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9" r:id="rId13"/>
  </p:sldIdLst>
  <p:sldSz cx="12190413"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4660"/>
  </p:normalViewPr>
  <p:slideViewPr>
    <p:cSldViewPr>
      <p:cViewPr varScale="1">
        <p:scale>
          <a:sx n="68" d="100"/>
          <a:sy n="68" d="100"/>
        </p:scale>
        <p:origin x="79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281" y="2130426"/>
            <a:ext cx="10361851" cy="1470025"/>
          </a:xfrm>
        </p:spPr>
        <p:txBody>
          <a:bodyPr/>
          <a:lstStyle/>
          <a:p>
            <a:r>
              <a:rPr lang="es-ES"/>
              <a:t>Haga clic para modificar el estilo de título del patrón</a:t>
            </a:r>
            <a:endParaRPr lang="es-CL"/>
          </a:p>
        </p:txBody>
      </p:sp>
      <p:sp>
        <p:nvSpPr>
          <p:cNvPr id="3" name="2 Subtítulo"/>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L"/>
          </a:p>
        </p:txBody>
      </p:sp>
      <p:sp>
        <p:nvSpPr>
          <p:cNvPr id="4" name="3 Marcador de fecha"/>
          <p:cNvSpPr>
            <a:spLocks noGrp="1"/>
          </p:cNvSpPr>
          <p:nvPr>
            <p:ph type="dt" sz="half" idx="10"/>
          </p:nvPr>
        </p:nvSpPr>
        <p:spPr/>
        <p:txBody>
          <a:bodyPr/>
          <a:lstStyle/>
          <a:p>
            <a:fld id="{E8405CFC-6603-4321-83D2-B12B3003D049}" type="datetimeFigureOut">
              <a:rPr lang="es-CL" smtClean="0"/>
              <a:t>01-09-2020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7F52DB55-E15C-475E-A508-63BCAD1E83C3}" type="slidenum">
              <a:rPr lang="es-CL" smtClean="0"/>
              <a:t>‹Nº›</a:t>
            </a:fld>
            <a:endParaRPr lang="es-CL"/>
          </a:p>
        </p:txBody>
      </p:sp>
    </p:spTree>
    <p:extLst>
      <p:ext uri="{BB962C8B-B14F-4D97-AF65-F5344CB8AC3E}">
        <p14:creationId xmlns:p14="http://schemas.microsoft.com/office/powerpoint/2010/main" val="4177573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E8405CFC-6603-4321-83D2-B12B3003D049}" type="datetimeFigureOut">
              <a:rPr lang="es-CL" smtClean="0"/>
              <a:t>01-09-2020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7F52DB55-E15C-475E-A508-63BCAD1E83C3}" type="slidenum">
              <a:rPr lang="es-CL" smtClean="0"/>
              <a:t>‹Nº›</a:t>
            </a:fld>
            <a:endParaRPr lang="es-CL"/>
          </a:p>
        </p:txBody>
      </p:sp>
    </p:spTree>
    <p:extLst>
      <p:ext uri="{BB962C8B-B14F-4D97-AF65-F5344CB8AC3E}">
        <p14:creationId xmlns:p14="http://schemas.microsoft.com/office/powerpoint/2010/main" val="4261919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11784067" y="274639"/>
            <a:ext cx="3655008" cy="5851525"/>
          </a:xfrm>
        </p:spPr>
        <p:txBody>
          <a:bodyPr vert="eaVert"/>
          <a:lstStyle/>
          <a:p>
            <a:r>
              <a:rPr lang="es-ES"/>
              <a:t>Haga clic para modificar el estilo de título del patrón</a:t>
            </a:r>
            <a:endParaRPr lang="es-CL"/>
          </a:p>
        </p:txBody>
      </p:sp>
      <p:sp>
        <p:nvSpPr>
          <p:cNvPr id="3" name="2 Marcador de texto vertical"/>
          <p:cNvSpPr>
            <a:spLocks noGrp="1"/>
          </p:cNvSpPr>
          <p:nvPr>
            <p:ph type="body" orient="vert" idx="1"/>
          </p:nvPr>
        </p:nvSpPr>
        <p:spPr>
          <a:xfrm>
            <a:off x="812694" y="274639"/>
            <a:ext cx="10768198"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E8405CFC-6603-4321-83D2-B12B3003D049}" type="datetimeFigureOut">
              <a:rPr lang="es-CL" smtClean="0"/>
              <a:t>01-09-2020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7F52DB55-E15C-475E-A508-63BCAD1E83C3}" type="slidenum">
              <a:rPr lang="es-CL" smtClean="0"/>
              <a:t>‹Nº›</a:t>
            </a:fld>
            <a:endParaRPr lang="es-CL"/>
          </a:p>
        </p:txBody>
      </p:sp>
    </p:spTree>
    <p:extLst>
      <p:ext uri="{BB962C8B-B14F-4D97-AF65-F5344CB8AC3E}">
        <p14:creationId xmlns:p14="http://schemas.microsoft.com/office/powerpoint/2010/main" val="3546243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E8405CFC-6603-4321-83D2-B12B3003D049}" type="datetimeFigureOut">
              <a:rPr lang="es-CL" smtClean="0"/>
              <a:t>01-09-2020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7F52DB55-E15C-475E-A508-63BCAD1E83C3}" type="slidenum">
              <a:rPr lang="es-CL" smtClean="0"/>
              <a:t>‹Nº›</a:t>
            </a:fld>
            <a:endParaRPr lang="es-CL"/>
          </a:p>
        </p:txBody>
      </p:sp>
    </p:spTree>
    <p:extLst>
      <p:ext uri="{BB962C8B-B14F-4D97-AF65-F5344CB8AC3E}">
        <p14:creationId xmlns:p14="http://schemas.microsoft.com/office/powerpoint/2010/main" val="1253725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2959" y="4406901"/>
            <a:ext cx="10361851" cy="1362075"/>
          </a:xfrm>
        </p:spPr>
        <p:txBody>
          <a:bodyPr anchor="t"/>
          <a:lstStyle>
            <a:lvl1pPr algn="l">
              <a:defRPr sz="4000" b="1" cap="all"/>
            </a:lvl1pPr>
          </a:lstStyle>
          <a:p>
            <a:r>
              <a:rPr lang="es-ES"/>
              <a:t>Haga clic para modificar el estilo de título del patrón</a:t>
            </a:r>
            <a:endParaRPr lang="es-CL"/>
          </a:p>
        </p:txBody>
      </p:sp>
      <p:sp>
        <p:nvSpPr>
          <p:cNvPr id="3" name="2 Marcador de texto"/>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E8405CFC-6603-4321-83D2-B12B3003D049}" type="datetimeFigureOut">
              <a:rPr lang="es-CL" smtClean="0"/>
              <a:t>01-09-2020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7F52DB55-E15C-475E-A508-63BCAD1E83C3}" type="slidenum">
              <a:rPr lang="es-CL" smtClean="0"/>
              <a:t>‹Nº›</a:t>
            </a:fld>
            <a:endParaRPr lang="es-CL"/>
          </a:p>
        </p:txBody>
      </p:sp>
    </p:spTree>
    <p:extLst>
      <p:ext uri="{BB962C8B-B14F-4D97-AF65-F5344CB8AC3E}">
        <p14:creationId xmlns:p14="http://schemas.microsoft.com/office/powerpoint/2010/main" val="3338579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sz="half" idx="1"/>
          </p:nvPr>
        </p:nvSpPr>
        <p:spPr>
          <a:xfrm>
            <a:off x="812695" y="1600201"/>
            <a:ext cx="721054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half" idx="2"/>
          </p:nvPr>
        </p:nvSpPr>
        <p:spPr>
          <a:xfrm>
            <a:off x="8226413" y="1600201"/>
            <a:ext cx="721266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fecha"/>
          <p:cNvSpPr>
            <a:spLocks noGrp="1"/>
          </p:cNvSpPr>
          <p:nvPr>
            <p:ph type="dt" sz="half" idx="10"/>
          </p:nvPr>
        </p:nvSpPr>
        <p:spPr/>
        <p:txBody>
          <a:bodyPr/>
          <a:lstStyle/>
          <a:p>
            <a:fld id="{E8405CFC-6603-4321-83D2-B12B3003D049}" type="datetimeFigureOut">
              <a:rPr lang="es-CL" smtClean="0"/>
              <a:t>01-09-2020</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7F52DB55-E15C-475E-A508-63BCAD1E83C3}" type="slidenum">
              <a:rPr lang="es-CL" smtClean="0"/>
              <a:t>‹Nº›</a:t>
            </a:fld>
            <a:endParaRPr lang="es-CL"/>
          </a:p>
        </p:txBody>
      </p:sp>
    </p:spTree>
    <p:extLst>
      <p:ext uri="{BB962C8B-B14F-4D97-AF65-F5344CB8AC3E}">
        <p14:creationId xmlns:p14="http://schemas.microsoft.com/office/powerpoint/2010/main" val="4247992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521" y="274638"/>
            <a:ext cx="10971372" cy="1143000"/>
          </a:xfrm>
        </p:spPr>
        <p:txBody>
          <a:bodyPr/>
          <a:lstStyle>
            <a:lvl1pPr>
              <a:defRPr/>
            </a:lvl1pPr>
          </a:lstStyle>
          <a:p>
            <a:r>
              <a:rPr lang="es-ES"/>
              <a:t>Haga clic para modificar el estilo de título del patrón</a:t>
            </a:r>
            <a:endParaRPr lang="es-CL"/>
          </a:p>
        </p:txBody>
      </p:sp>
      <p:sp>
        <p:nvSpPr>
          <p:cNvPr id="3" name="2 Marcador de texto"/>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6 Marcador de fecha"/>
          <p:cNvSpPr>
            <a:spLocks noGrp="1"/>
          </p:cNvSpPr>
          <p:nvPr>
            <p:ph type="dt" sz="half" idx="10"/>
          </p:nvPr>
        </p:nvSpPr>
        <p:spPr/>
        <p:txBody>
          <a:bodyPr/>
          <a:lstStyle/>
          <a:p>
            <a:fld id="{E8405CFC-6603-4321-83D2-B12B3003D049}" type="datetimeFigureOut">
              <a:rPr lang="es-CL" smtClean="0"/>
              <a:t>01-09-2020</a:t>
            </a:fld>
            <a:endParaRPr lang="es-CL"/>
          </a:p>
        </p:txBody>
      </p:sp>
      <p:sp>
        <p:nvSpPr>
          <p:cNvPr id="8" name="7 Marcador de pie de página"/>
          <p:cNvSpPr>
            <a:spLocks noGrp="1"/>
          </p:cNvSpPr>
          <p:nvPr>
            <p:ph type="ftr" sz="quarter" idx="11"/>
          </p:nvPr>
        </p:nvSpPr>
        <p:spPr/>
        <p:txBody>
          <a:bodyPr/>
          <a:lstStyle/>
          <a:p>
            <a:endParaRPr lang="es-CL"/>
          </a:p>
        </p:txBody>
      </p:sp>
      <p:sp>
        <p:nvSpPr>
          <p:cNvPr id="9" name="8 Marcador de número de diapositiva"/>
          <p:cNvSpPr>
            <a:spLocks noGrp="1"/>
          </p:cNvSpPr>
          <p:nvPr>
            <p:ph type="sldNum" sz="quarter" idx="12"/>
          </p:nvPr>
        </p:nvSpPr>
        <p:spPr/>
        <p:txBody>
          <a:bodyPr/>
          <a:lstStyle/>
          <a:p>
            <a:fld id="{7F52DB55-E15C-475E-A508-63BCAD1E83C3}" type="slidenum">
              <a:rPr lang="es-CL" smtClean="0"/>
              <a:t>‹Nº›</a:t>
            </a:fld>
            <a:endParaRPr lang="es-CL"/>
          </a:p>
        </p:txBody>
      </p:sp>
    </p:spTree>
    <p:extLst>
      <p:ext uri="{BB962C8B-B14F-4D97-AF65-F5344CB8AC3E}">
        <p14:creationId xmlns:p14="http://schemas.microsoft.com/office/powerpoint/2010/main" val="2243142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fecha"/>
          <p:cNvSpPr>
            <a:spLocks noGrp="1"/>
          </p:cNvSpPr>
          <p:nvPr>
            <p:ph type="dt" sz="half" idx="10"/>
          </p:nvPr>
        </p:nvSpPr>
        <p:spPr/>
        <p:txBody>
          <a:bodyPr/>
          <a:lstStyle/>
          <a:p>
            <a:fld id="{E8405CFC-6603-4321-83D2-B12B3003D049}" type="datetimeFigureOut">
              <a:rPr lang="es-CL" smtClean="0"/>
              <a:t>01-09-2020</a:t>
            </a:fld>
            <a:endParaRPr lang="es-CL"/>
          </a:p>
        </p:txBody>
      </p:sp>
      <p:sp>
        <p:nvSpPr>
          <p:cNvPr id="4" name="3 Marcador de pie de página"/>
          <p:cNvSpPr>
            <a:spLocks noGrp="1"/>
          </p:cNvSpPr>
          <p:nvPr>
            <p:ph type="ftr" sz="quarter" idx="11"/>
          </p:nvPr>
        </p:nvSpPr>
        <p:spPr/>
        <p:txBody>
          <a:bodyPr/>
          <a:lstStyle/>
          <a:p>
            <a:endParaRPr lang="es-CL"/>
          </a:p>
        </p:txBody>
      </p:sp>
      <p:sp>
        <p:nvSpPr>
          <p:cNvPr id="5" name="4 Marcador de número de diapositiva"/>
          <p:cNvSpPr>
            <a:spLocks noGrp="1"/>
          </p:cNvSpPr>
          <p:nvPr>
            <p:ph type="sldNum" sz="quarter" idx="12"/>
          </p:nvPr>
        </p:nvSpPr>
        <p:spPr/>
        <p:txBody>
          <a:bodyPr/>
          <a:lstStyle/>
          <a:p>
            <a:fld id="{7F52DB55-E15C-475E-A508-63BCAD1E83C3}" type="slidenum">
              <a:rPr lang="es-CL" smtClean="0"/>
              <a:t>‹Nº›</a:t>
            </a:fld>
            <a:endParaRPr lang="es-CL"/>
          </a:p>
        </p:txBody>
      </p:sp>
    </p:spTree>
    <p:extLst>
      <p:ext uri="{BB962C8B-B14F-4D97-AF65-F5344CB8AC3E}">
        <p14:creationId xmlns:p14="http://schemas.microsoft.com/office/powerpoint/2010/main" val="3055811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8405CFC-6603-4321-83D2-B12B3003D049}" type="datetimeFigureOut">
              <a:rPr lang="es-CL" smtClean="0"/>
              <a:t>01-09-2020</a:t>
            </a:fld>
            <a:endParaRPr lang="es-CL"/>
          </a:p>
        </p:txBody>
      </p:sp>
      <p:sp>
        <p:nvSpPr>
          <p:cNvPr id="3" name="2 Marcador de pie de página"/>
          <p:cNvSpPr>
            <a:spLocks noGrp="1"/>
          </p:cNvSpPr>
          <p:nvPr>
            <p:ph type="ftr" sz="quarter" idx="11"/>
          </p:nvPr>
        </p:nvSpPr>
        <p:spPr/>
        <p:txBody>
          <a:bodyPr/>
          <a:lstStyle/>
          <a:p>
            <a:endParaRPr lang="es-CL"/>
          </a:p>
        </p:txBody>
      </p:sp>
      <p:sp>
        <p:nvSpPr>
          <p:cNvPr id="4" name="3 Marcador de número de diapositiva"/>
          <p:cNvSpPr>
            <a:spLocks noGrp="1"/>
          </p:cNvSpPr>
          <p:nvPr>
            <p:ph type="sldNum" sz="quarter" idx="12"/>
          </p:nvPr>
        </p:nvSpPr>
        <p:spPr/>
        <p:txBody>
          <a:bodyPr/>
          <a:lstStyle/>
          <a:p>
            <a:fld id="{7F52DB55-E15C-475E-A508-63BCAD1E83C3}" type="slidenum">
              <a:rPr lang="es-CL" smtClean="0"/>
              <a:t>‹Nº›</a:t>
            </a:fld>
            <a:endParaRPr lang="es-CL"/>
          </a:p>
        </p:txBody>
      </p:sp>
    </p:spTree>
    <p:extLst>
      <p:ext uri="{BB962C8B-B14F-4D97-AF65-F5344CB8AC3E}">
        <p14:creationId xmlns:p14="http://schemas.microsoft.com/office/powerpoint/2010/main" val="253143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521" y="273050"/>
            <a:ext cx="4010562" cy="1162050"/>
          </a:xfrm>
        </p:spPr>
        <p:txBody>
          <a:bodyPr anchor="b"/>
          <a:lstStyle>
            <a:lvl1pPr algn="l">
              <a:defRPr sz="2000" b="1"/>
            </a:lvl1pPr>
          </a:lstStyle>
          <a:p>
            <a:r>
              <a:rPr lang="es-ES"/>
              <a:t>Haga clic para modificar el estilo de título del patrón</a:t>
            </a:r>
            <a:endParaRPr lang="es-CL"/>
          </a:p>
        </p:txBody>
      </p:sp>
      <p:sp>
        <p:nvSpPr>
          <p:cNvPr id="3" name="2 Marcador de contenido"/>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texto"/>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8405CFC-6603-4321-83D2-B12B3003D049}" type="datetimeFigureOut">
              <a:rPr lang="es-CL" smtClean="0"/>
              <a:t>01-09-2020</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7F52DB55-E15C-475E-A508-63BCAD1E83C3}" type="slidenum">
              <a:rPr lang="es-CL" smtClean="0"/>
              <a:t>‹Nº›</a:t>
            </a:fld>
            <a:endParaRPr lang="es-CL"/>
          </a:p>
        </p:txBody>
      </p:sp>
    </p:spTree>
    <p:extLst>
      <p:ext uri="{BB962C8B-B14F-4D97-AF65-F5344CB8AC3E}">
        <p14:creationId xmlns:p14="http://schemas.microsoft.com/office/powerpoint/2010/main" val="313134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406" y="4800600"/>
            <a:ext cx="7314248" cy="566738"/>
          </a:xfrm>
        </p:spPr>
        <p:txBody>
          <a:bodyPr anchor="b"/>
          <a:lstStyle>
            <a:lvl1pPr algn="l">
              <a:defRPr sz="2000" b="1"/>
            </a:lvl1pPr>
          </a:lstStyle>
          <a:p>
            <a:r>
              <a:rPr lang="es-ES"/>
              <a:t>Haga clic para modificar el estilo de título del patrón</a:t>
            </a:r>
            <a:endParaRPr lang="es-CL"/>
          </a:p>
        </p:txBody>
      </p:sp>
      <p:sp>
        <p:nvSpPr>
          <p:cNvPr id="3" name="2 Marcador de posición de imagen"/>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8405CFC-6603-4321-83D2-B12B3003D049}" type="datetimeFigureOut">
              <a:rPr lang="es-CL" smtClean="0"/>
              <a:t>01-09-2020</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7F52DB55-E15C-475E-A508-63BCAD1E83C3}" type="slidenum">
              <a:rPr lang="es-CL" smtClean="0"/>
              <a:t>‹Nº›</a:t>
            </a:fld>
            <a:endParaRPr lang="es-CL"/>
          </a:p>
        </p:txBody>
      </p:sp>
    </p:spTree>
    <p:extLst>
      <p:ext uri="{BB962C8B-B14F-4D97-AF65-F5344CB8AC3E}">
        <p14:creationId xmlns:p14="http://schemas.microsoft.com/office/powerpoint/2010/main" val="3030226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2 Marcador de texto"/>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05CFC-6603-4321-83D2-B12B3003D049}" type="datetimeFigureOut">
              <a:rPr lang="es-CL" smtClean="0"/>
              <a:t>01-09-2020</a:t>
            </a:fld>
            <a:endParaRPr lang="es-CL"/>
          </a:p>
        </p:txBody>
      </p:sp>
      <p:sp>
        <p:nvSpPr>
          <p:cNvPr id="5" name="4 Marcador de pie de página"/>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5 Marcador de número de diapositiva"/>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52DB55-E15C-475E-A508-63BCAD1E83C3}" type="slidenum">
              <a:rPr lang="es-CL" smtClean="0"/>
              <a:t>‹Nº›</a:t>
            </a:fld>
            <a:endParaRPr lang="es-CL"/>
          </a:p>
        </p:txBody>
      </p:sp>
    </p:spTree>
    <p:extLst>
      <p:ext uri="{BB962C8B-B14F-4D97-AF65-F5344CB8AC3E}">
        <p14:creationId xmlns:p14="http://schemas.microsoft.com/office/powerpoint/2010/main" val="1429876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Usuario\Desktop\insignia colegio azulita.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0489" y="407013"/>
            <a:ext cx="2323068" cy="3092972"/>
          </a:xfrm>
          <a:prstGeom prst="rect">
            <a:avLst/>
          </a:prstGeom>
          <a:noFill/>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783208">
            <a:off x="862295" y="1357533"/>
            <a:ext cx="3683888" cy="2491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2831270" y="3263563"/>
            <a:ext cx="7227760" cy="3063859"/>
          </a:xfrm>
          <a:prstGeom prst="rect">
            <a:avLst/>
          </a:prstGeom>
          <a:noFill/>
        </p:spPr>
        <p:txBody>
          <a:bodyPr wrap="square" lIns="108850" tIns="54425" rIns="108850" bIns="54425">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s-ES" sz="6400"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ASIGNATURA</a:t>
            </a:r>
          </a:p>
          <a:p>
            <a:pPr algn="ctr"/>
            <a:r>
              <a:rPr lang="es-ES" sz="6400"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RELIGIÓN</a:t>
            </a:r>
          </a:p>
          <a:p>
            <a:pPr algn="ctr"/>
            <a:r>
              <a:rPr lang="es-ES" sz="6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CLASE N° 17</a:t>
            </a:r>
          </a:p>
        </p:txBody>
      </p:sp>
      <p:pic>
        <p:nvPicPr>
          <p:cNvPr id="7" name="Picture 2" descr="Fracaso aprendizaje y educación | Revista SIC - Centro Gumil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76124">
            <a:off x="8178179" y="1621659"/>
            <a:ext cx="3794371" cy="1963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522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742" y="116632"/>
            <a:ext cx="4101256" cy="6624736"/>
          </a:xfrm>
          <a:prstGeom prst="rect">
            <a:avLst/>
          </a:prstGeom>
          <a:noFill/>
          <a:ln>
            <a:noFill/>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9382" y="44624"/>
            <a:ext cx="4394100" cy="6715714"/>
          </a:xfrm>
          <a:prstGeom prst="rect">
            <a:avLst/>
          </a:prstGeom>
          <a:noFill/>
          <a:ln>
            <a:noFill/>
          </a:ln>
        </p:spPr>
      </p:pic>
      <p:pic>
        <p:nvPicPr>
          <p:cNvPr id="8194" name="Picture 2" descr="Maestro, La Educación, Dibujo imagen png - imagen transparente descarga  gratuit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3056" y="4797152"/>
            <a:ext cx="1320147" cy="1584176"/>
          </a:xfrm>
          <a:prstGeom prst="rect">
            <a:avLst/>
          </a:prstGeom>
          <a:noFill/>
          <a:extLst>
            <a:ext uri="{909E8E84-426E-40DD-AFC4-6F175D3DCCD1}">
              <a14:hiddenFill xmlns:a14="http://schemas.microsoft.com/office/drawing/2010/main">
                <a:solidFill>
                  <a:srgbClr val="FFFFFF"/>
                </a:solidFill>
              </a14:hiddenFill>
            </a:ext>
          </a:extLst>
        </p:spPr>
      </p:pic>
      <p:sp>
        <p:nvSpPr>
          <p:cNvPr id="6" name="5 Llamada rectangular redondeada"/>
          <p:cNvSpPr/>
          <p:nvPr/>
        </p:nvSpPr>
        <p:spPr>
          <a:xfrm>
            <a:off x="4727054" y="476672"/>
            <a:ext cx="2808312" cy="3960440"/>
          </a:xfrm>
          <a:prstGeom prst="wedgeRoundRectCallout">
            <a:avLst>
              <a:gd name="adj1" fmla="val 27393"/>
              <a:gd name="adj2" fmla="val 6119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Recuerdas esta imagen, trabajamos sobre la Religión Cristiana y el compromiso que hace hacia respetar los derechos de los seres humanos. </a:t>
            </a:r>
          </a:p>
          <a:p>
            <a:pPr algn="ctr"/>
            <a:r>
              <a:rPr lang="es-CL" dirty="0"/>
              <a:t>Para esto confeccionan en un encuentro ecuménico el decálogo de Asís.</a:t>
            </a:r>
          </a:p>
          <a:p>
            <a:pPr algn="ctr"/>
            <a:r>
              <a:rPr lang="es-CL" dirty="0"/>
              <a:t>¿Lo recuerdas?</a:t>
            </a:r>
          </a:p>
        </p:txBody>
      </p:sp>
    </p:spTree>
    <p:extLst>
      <p:ext uri="{BB962C8B-B14F-4D97-AF65-F5344CB8AC3E}">
        <p14:creationId xmlns:p14="http://schemas.microsoft.com/office/powerpoint/2010/main" val="1955536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os derechos de las niñas y los niños poster para clase – Imagenes  Educativ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4724" y="116630"/>
            <a:ext cx="8427730" cy="640871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Mascota del lápiz stock de ilustración. Ilustración de lápiz - 4528325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129"/>
          <a:stretch/>
        </p:blipFill>
        <p:spPr bwMode="auto">
          <a:xfrm>
            <a:off x="1990750" y="4437112"/>
            <a:ext cx="1368152" cy="1879185"/>
          </a:xfrm>
          <a:prstGeom prst="rect">
            <a:avLst/>
          </a:prstGeom>
          <a:noFill/>
          <a:extLst>
            <a:ext uri="{909E8E84-426E-40DD-AFC4-6F175D3DCCD1}">
              <a14:hiddenFill xmlns:a14="http://schemas.microsoft.com/office/drawing/2010/main">
                <a:solidFill>
                  <a:srgbClr val="FFFFFF"/>
                </a:solidFill>
              </a14:hiddenFill>
            </a:ext>
          </a:extLst>
        </p:spPr>
      </p:pic>
      <p:sp>
        <p:nvSpPr>
          <p:cNvPr id="7" name="6 Llamada rectangular redondeada"/>
          <p:cNvSpPr/>
          <p:nvPr/>
        </p:nvSpPr>
        <p:spPr>
          <a:xfrm>
            <a:off x="550590" y="476672"/>
            <a:ext cx="2808312" cy="3384376"/>
          </a:xfrm>
          <a:prstGeom prst="wedgeRoundRectCallout">
            <a:avLst>
              <a:gd name="adj1" fmla="val 28314"/>
              <a:gd name="adj2" fmla="val 68872"/>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CL" dirty="0"/>
              <a:t>Por último, recuerdas que hablamos sobre los derechos del niño o de la infancia y que en todas las religiones se promueven y respetan, en especial en el cristianismo. Te invito a repasarlos para ser capaces de promoverlos en el hogar y escuela.</a:t>
            </a:r>
          </a:p>
        </p:txBody>
      </p:sp>
    </p:spTree>
    <p:extLst>
      <p:ext uri="{BB962C8B-B14F-4D97-AF65-F5344CB8AC3E}">
        <p14:creationId xmlns:p14="http://schemas.microsoft.com/office/powerpoint/2010/main" val="1496266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Lapiz animado escribiendo con movimiento - Imagui"/>
          <p:cNvPicPr>
            <a:picLocks noChangeAspect="1" noChangeArrowheads="1"/>
          </p:cNvPicPr>
          <p:nvPr/>
        </p:nvPicPr>
        <p:blipFill rotWithShape="1">
          <a:blip r:embed="rId2">
            <a:extLst>
              <a:ext uri="{28A0092B-C50C-407E-A947-70E740481C1C}">
                <a14:useLocalDpi xmlns:a14="http://schemas.microsoft.com/office/drawing/2010/main" val="0"/>
              </a:ext>
            </a:extLst>
          </a:blip>
          <a:srcRect b="6515"/>
          <a:stretch/>
        </p:blipFill>
        <p:spPr bwMode="auto">
          <a:xfrm>
            <a:off x="6887294" y="548680"/>
            <a:ext cx="3587079" cy="5452672"/>
          </a:xfrm>
          <a:prstGeom prst="rect">
            <a:avLst/>
          </a:prstGeom>
          <a:noFill/>
          <a:extLst>
            <a:ext uri="{909E8E84-426E-40DD-AFC4-6F175D3DCCD1}">
              <a14:hiddenFill xmlns:a14="http://schemas.microsoft.com/office/drawing/2010/main">
                <a:solidFill>
                  <a:srgbClr val="FFFFFF"/>
                </a:solidFill>
              </a14:hiddenFill>
            </a:ext>
          </a:extLst>
        </p:spPr>
      </p:pic>
      <p:sp>
        <p:nvSpPr>
          <p:cNvPr id="4" name="3 Llamada ovalada"/>
          <p:cNvSpPr/>
          <p:nvPr/>
        </p:nvSpPr>
        <p:spPr>
          <a:xfrm>
            <a:off x="1990750" y="1365055"/>
            <a:ext cx="4464496" cy="2448272"/>
          </a:xfrm>
          <a:prstGeom prst="wedgeEllipseCallout">
            <a:avLst>
              <a:gd name="adj1" fmla="val 72091"/>
              <a:gd name="adj2" fmla="val 229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CL" b="1" i="1" dirty="0"/>
              <a:t>AHORA TE INVITO A QUE RESPONDAS LA GUÍA Y COMPLETES EL TICKET DE SALIDA LO MEJOR QUE PUEDAS.</a:t>
            </a:r>
          </a:p>
          <a:p>
            <a:pPr algn="ctr"/>
            <a:r>
              <a:rPr lang="es-CL" b="1" i="1" dirty="0"/>
              <a:t>¡BUENA SUERTE!</a:t>
            </a:r>
          </a:p>
        </p:txBody>
      </p:sp>
    </p:spTree>
    <p:extLst>
      <p:ext uri="{BB962C8B-B14F-4D97-AF65-F5344CB8AC3E}">
        <p14:creationId xmlns:p14="http://schemas.microsoft.com/office/powerpoint/2010/main" val="162435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897191" y="405370"/>
            <a:ext cx="10361851" cy="1470025"/>
          </a:xfrm>
          <a:prstGeom prst="rect">
            <a:avLst/>
          </a:prstGeom>
        </p:spPr>
        <p:txBody>
          <a:bodyPr vert="horz" lIns="108850" tIns="54425" rIns="108850" bIns="54425" rtlCol="0" anchor="ctr">
            <a:normAutofit fontScale="90000" lnSpcReduction="10000"/>
          </a:bodyPr>
          <a:lstStyle>
            <a:lvl1pPr algn="ctr" defTabSz="1088502" rtl="0" eaLnBrk="1" latinLnBrk="0" hangingPunct="1">
              <a:spcBef>
                <a:spcPct val="0"/>
              </a:spcBef>
              <a:buNone/>
              <a:defRPr sz="5200" kern="1200">
                <a:solidFill>
                  <a:schemeClr val="tx1"/>
                </a:solidFill>
                <a:latin typeface="+mj-lt"/>
                <a:ea typeface="+mj-ea"/>
                <a:cs typeface="+mj-cs"/>
              </a:defRPr>
            </a:lvl1pPr>
          </a:lstStyle>
          <a:p>
            <a:pPr marL="0" marR="0" lvl="0" indent="0" algn="ctr" defTabSz="1088502" rtl="0" eaLnBrk="1" fontAlgn="auto" latinLnBrk="0" hangingPunct="1">
              <a:lnSpc>
                <a:spcPct val="100000"/>
              </a:lnSpc>
              <a:spcBef>
                <a:spcPct val="0"/>
              </a:spcBef>
              <a:spcAft>
                <a:spcPts val="0"/>
              </a:spcAft>
              <a:buClrTx/>
              <a:buSzTx/>
              <a:buFontTx/>
              <a:buNone/>
              <a:tabLst/>
              <a:defRPr/>
            </a:pPr>
            <a:r>
              <a:rPr kumimoji="0" lang="es-CL" sz="5200" b="1" i="0" u="none" strike="noStrike" kern="1200" cap="none" spc="0" normalizeH="0" baseline="0" noProof="0" dirty="0">
                <a:ln>
                  <a:noFill/>
                </a:ln>
                <a:solidFill>
                  <a:srgbClr val="C00000"/>
                </a:solidFill>
                <a:effectLst/>
                <a:uLnTx/>
                <a:uFillTx/>
                <a:latin typeface="Calibri"/>
                <a:ea typeface="+mj-ea"/>
                <a:cs typeface="+mj-cs"/>
              </a:rPr>
              <a:t>Material de apoyo </a:t>
            </a:r>
            <a:br>
              <a:rPr kumimoji="0" lang="es-CL" sz="5200" b="1" i="0" u="none" strike="noStrike" kern="1200" cap="none" spc="0" normalizeH="0" baseline="0" noProof="0" dirty="0">
                <a:ln>
                  <a:noFill/>
                </a:ln>
                <a:solidFill>
                  <a:srgbClr val="C00000"/>
                </a:solidFill>
                <a:effectLst/>
                <a:uLnTx/>
                <a:uFillTx/>
                <a:latin typeface="Calibri"/>
                <a:ea typeface="+mj-ea"/>
                <a:cs typeface="+mj-cs"/>
              </a:rPr>
            </a:br>
            <a:r>
              <a:rPr kumimoji="0" lang="es-CL" sz="5200" b="1" i="0" u="none" strike="noStrike" kern="1200" cap="none" spc="0" normalizeH="0" baseline="0" noProof="0" dirty="0">
                <a:ln>
                  <a:noFill/>
                </a:ln>
                <a:solidFill>
                  <a:srgbClr val="C00000"/>
                </a:solidFill>
                <a:effectLst/>
                <a:uLnTx/>
                <a:uFillTx/>
                <a:latin typeface="Calibri"/>
                <a:ea typeface="+mj-ea"/>
                <a:cs typeface="+mj-cs"/>
              </a:rPr>
              <a:t>Guía N° 17 Religión	8° Básico </a:t>
            </a:r>
          </a:p>
        </p:txBody>
      </p:sp>
      <p:sp>
        <p:nvSpPr>
          <p:cNvPr id="5" name="4 Onda"/>
          <p:cNvSpPr/>
          <p:nvPr/>
        </p:nvSpPr>
        <p:spPr>
          <a:xfrm>
            <a:off x="5879183" y="2420886"/>
            <a:ext cx="5375897" cy="1800200"/>
          </a:xfrm>
          <a:prstGeom prst="wave">
            <a:avLst/>
          </a:prstGeom>
          <a:solidFill>
            <a:srgbClr val="4F81BD"/>
          </a:solidFill>
          <a:ln w="25400" cap="flat" cmpd="sng" algn="ctr">
            <a:solidFill>
              <a:srgbClr val="4F81BD">
                <a:shade val="50000"/>
              </a:srgbClr>
            </a:solidFill>
            <a:prstDash val="solid"/>
          </a:ln>
          <a:effectLst/>
        </p:spPr>
        <p:txBody>
          <a:bodyPr lIns="108850" tIns="54425" rIns="108850" bIns="54425"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L" sz="33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«El</a:t>
            </a:r>
            <a:r>
              <a:rPr kumimoji="0" lang="es-CL" sz="3300" b="1" i="0" u="none"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árbol de las Religiones»</a:t>
            </a:r>
            <a:endParaRPr kumimoji="0" lang="es-CL" sz="33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594" y="2145759"/>
            <a:ext cx="4799907" cy="2350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2 Subtítulo"/>
          <p:cNvSpPr txBox="1">
            <a:spLocks/>
          </p:cNvSpPr>
          <p:nvPr/>
        </p:nvSpPr>
        <p:spPr>
          <a:xfrm>
            <a:off x="1811472" y="4496222"/>
            <a:ext cx="8533289" cy="17526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just">
              <a:lnSpc>
                <a:spcPct val="115000"/>
              </a:lnSpc>
              <a:buNone/>
            </a:pPr>
            <a:r>
              <a:rPr lang="es-CL" sz="3200" b="1" dirty="0">
                <a:ea typeface="Calibri"/>
                <a:cs typeface="Times New Roman"/>
              </a:rPr>
              <a:t>O.A: Identificar en los contenidos tratados en esta unidad la historia de las religiones en la sociedad y su aporte a la conducta humana</a:t>
            </a:r>
            <a:endParaRPr lang="es-CL" dirty="0"/>
          </a:p>
        </p:txBody>
      </p:sp>
    </p:spTree>
    <p:extLst>
      <p:ext uri="{BB962C8B-B14F-4D97-AF65-F5344CB8AC3E}">
        <p14:creationId xmlns:p14="http://schemas.microsoft.com/office/powerpoint/2010/main" val="241651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Col. Mineral El Teniente\2020\8° El arbol de las religiones Unidad 2.jpg"/>
          <p:cNvPicPr/>
          <p:nvPr/>
        </p:nvPicPr>
        <p:blipFill rotWithShape="1">
          <a:blip r:embed="rId2" cstate="print">
            <a:extLst>
              <a:ext uri="{28A0092B-C50C-407E-A947-70E740481C1C}">
                <a14:useLocalDpi xmlns:a14="http://schemas.microsoft.com/office/drawing/2010/main" val="0"/>
              </a:ext>
            </a:extLst>
          </a:blip>
          <a:srcRect l="2739" t="3984" r="10539" b="7590"/>
          <a:stretch/>
        </p:blipFill>
        <p:spPr bwMode="auto">
          <a:xfrm>
            <a:off x="6383238" y="116632"/>
            <a:ext cx="5098415" cy="6312535"/>
          </a:xfrm>
          <a:prstGeom prst="rect">
            <a:avLst/>
          </a:prstGeom>
          <a:noFill/>
          <a:ln>
            <a:noFill/>
          </a:ln>
          <a:extLst>
            <a:ext uri="{53640926-AAD7-44D8-BBD7-CCE9431645EC}">
              <a14:shadowObscured xmlns:a14="http://schemas.microsoft.com/office/drawing/2010/main"/>
            </a:ext>
          </a:extLst>
        </p:spPr>
      </p:pic>
      <p:pic>
        <p:nvPicPr>
          <p:cNvPr id="4098" name="Picture 2" descr="Lápiz De Dibujo Animado De Dibujo Para Educación O Diseño Creativo  Ilustraciones Vectoriales, Clip Art Vectorizado Libre De Derechos. Image  960938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9062" y="4509120"/>
            <a:ext cx="1236322" cy="1728192"/>
          </a:xfrm>
          <a:prstGeom prst="rect">
            <a:avLst/>
          </a:prstGeom>
          <a:noFill/>
          <a:extLst>
            <a:ext uri="{909E8E84-426E-40DD-AFC4-6F175D3DCCD1}">
              <a14:hiddenFill xmlns:a14="http://schemas.microsoft.com/office/drawing/2010/main">
                <a:solidFill>
                  <a:srgbClr val="FFFFFF"/>
                </a:solidFill>
              </a14:hiddenFill>
            </a:ext>
          </a:extLst>
        </p:spPr>
      </p:pic>
      <p:sp>
        <p:nvSpPr>
          <p:cNvPr id="5" name="4 Llamada rectangular redondeada"/>
          <p:cNvSpPr/>
          <p:nvPr/>
        </p:nvSpPr>
        <p:spPr>
          <a:xfrm>
            <a:off x="550590" y="404664"/>
            <a:ext cx="5040560" cy="3600400"/>
          </a:xfrm>
          <a:prstGeom prst="wedgeRoundRectCallout">
            <a:avLst>
              <a:gd name="adj1" fmla="val 35129"/>
              <a:gd name="adj2" fmla="val 68011"/>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L" sz="1600" dirty="0"/>
              <a:t>En esta unidad hablamos sobre el árbol de las religiones</a:t>
            </a:r>
          </a:p>
          <a:p>
            <a:pPr algn="ctr"/>
            <a:r>
              <a:rPr lang="es-CL" sz="1600" dirty="0"/>
              <a:t>Comenzamos hablando sobre las religiones ancestrales  y sus elementos.</a:t>
            </a:r>
          </a:p>
          <a:p>
            <a:pPr algn="ctr"/>
            <a:r>
              <a:rPr lang="es-CL" sz="1600" dirty="0"/>
              <a:t>Recuerdas que comenzamos preguntando sobre si </a:t>
            </a:r>
          </a:p>
          <a:p>
            <a:pPr algn="just"/>
            <a:r>
              <a:rPr lang="es-CL" sz="1600" dirty="0"/>
              <a:t>¿Sabías que…?</a:t>
            </a:r>
          </a:p>
          <a:p>
            <a:pPr algn="just"/>
            <a:r>
              <a:rPr lang="es-CL" sz="1600" dirty="0"/>
              <a:t>- No se conoce ninguna cultura en la que no se encuentren manifestaciones religiosas de algún tipo.</a:t>
            </a:r>
          </a:p>
          <a:p>
            <a:pPr algn="just"/>
            <a:r>
              <a:rPr lang="es-CL" sz="1600" dirty="0"/>
              <a:t>- La palabra religión significa “Estar Unidos”</a:t>
            </a:r>
          </a:p>
          <a:p>
            <a:pPr algn="just"/>
            <a:r>
              <a:rPr lang="es-CL" sz="1600" dirty="0"/>
              <a:t>- Excepto el judaísmo, el islam y el cristianismo, todas las demás religiones creen que hay muchos dioses.</a:t>
            </a:r>
          </a:p>
          <a:p>
            <a:pPr algn="just"/>
            <a:r>
              <a:rPr lang="es-CL" sz="1600" dirty="0"/>
              <a:t>- De los más de 6.500 millones de seres humanos que pueblan nuestro planeta, alrededor de un 85% profesa algún tipo de religión.</a:t>
            </a:r>
          </a:p>
        </p:txBody>
      </p:sp>
    </p:spTree>
    <p:extLst>
      <p:ext uri="{BB962C8B-B14F-4D97-AF65-F5344CB8AC3E}">
        <p14:creationId xmlns:p14="http://schemas.microsoft.com/office/powerpoint/2010/main" val="946524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599" y="260647"/>
            <a:ext cx="5184576" cy="6503303"/>
          </a:xfrm>
          <a:prstGeom prst="rect">
            <a:avLst/>
          </a:prstGeom>
          <a:noFill/>
          <a:ln>
            <a:noFill/>
          </a:ln>
        </p:spPr>
      </p:pic>
      <p:pic>
        <p:nvPicPr>
          <p:cNvPr id="5122" name="Picture 2" descr="Antiguo Profesor De Dibujos Animados, Cartoon Male Teacher, Maestro, Male  Teacher PNG y PSD para Descargar Gratis | Pngt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7654" y="4797152"/>
            <a:ext cx="1728192" cy="1728192"/>
          </a:xfrm>
          <a:prstGeom prst="rect">
            <a:avLst/>
          </a:prstGeom>
          <a:noFill/>
          <a:extLst>
            <a:ext uri="{909E8E84-426E-40DD-AFC4-6F175D3DCCD1}">
              <a14:hiddenFill xmlns:a14="http://schemas.microsoft.com/office/drawing/2010/main">
                <a:solidFill>
                  <a:srgbClr val="FFFFFF"/>
                </a:solidFill>
              </a14:hiddenFill>
            </a:ext>
          </a:extLst>
        </p:spPr>
      </p:pic>
      <p:sp>
        <p:nvSpPr>
          <p:cNvPr id="5" name="4 Llamada rectangular redondeada"/>
          <p:cNvSpPr/>
          <p:nvPr/>
        </p:nvSpPr>
        <p:spPr>
          <a:xfrm>
            <a:off x="6311230" y="332656"/>
            <a:ext cx="5112568" cy="3744416"/>
          </a:xfrm>
          <a:prstGeom prst="wedgeRoundRectCallout">
            <a:avLst>
              <a:gd name="adj1" fmla="val 37826"/>
              <a:gd name="adj2" fmla="val 68720"/>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CL" dirty="0"/>
              <a:t>Recuerdas que en las primeras guías de esta unidad trabajamos sobre las religiones que practicaron las antiguas civilizaciones para poder entender el mundo y lo que les rodeaba.</a:t>
            </a:r>
          </a:p>
          <a:p>
            <a:pPr algn="ctr"/>
            <a:r>
              <a:rPr lang="es-CL" dirty="0"/>
              <a:t>Además destacamos que estas religiones tenían un gran número de dioses y estaban relacionadas con la astrología y los sentimientos humanos.</a:t>
            </a:r>
          </a:p>
          <a:p>
            <a:pPr algn="ctr"/>
            <a:r>
              <a:rPr lang="es-CL" dirty="0"/>
              <a:t>Algunas de estas civilizaciones fueron los egipcios, los griegos y romanos. </a:t>
            </a:r>
          </a:p>
          <a:p>
            <a:pPr algn="ctr"/>
            <a:r>
              <a:rPr lang="es-CL" b="1" dirty="0"/>
              <a:t>¡ECHA UN VISTAZO EL TEXTO!</a:t>
            </a:r>
          </a:p>
        </p:txBody>
      </p:sp>
    </p:spTree>
    <p:extLst>
      <p:ext uri="{BB962C8B-B14F-4D97-AF65-F5344CB8AC3E}">
        <p14:creationId xmlns:p14="http://schemas.microsoft.com/office/powerpoint/2010/main" val="930698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49" y="116632"/>
            <a:ext cx="4608513" cy="6552728"/>
          </a:xfrm>
          <a:prstGeom prst="rect">
            <a:avLst/>
          </a:prstGeom>
          <a:noFill/>
          <a:ln>
            <a:noFill/>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7374" y="188640"/>
            <a:ext cx="4367015" cy="5832648"/>
          </a:xfrm>
          <a:prstGeom prst="rect">
            <a:avLst/>
          </a:prstGeom>
          <a:noFill/>
          <a:ln>
            <a:noFill/>
          </a:ln>
        </p:spPr>
      </p:pic>
      <p:pic>
        <p:nvPicPr>
          <p:cNvPr id="6146" name="Picture 2" descr="Ilustración De Dibujos Animados Del Profesor Ilustraciones Vectoriales,  Clip Art Vectorizado Libre De Derechos. Image 3697095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5166" y="4653136"/>
            <a:ext cx="1325162" cy="1766882"/>
          </a:xfrm>
          <a:prstGeom prst="rect">
            <a:avLst/>
          </a:prstGeom>
          <a:noFill/>
          <a:extLst>
            <a:ext uri="{909E8E84-426E-40DD-AFC4-6F175D3DCCD1}">
              <a14:hiddenFill xmlns:a14="http://schemas.microsoft.com/office/drawing/2010/main">
                <a:solidFill>
                  <a:srgbClr val="FFFFFF"/>
                </a:solidFill>
              </a14:hiddenFill>
            </a:ext>
          </a:extLst>
        </p:spPr>
      </p:pic>
      <p:sp>
        <p:nvSpPr>
          <p:cNvPr id="6" name="5 Llamada rectangular redondeada"/>
          <p:cNvSpPr/>
          <p:nvPr/>
        </p:nvSpPr>
        <p:spPr>
          <a:xfrm>
            <a:off x="4943078" y="404664"/>
            <a:ext cx="2448272" cy="3600400"/>
          </a:xfrm>
          <a:prstGeom prst="wedgeRoundRectCallout">
            <a:avLst>
              <a:gd name="adj1" fmla="val -3920"/>
              <a:gd name="adj2" fmla="val 6968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solidFill>
                  <a:schemeClr val="tx1"/>
                </a:solidFill>
              </a:rPr>
              <a:t>En otras de las guías hablamos de las religiones orientales.</a:t>
            </a:r>
          </a:p>
          <a:p>
            <a:pPr algn="ctr"/>
            <a:r>
              <a:rPr lang="es-CL" dirty="0">
                <a:solidFill>
                  <a:schemeClr val="tx1"/>
                </a:solidFill>
              </a:rPr>
              <a:t>Las principales son el Hinduismo y el Budismo que existen hasta hoy.</a:t>
            </a:r>
          </a:p>
          <a:p>
            <a:pPr algn="ctr"/>
            <a:r>
              <a:rPr lang="es-CL" dirty="0">
                <a:solidFill>
                  <a:schemeClr val="tx1"/>
                </a:solidFill>
              </a:rPr>
              <a:t>Vimos sus orígenes y sus principales creencias.</a:t>
            </a:r>
          </a:p>
          <a:p>
            <a:pPr algn="ctr"/>
            <a:r>
              <a:rPr lang="es-CL" b="1" dirty="0">
                <a:solidFill>
                  <a:schemeClr val="tx1"/>
                </a:solidFill>
              </a:rPr>
              <a:t>¿RECUERDAS?  </a:t>
            </a:r>
          </a:p>
        </p:txBody>
      </p:sp>
    </p:spTree>
    <p:extLst>
      <p:ext uri="{BB962C8B-B14F-4D97-AF65-F5344CB8AC3E}">
        <p14:creationId xmlns:p14="http://schemas.microsoft.com/office/powerpoint/2010/main" val="2460191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23198" y="116632"/>
            <a:ext cx="5829447" cy="6624736"/>
          </a:xfrm>
          <a:prstGeom prst="rect">
            <a:avLst/>
          </a:prstGeom>
          <a:noFill/>
          <a:ln>
            <a:noFill/>
          </a:ln>
        </p:spPr>
      </p:pic>
      <p:pic>
        <p:nvPicPr>
          <p:cNvPr id="7170" name="Picture 2" descr="dibujado a mano vector profesor día de dibujos animados profesor Imagen  Descargar_PRF Gráficos 611017429_PSD Imagen Formato_es.lovepik.c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414686" y="4365104"/>
            <a:ext cx="2088232" cy="2088232"/>
          </a:xfrm>
          <a:prstGeom prst="rect">
            <a:avLst/>
          </a:prstGeom>
          <a:noFill/>
          <a:extLst>
            <a:ext uri="{909E8E84-426E-40DD-AFC4-6F175D3DCCD1}">
              <a14:hiddenFill xmlns:a14="http://schemas.microsoft.com/office/drawing/2010/main">
                <a:solidFill>
                  <a:srgbClr val="FFFFFF"/>
                </a:solidFill>
              </a14:hiddenFill>
            </a:ext>
          </a:extLst>
        </p:spPr>
      </p:pic>
      <p:sp>
        <p:nvSpPr>
          <p:cNvPr id="5" name="4 Llamada rectangular redondeada"/>
          <p:cNvSpPr/>
          <p:nvPr/>
        </p:nvSpPr>
        <p:spPr>
          <a:xfrm>
            <a:off x="1486694" y="260648"/>
            <a:ext cx="4032448" cy="3384376"/>
          </a:xfrm>
          <a:prstGeom prst="wedgeRoundRectCallout">
            <a:avLst>
              <a:gd name="adj1" fmla="val -22972"/>
              <a:gd name="adj2" fmla="val 71931"/>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CL" dirty="0"/>
              <a:t>Después trabajamos sobre las tres grandes religiones monoteístas que existen hoy y que son conocidas como las grandes religiones milenarias, estas son.</a:t>
            </a:r>
          </a:p>
          <a:p>
            <a:pPr marL="285750" indent="-285750" algn="ctr">
              <a:buFontTx/>
              <a:buChar char="-"/>
            </a:pPr>
            <a:r>
              <a:rPr lang="es-CL" dirty="0"/>
              <a:t>Judaísmo</a:t>
            </a:r>
          </a:p>
          <a:p>
            <a:pPr marL="285750" indent="-285750" algn="ctr">
              <a:buFontTx/>
              <a:buChar char="-"/>
            </a:pPr>
            <a:r>
              <a:rPr lang="es-CL" dirty="0"/>
              <a:t>Cristianismo</a:t>
            </a:r>
          </a:p>
          <a:p>
            <a:pPr marL="285750" indent="-285750" algn="ctr">
              <a:buFontTx/>
              <a:buChar char="-"/>
            </a:pPr>
            <a:r>
              <a:rPr lang="es-CL" dirty="0"/>
              <a:t>Islam</a:t>
            </a:r>
          </a:p>
          <a:p>
            <a:pPr algn="ctr"/>
            <a:r>
              <a:rPr lang="es-CL" dirty="0"/>
              <a:t>Releamos el texto</a:t>
            </a:r>
          </a:p>
        </p:txBody>
      </p:sp>
    </p:spTree>
    <p:extLst>
      <p:ext uri="{BB962C8B-B14F-4D97-AF65-F5344CB8AC3E}">
        <p14:creationId xmlns:p14="http://schemas.microsoft.com/office/powerpoint/2010/main" val="3350067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019" t="33077" r="49568" b="11538"/>
          <a:stretch/>
        </p:blipFill>
        <p:spPr bwMode="auto">
          <a:xfrm>
            <a:off x="262559" y="188640"/>
            <a:ext cx="4536504"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938" t="25470" r="10673" b="22735"/>
          <a:stretch/>
        </p:blipFill>
        <p:spPr bwMode="auto">
          <a:xfrm>
            <a:off x="7557797" y="117497"/>
            <a:ext cx="4618239"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dibujado a mano maestra maestra del día Imagen Descargar_PRF Gráficos  611035760_PSD Imagen Formato_es.lovepik.c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125" y="4293096"/>
            <a:ext cx="1656185" cy="1656186"/>
          </a:xfrm>
          <a:prstGeom prst="rect">
            <a:avLst/>
          </a:prstGeom>
          <a:noFill/>
          <a:extLst>
            <a:ext uri="{909E8E84-426E-40DD-AFC4-6F175D3DCCD1}">
              <a14:hiddenFill xmlns:a14="http://schemas.microsoft.com/office/drawing/2010/main">
                <a:solidFill>
                  <a:srgbClr val="FFFFFF"/>
                </a:solidFill>
              </a14:hiddenFill>
            </a:ext>
          </a:extLst>
        </p:spPr>
      </p:pic>
      <p:sp>
        <p:nvSpPr>
          <p:cNvPr id="4" name="3 Llamada rectangular redondeada"/>
          <p:cNvSpPr/>
          <p:nvPr/>
        </p:nvSpPr>
        <p:spPr>
          <a:xfrm>
            <a:off x="5087094" y="476672"/>
            <a:ext cx="2232248" cy="3312368"/>
          </a:xfrm>
          <a:prstGeom prst="wedgeRoundRectCallout">
            <a:avLst>
              <a:gd name="adj1" fmla="val -4602"/>
              <a:gd name="adj2" fmla="val 68490"/>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CL" sz="1600" dirty="0"/>
              <a:t>En otras de las guías que se desarrollaron en esta unidad sobre el árbol de las religiones, hablamos sobre los valores que se practican dentro de ellas, estos son conocidos como valores religiosos.</a:t>
            </a:r>
          </a:p>
          <a:p>
            <a:pPr algn="ctr"/>
            <a:r>
              <a:rPr lang="es-CL" sz="1600" dirty="0"/>
              <a:t>Es importante que lo recordemos…</a:t>
            </a:r>
          </a:p>
        </p:txBody>
      </p:sp>
    </p:spTree>
    <p:extLst>
      <p:ext uri="{BB962C8B-B14F-4D97-AF65-F5344CB8AC3E}">
        <p14:creationId xmlns:p14="http://schemas.microsoft.com/office/powerpoint/2010/main" val="2167551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990" t="27692" r="48269" b="12735"/>
          <a:stretch/>
        </p:blipFill>
        <p:spPr bwMode="auto">
          <a:xfrm>
            <a:off x="334566" y="188640"/>
            <a:ext cx="4824536" cy="6472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Cartoon Teacher Png, Vectores, PSD, e Clipart Para Descarga Gratuita |  png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8003" y="4293096"/>
            <a:ext cx="1872208" cy="1872209"/>
          </a:xfrm>
          <a:prstGeom prst="rect">
            <a:avLst/>
          </a:prstGeom>
          <a:noFill/>
          <a:extLst>
            <a:ext uri="{909E8E84-426E-40DD-AFC4-6F175D3DCCD1}">
              <a14:hiddenFill xmlns:a14="http://schemas.microsoft.com/office/drawing/2010/main">
                <a:solidFill>
                  <a:srgbClr val="FFFFFF"/>
                </a:solidFill>
              </a14:hiddenFill>
            </a:ext>
          </a:extLst>
        </p:spPr>
      </p:pic>
      <p:sp>
        <p:nvSpPr>
          <p:cNvPr id="4" name="3 Llamada rectangular redondeada"/>
          <p:cNvSpPr/>
          <p:nvPr/>
        </p:nvSpPr>
        <p:spPr>
          <a:xfrm>
            <a:off x="6815286" y="476672"/>
            <a:ext cx="4248472" cy="3376790"/>
          </a:xfrm>
          <a:prstGeom prst="wedgeRoundRectCallout">
            <a:avLst>
              <a:gd name="adj1" fmla="val -23879"/>
              <a:gd name="adj2" fmla="val 66332"/>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CL" dirty="0"/>
              <a:t>En la guía 13 hablamos sobre lo que el cristianismo enseña sobre los valores, la diferencia entre el valor y un antivalor, lo que Jesús enseña sobre los valores y cual es el tesoro de nuestra fe.</a:t>
            </a:r>
          </a:p>
          <a:p>
            <a:pPr algn="ctr"/>
            <a:r>
              <a:rPr lang="es-CL" dirty="0"/>
              <a:t>Recuerda que como creyentes esto lo tenemos que tener muy claro en nuestra vida, sobre todo a medida que más crecemos y somos conscientes de lo queremos en nuestras vidas.</a:t>
            </a:r>
          </a:p>
        </p:txBody>
      </p:sp>
    </p:spTree>
    <p:extLst>
      <p:ext uri="{BB962C8B-B14F-4D97-AF65-F5344CB8AC3E}">
        <p14:creationId xmlns:p14="http://schemas.microsoft.com/office/powerpoint/2010/main" val="669235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025" t="29625" r="48090" b="10283"/>
          <a:stretch/>
        </p:blipFill>
        <p:spPr bwMode="auto">
          <a:xfrm>
            <a:off x="27840" y="188640"/>
            <a:ext cx="4483190" cy="666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458" t="22138" r="17801" b="24956"/>
          <a:stretch/>
        </p:blipFill>
        <p:spPr bwMode="auto">
          <a:xfrm>
            <a:off x="7607374" y="0"/>
            <a:ext cx="4583039"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Llamada rectangular redondeada"/>
          <p:cNvSpPr/>
          <p:nvPr/>
        </p:nvSpPr>
        <p:spPr>
          <a:xfrm>
            <a:off x="4727054" y="476672"/>
            <a:ext cx="2520280" cy="388843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En esta guía trabajamos algunos valores que el cristianismo, como religión, transmite y enseña, que van mucho más allá de las actitudes y que como cristianos debemos conocer y practicarlos a ejemplo de Jesús.</a:t>
            </a:r>
          </a:p>
          <a:p>
            <a:pPr algn="ctr"/>
            <a:r>
              <a:rPr lang="es-CL" b="1" dirty="0"/>
              <a:t>Recuerdas cuales son, echemos un vistazo</a:t>
            </a:r>
          </a:p>
        </p:txBody>
      </p:sp>
      <p:pic>
        <p:nvPicPr>
          <p:cNvPr id="3078" name="Picture 6" descr="Ilustración Vectorial De Dibujos Animados De Un Maestro Para El Elemento De  Diseño Ilustraciones Vectoriales, Clip Art Vectorizado Libre De Derechos.  Image 7013296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7054" y="4941168"/>
            <a:ext cx="1468534" cy="1468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40563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TotalTime>
  <Words>561</Words>
  <Application>Microsoft Office PowerPoint</Application>
  <PresentationFormat>Personalizado</PresentationFormat>
  <Paragraphs>39</Paragraphs>
  <Slides>12</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12</vt:i4>
      </vt:variant>
    </vt:vector>
  </HeadingPairs>
  <TitlesOfParts>
    <vt:vector size="17" baseType="lpstr">
      <vt:lpstr>Arial</vt:lpstr>
      <vt:lpstr>Calibri</vt:lpstr>
      <vt:lpstr>Times New Roman</vt:lpstr>
      <vt:lpstr>Wingdings 2</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Admin</dc:creator>
  <cp:lastModifiedBy>Berta Donoso</cp:lastModifiedBy>
  <cp:revision>11</cp:revision>
  <dcterms:created xsi:type="dcterms:W3CDTF">2020-09-01T03:01:19Z</dcterms:created>
  <dcterms:modified xsi:type="dcterms:W3CDTF">2020-09-01T14:00:00Z</dcterms:modified>
</cp:coreProperties>
</file>