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9" r:id="rId4"/>
    <p:sldId id="257" r:id="rId5"/>
    <p:sldId id="260" r:id="rId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A5B66825-77FC-4DC2-B324-037B7C39BC8E}" type="datetimeFigureOut">
              <a:rPr lang="es-ES" smtClean="0"/>
              <a:t>22/06/2020</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0DC8C6C-5CC3-4866-B5BD-D95395D55324}"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5B66825-77FC-4DC2-B324-037B7C39BC8E}" type="datetimeFigureOut">
              <a:rPr lang="es-ES" smtClean="0"/>
              <a:t>22/06/2020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0DC8C6C-5CC3-4866-B5BD-D95395D5532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5B66825-77FC-4DC2-B324-037B7C39BC8E}" type="datetimeFigureOut">
              <a:rPr lang="es-ES" smtClean="0"/>
              <a:t>22/06/2020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0DC8C6C-5CC3-4866-B5BD-D95395D5532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A5B66825-77FC-4DC2-B324-037B7C39BC8E}" type="datetimeFigureOut">
              <a:rPr lang="es-ES" smtClean="0"/>
              <a:t>22/06/2020</a:t>
            </a:fld>
            <a:endParaRPr lang="es-ES"/>
          </a:p>
        </p:txBody>
      </p:sp>
      <p:sp>
        <p:nvSpPr>
          <p:cNvPr id="9" name="8 Marcador de número de diapositiva"/>
          <p:cNvSpPr>
            <a:spLocks noGrp="1"/>
          </p:cNvSpPr>
          <p:nvPr>
            <p:ph type="sldNum" sz="quarter" idx="15"/>
          </p:nvPr>
        </p:nvSpPr>
        <p:spPr/>
        <p:txBody>
          <a:bodyPr rtlCol="0"/>
          <a:lstStyle/>
          <a:p>
            <a:fld id="{20DC8C6C-5CC3-4866-B5BD-D95395D55324}" type="slidenum">
              <a:rPr lang="es-ES" smtClean="0"/>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A5B66825-77FC-4DC2-B324-037B7C39BC8E}" type="datetimeFigureOut">
              <a:rPr lang="es-ES" smtClean="0"/>
              <a:t>22/06/2020</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0DC8C6C-5CC3-4866-B5BD-D95395D55324}"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5B66825-77FC-4DC2-B324-037B7C39BC8E}" type="datetimeFigureOut">
              <a:rPr lang="es-ES" smtClean="0"/>
              <a:t>22/06/2020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0DC8C6C-5CC3-4866-B5BD-D95395D55324}" type="slidenum">
              <a:rPr lang="es-ES" smtClean="0"/>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A5B66825-77FC-4DC2-B324-037B7C39BC8E}" type="datetimeFigureOut">
              <a:rPr lang="es-ES" smtClean="0"/>
              <a:t>22/06/2020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0DC8C6C-5CC3-4866-B5BD-D95395D55324}" type="slidenum">
              <a:rPr lang="es-ES" smtClean="0"/>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A5B66825-77FC-4DC2-B324-037B7C39BC8E}" type="datetimeFigureOut">
              <a:rPr lang="es-ES" smtClean="0"/>
              <a:t>22/06/2020</a:t>
            </a:fld>
            <a:endParaRPr lang="es-ES"/>
          </a:p>
        </p:txBody>
      </p:sp>
      <p:sp>
        <p:nvSpPr>
          <p:cNvPr id="7" name="6 Marcador de número de diapositiva"/>
          <p:cNvSpPr>
            <a:spLocks noGrp="1"/>
          </p:cNvSpPr>
          <p:nvPr>
            <p:ph type="sldNum" sz="quarter" idx="11"/>
          </p:nvPr>
        </p:nvSpPr>
        <p:spPr/>
        <p:txBody>
          <a:bodyPr rtlCol="0"/>
          <a:lstStyle/>
          <a:p>
            <a:fld id="{20DC8C6C-5CC3-4866-B5BD-D95395D55324}" type="slidenum">
              <a:rPr lang="es-ES" smtClean="0"/>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B66825-77FC-4DC2-B324-037B7C39BC8E}" type="datetimeFigureOut">
              <a:rPr lang="es-ES" smtClean="0"/>
              <a:t>22/06/2020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0DC8C6C-5CC3-4866-B5BD-D95395D5532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A5B66825-77FC-4DC2-B324-037B7C39BC8E}" type="datetimeFigureOut">
              <a:rPr lang="es-ES" smtClean="0"/>
              <a:t>22/06/2020</a:t>
            </a:fld>
            <a:endParaRPr lang="es-ES"/>
          </a:p>
        </p:txBody>
      </p:sp>
      <p:sp>
        <p:nvSpPr>
          <p:cNvPr id="22" name="21 Marcador de número de diapositiva"/>
          <p:cNvSpPr>
            <a:spLocks noGrp="1"/>
          </p:cNvSpPr>
          <p:nvPr>
            <p:ph type="sldNum" sz="quarter" idx="15"/>
          </p:nvPr>
        </p:nvSpPr>
        <p:spPr/>
        <p:txBody>
          <a:bodyPr rtlCol="0"/>
          <a:lstStyle/>
          <a:p>
            <a:fld id="{20DC8C6C-5CC3-4866-B5BD-D95395D55324}" type="slidenum">
              <a:rPr lang="es-ES" smtClean="0"/>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A5B66825-77FC-4DC2-B324-037B7C39BC8E}" type="datetimeFigureOut">
              <a:rPr lang="es-ES" smtClean="0"/>
              <a:t>22/06/2020</a:t>
            </a:fld>
            <a:endParaRPr lang="es-ES"/>
          </a:p>
        </p:txBody>
      </p:sp>
      <p:sp>
        <p:nvSpPr>
          <p:cNvPr id="18" name="17 Marcador de número de diapositiva"/>
          <p:cNvSpPr>
            <a:spLocks noGrp="1"/>
          </p:cNvSpPr>
          <p:nvPr>
            <p:ph type="sldNum" sz="quarter" idx="11"/>
          </p:nvPr>
        </p:nvSpPr>
        <p:spPr/>
        <p:txBody>
          <a:bodyPr rtlCol="0"/>
          <a:lstStyle/>
          <a:p>
            <a:fld id="{20DC8C6C-5CC3-4866-B5BD-D95395D55324}" type="slidenum">
              <a:rPr lang="es-ES" smtClean="0"/>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B66825-77FC-4DC2-B324-037B7C39BC8E}" type="datetimeFigureOut">
              <a:rPr lang="es-ES" smtClean="0"/>
              <a:t>22/06/2020</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0DC8C6C-5CC3-4866-B5BD-D95395D55324}"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uario\Desktop\insignia colegio azulit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4822" y="1103107"/>
            <a:ext cx="1742302" cy="3093688"/>
          </a:xfrm>
          <a:prstGeom prst="rect">
            <a:avLst/>
          </a:prstGeom>
          <a:noFill/>
          <a:extLst/>
        </p:spPr>
      </p:pic>
      <p:sp>
        <p:nvSpPr>
          <p:cNvPr id="5" name="4 Rectángulo"/>
          <p:cNvSpPr/>
          <p:nvPr/>
        </p:nvSpPr>
        <p:spPr>
          <a:xfrm>
            <a:off x="2400301" y="4777600"/>
            <a:ext cx="5421526" cy="1200329"/>
          </a:xfrm>
          <a:prstGeom prst="rect">
            <a:avLst/>
          </a:prstGeom>
          <a:noFill/>
          <a:ln>
            <a:solidFill>
              <a:srgbClr val="0070C0"/>
            </a:solid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spc="0" dirty="0" smtClean="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ASIGNATURA: Lengua y literatura 8º A – B</a:t>
            </a:r>
          </a:p>
          <a:p>
            <a:pPr algn="ctr"/>
            <a:r>
              <a:rPr lang="es-ES" sz="2400" b="1" cap="all" spc="0" dirty="0" smtClean="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guía  nº 11</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3208">
            <a:off x="531473" y="1920292"/>
            <a:ext cx="2762916" cy="249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racaso aprendizaje y educación | Revista SIC - Centro Gum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6124">
            <a:off x="5981715" y="1682681"/>
            <a:ext cx="2845778" cy="196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7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476672"/>
            <a:ext cx="7772400" cy="4106887"/>
          </a:xfrm>
        </p:spPr>
        <p:txBody>
          <a:bodyPr>
            <a:normAutofit/>
          </a:bodyPr>
          <a:lstStyle/>
          <a:p>
            <a:pPr algn="ctr"/>
            <a:r>
              <a:rPr lang="es-ES" sz="2700" b="1" dirty="0" smtClean="0"/>
              <a:t/>
            </a:r>
            <a:br>
              <a:rPr lang="es-ES" sz="2700" b="1" dirty="0" smtClean="0"/>
            </a:br>
            <a:r>
              <a:rPr lang="es-ES" sz="2700" b="1" dirty="0" smtClean="0"/>
              <a:t>ELEMENTOS DEL GENERO </a:t>
            </a:r>
            <a:r>
              <a:rPr lang="es-ES" sz="2700" b="1" dirty="0" smtClean="0"/>
              <a:t>LÌRICO</a:t>
            </a:r>
            <a:r>
              <a:rPr lang="es-ES" sz="2700" dirty="0"/>
              <a:t/>
            </a:r>
            <a:br>
              <a:rPr lang="es-ES" sz="2700" dirty="0"/>
            </a:br>
            <a:r>
              <a:rPr lang="es-ES" sz="2700" dirty="0" smtClean="0"/>
              <a:t/>
            </a:r>
            <a:br>
              <a:rPr lang="es-ES" sz="2700" dirty="0" smtClean="0"/>
            </a:br>
            <a:r>
              <a:rPr lang="es-ES" sz="2700" b="1" dirty="0" smtClean="0"/>
              <a:t>Objeto </a:t>
            </a:r>
            <a:r>
              <a:rPr lang="es-ES" sz="2700" b="1" dirty="0" smtClean="0"/>
              <a:t>lìrico  </a:t>
            </a:r>
            <a:br>
              <a:rPr lang="es-ES" sz="2700" b="1" dirty="0" smtClean="0"/>
            </a:br>
            <a:r>
              <a:rPr lang="es-ES" sz="2700" b="1" dirty="0" smtClean="0"/>
              <a:t>hablante lìrico </a:t>
            </a:r>
            <a:br>
              <a:rPr lang="es-ES" sz="2700" b="1" dirty="0" smtClean="0"/>
            </a:br>
            <a:r>
              <a:rPr lang="es-ES" sz="2700" b="1" dirty="0" smtClean="0"/>
              <a:t>motivo lìrico </a:t>
            </a:r>
            <a:r>
              <a:rPr lang="es-ES" sz="2200" dirty="0" smtClean="0"/>
              <a:t/>
            </a:r>
            <a:br>
              <a:rPr lang="es-ES" sz="2200" dirty="0" smtClean="0"/>
            </a:br>
            <a:r>
              <a:rPr lang="es-ES" sz="2200" dirty="0"/>
              <a:t/>
            </a:r>
            <a:br>
              <a:rPr lang="es-ES" sz="2200" dirty="0"/>
            </a:br>
            <a:r>
              <a:rPr lang="es-ES" sz="2200" dirty="0" smtClean="0"/>
              <a:t/>
            </a:r>
            <a:br>
              <a:rPr lang="es-ES" sz="2200" dirty="0" smtClean="0"/>
            </a:br>
            <a:endParaRPr lang="es-ES" sz="22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9529" t="12829" r="16451" b="58601"/>
          <a:stretch/>
        </p:blipFill>
        <p:spPr bwMode="auto">
          <a:xfrm>
            <a:off x="7146985" y="4725144"/>
            <a:ext cx="1427018" cy="163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95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r>
              <a:rPr lang="es-ES" b="1" dirty="0" smtClean="0"/>
              <a:t>Motivo </a:t>
            </a:r>
            <a:r>
              <a:rPr lang="es-ES" b="1" dirty="0" smtClean="0"/>
              <a:t>Lìrico        </a:t>
            </a:r>
            <a:r>
              <a:rPr lang="es-ES" dirty="0" smtClean="0"/>
              <a:t>básicamente </a:t>
            </a:r>
            <a:r>
              <a:rPr lang="es-ES" dirty="0"/>
              <a:t>es lo que el hablante expresa respecto del objeto lìrico</a:t>
            </a:r>
            <a:r>
              <a:rPr lang="es-ES" b="1" dirty="0"/>
              <a:t>.</a:t>
            </a:r>
            <a:endParaRPr lang="es-ES" dirty="0"/>
          </a:p>
          <a:p>
            <a:pPr marL="0" indent="0">
              <a:buNone/>
            </a:pPr>
            <a:endParaRPr lang="es-ES" dirty="0"/>
          </a:p>
          <a:p>
            <a:r>
              <a:rPr lang="es-ES" dirty="0"/>
              <a:t>Los motivos </a:t>
            </a:r>
            <a:r>
              <a:rPr lang="es-ES" smtClean="0"/>
              <a:t>lìricos</a:t>
            </a:r>
            <a:r>
              <a:rPr lang="es-ES" dirty="0" smtClean="0"/>
              <a:t> </a:t>
            </a:r>
            <a:r>
              <a:rPr lang="es-ES" dirty="0"/>
              <a:t>pueden ser la alegría frente a una actitud, la naturaleza, la angustia por el transcurrir de la vida, etc. </a:t>
            </a:r>
            <a:endParaRPr lang="es-ES" dirty="0" smtClean="0"/>
          </a:p>
          <a:p>
            <a:endParaRPr lang="es-ES" dirty="0"/>
          </a:p>
          <a:p>
            <a:r>
              <a:rPr lang="es-ES" dirty="0" smtClean="0"/>
              <a:t>No olvides que las respuestas pueden ser variadas, pero siempre </a:t>
            </a:r>
            <a:r>
              <a:rPr lang="es-ES" dirty="0" smtClean="0"/>
              <a:t>están </a:t>
            </a:r>
            <a:r>
              <a:rPr lang="es-ES" dirty="0" smtClean="0"/>
              <a:t>ligadas aun sentimiento o una emoción.</a:t>
            </a:r>
          </a:p>
          <a:p>
            <a:endParaRPr lang="es-ES" dirty="0"/>
          </a:p>
          <a:p>
            <a:endParaRPr lang="es-ES" dirty="0"/>
          </a:p>
        </p:txBody>
      </p:sp>
      <p:sp>
        <p:nvSpPr>
          <p:cNvPr id="5" name="4 Flecha derecha"/>
          <p:cNvSpPr/>
          <p:nvPr/>
        </p:nvSpPr>
        <p:spPr>
          <a:xfrm>
            <a:off x="3131840" y="1772816"/>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560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Estrategias o pistas !!!!</a:t>
            </a:r>
            <a:endParaRPr lang="es-ES" dirty="0"/>
          </a:p>
        </p:txBody>
      </p:sp>
      <p:sp>
        <p:nvSpPr>
          <p:cNvPr id="3" name="2 Marcador de contenido"/>
          <p:cNvSpPr>
            <a:spLocks noGrp="1"/>
          </p:cNvSpPr>
          <p:nvPr>
            <p:ph sz="quarter" idx="1"/>
          </p:nvPr>
        </p:nvSpPr>
        <p:spPr/>
        <p:txBody>
          <a:bodyPr/>
          <a:lstStyle/>
          <a:p>
            <a:r>
              <a:rPr lang="es-ES" dirty="0" smtClean="0"/>
              <a:t>Leer estrofa por </a:t>
            </a:r>
            <a:r>
              <a:rPr lang="es-ES" dirty="0" smtClean="0"/>
              <a:t>estrofa</a:t>
            </a:r>
          </a:p>
          <a:p>
            <a:r>
              <a:rPr lang="es-ES" dirty="0" smtClean="0"/>
              <a:t>Marcar oraciones que acerquen a la respuesta</a:t>
            </a:r>
            <a:endParaRPr lang="es-ES"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693" t="13451" r="16023" b="58061"/>
          <a:stretch/>
        </p:blipFill>
        <p:spPr bwMode="auto">
          <a:xfrm>
            <a:off x="611560" y="3789040"/>
            <a:ext cx="1371600" cy="153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81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r>
              <a:rPr lang="es-ES"/>
              <a:t>Recuerda  que la gran estrategia para comprender  los textos es: </a:t>
            </a:r>
            <a:r>
              <a:rPr lang="es-ES" b="1"/>
              <a:t>leer una y otra vez el texto, fijándonos en los aspectos  y elementos que lo componen</a:t>
            </a:r>
            <a:r>
              <a:rPr lang="es-ES"/>
              <a:t> ;) </a:t>
            </a:r>
          </a:p>
          <a:p>
            <a:endParaRPr lang="es-ES"/>
          </a:p>
        </p:txBody>
      </p:sp>
    </p:spTree>
    <p:extLst>
      <p:ext uri="{BB962C8B-B14F-4D97-AF65-F5344CB8AC3E}">
        <p14:creationId xmlns:p14="http://schemas.microsoft.com/office/powerpoint/2010/main" val="436877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367</TotalTime>
  <Words>116</Words>
  <Application>Microsoft Office PowerPoint</Application>
  <PresentationFormat>Presentación en pantalla (4:3)</PresentationFormat>
  <Paragraphs>12</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Mirador</vt:lpstr>
      <vt:lpstr>Presentación de PowerPoint</vt:lpstr>
      <vt:lpstr> ELEMENTOS DEL GENERO LÌRICO  Objeto lìrico   hablante lìrico  motivo lìrico    </vt:lpstr>
      <vt:lpstr>Presentación de PowerPoint</vt:lpstr>
      <vt:lpstr>Estrategias o pistas !!!!</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Objeto lirico  aquello de lo que se habla en el poema hablante lirico la voz que habla en el poema creada por el autor motivo lirico lo que el hablante expresa respecto del objeto lirico.   La estrategia para descifrar cada uno es  leer estrofa por estrofa y realizar las siguuientes preguntas:</dc:title>
  <dc:creator>jhgkjh</dc:creator>
  <cp:lastModifiedBy>jhgkjh</cp:lastModifiedBy>
  <cp:revision>10</cp:revision>
  <dcterms:created xsi:type="dcterms:W3CDTF">2020-06-13T03:44:48Z</dcterms:created>
  <dcterms:modified xsi:type="dcterms:W3CDTF">2020-06-22T19:08:14Z</dcterms:modified>
</cp:coreProperties>
</file>