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97CCD3-49D1-4908-B5FD-E867BD985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DB8653-590D-43AE-A070-56B27DF2AF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96E58C-DB35-4C91-A8E0-794BED928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DACE-24C2-45DC-97C8-68D65C4524EA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368330-90B4-48AA-8327-8FA842BF0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BC70D5-E6A5-49ED-8CC8-EF0EE7D26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E792-5909-480A-B0CD-74F056D1B61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0569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B2756E-5D3B-4FDA-9992-1726C904D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965581D-60CA-4CE4-874A-5ABD7AB32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2B0F8E-B307-4906-BDED-B5EAB0CAD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DACE-24C2-45DC-97C8-68D65C4524EA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A04D2E-9DFC-46C8-8E3B-6897B6849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FC2216-8997-4A3E-B861-054C21676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E792-5909-480A-B0CD-74F056D1B61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0941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70DCD2A-84E2-48D1-A08F-8E74851606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6B5273-D29A-4FEC-84D7-B0F3428CB5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EA4FDD-9C7D-4BF4-8D32-FEF7917D9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DACE-24C2-45DC-97C8-68D65C4524EA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36F5E6-159A-499E-96B6-61ED4D464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25E46F-C0F3-46B4-BE61-BF2E8ECA1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E792-5909-480A-B0CD-74F056D1B61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53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557134-7B6B-4BE0-820E-0593AAA7A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60854D-CEE8-440E-B229-0BDD0F876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4DA211-8B59-424C-B24D-F135639A7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DACE-24C2-45DC-97C8-68D65C4524EA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EF3DF8-CD29-43DF-A4E1-5E18137C3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56BFC7-7CC2-44BC-BF45-593169D5F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E792-5909-480A-B0CD-74F056D1B61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3099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EBBA65-81EE-4290-87AC-109FF4494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37C157-B613-4A2E-8E53-FB60F0705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5660F9-9D3A-4FA3-A138-7B179B0CA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DACE-24C2-45DC-97C8-68D65C4524EA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C76ADB-7AFE-4FE6-AB1E-4E98C4FB0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0B66C0-C3C6-4CEB-8B76-E0C8F8AEC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E792-5909-480A-B0CD-74F056D1B61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568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2A7CC-5B31-410B-98DE-619EE6BA1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EECA23-4541-4AE6-9518-384D3934FB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CE5EFB-6C3F-42E0-BF90-41B7CD74D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EF9E30-7A31-4002-85EE-E3CEBE82D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DACE-24C2-45DC-97C8-68D65C4524EA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E2AF3D-9564-406A-A13C-D844306D1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E98393-BC60-48A5-AF3F-436912A78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E792-5909-480A-B0CD-74F056D1B61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9858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AFC707-29FB-4823-9BDF-D254088BE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0C1517-0892-45BC-AC2F-1A1C2F4CD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0D774B-E6C4-4454-ACB1-2A03CD46A0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0BF4D73-6428-4A82-A99E-7806BEF6D0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42EF858-CAAC-4781-BFAE-9A93320A96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ECFD44E-F036-4B02-AEF5-895902E7B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DACE-24C2-45DC-97C8-68D65C4524EA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02460A7-0FDD-4D48-867C-5B7B02CEF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0E0F200-1F00-4581-8EC8-A9239380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E792-5909-480A-B0CD-74F056D1B61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565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EEEAC6-440D-4C18-8F99-D8B4618F3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1C6CAA5-052A-445F-B03D-2F95465E9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DACE-24C2-45DC-97C8-68D65C4524EA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2BBFEAA-4E68-411E-BC81-EC5D0E66A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BFA019-1F7A-4F40-B416-0FF29E076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E792-5909-480A-B0CD-74F056D1B61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291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A31BF26-0D04-4D00-B679-5777EAC28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DACE-24C2-45DC-97C8-68D65C4524EA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9CC0416-0668-435D-9904-855B67926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67F8465-2386-4DC0-AE8F-A174D40F3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E792-5909-480A-B0CD-74F056D1B61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8127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FC621C-4007-4FF8-814C-0BB2EAF18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5B28B7-26B4-4E66-A920-3AA1EAF3C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C1567D-D965-4A09-80A8-2E9C9B891F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3EDB70-123F-48F3-82A3-1A117BB2B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DACE-24C2-45DC-97C8-68D65C4524EA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FD5C5A-49B6-4871-B640-182A1E9C2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BE7904-C697-4B2F-ADF9-3630A628F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E792-5909-480A-B0CD-74F056D1B61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0432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332867-9544-421A-A9F2-A736E4569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4448E2E-7C3B-46CC-AA0F-D92CC291C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66C27F-FF1C-4254-98CB-BA95B8889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5F1EAF-8DCE-4719-BC43-736319598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DACE-24C2-45DC-97C8-68D65C4524EA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DFB817-5737-4F45-B6E0-DDFCE6E30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5733A8-0BC8-416C-99D3-A5274575A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E792-5909-480A-B0CD-74F056D1B61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3292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3C419BA-F26B-4829-A5CD-2A5771C26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616F98-C6CF-4DB0-A639-1EBFE8EB2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F6AF95-4B43-4439-96E3-C69E6D7EE2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BDACE-24C2-45DC-97C8-68D65C4524EA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33515A-67E6-417C-9F17-87D393F19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F7C3C4-1359-4940-8C6A-25D2A5E624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5E792-5909-480A-B0CD-74F056D1B61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441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18E39B-1BCC-4DFE-AB8B-9F968FFDC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689" y="3071183"/>
            <a:ext cx="9910296" cy="2590027"/>
          </a:xfrm>
        </p:spPr>
        <p:txBody>
          <a:bodyPr anchor="t">
            <a:normAutofit/>
          </a:bodyPr>
          <a:lstStyle/>
          <a:p>
            <a:pPr algn="l"/>
            <a:r>
              <a:rPr lang="es-ES" sz="8000"/>
              <a:t>Unit 2: Countries, cultures and customes</a:t>
            </a:r>
            <a:endParaRPr lang="es-CL" sz="800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DB0403-1279-4BF2-9350-6F611CE9B5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688" y="1553518"/>
            <a:ext cx="9910295" cy="1281733"/>
          </a:xfrm>
        </p:spPr>
        <p:txBody>
          <a:bodyPr anchor="b">
            <a:normAutofit/>
          </a:bodyPr>
          <a:lstStyle/>
          <a:p>
            <a:pPr algn="l"/>
            <a:r>
              <a:rPr lang="es-ES" dirty="0"/>
              <a:t>Grade: 8th</a:t>
            </a:r>
          </a:p>
          <a:p>
            <a:pPr algn="l"/>
            <a:r>
              <a:rPr lang="es-ES" dirty="0"/>
              <a:t>Miss Pamela Knuckey</a:t>
            </a:r>
            <a:endParaRPr lang="es-CL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10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8BE036-B0A9-4987-97E3-9CE6AC4B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5751" y="629266"/>
            <a:ext cx="3667039" cy="1676603"/>
          </a:xfrm>
        </p:spPr>
        <p:txBody>
          <a:bodyPr>
            <a:normAutofit/>
          </a:bodyPr>
          <a:lstStyle/>
          <a:p>
            <a:r>
              <a:rPr lang="es-ES" sz="3700"/>
              <a:t>Do you remember last class?</a:t>
            </a:r>
            <a:endParaRPr lang="es-CL" sz="370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577D1452-F0B7-431E-9A24-D3F7103D8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Rounded Rectangle 20">
            <a:extLst>
              <a:ext uri="{FF2B5EF4-FFF2-40B4-BE49-F238E27FC236}">
                <a16:creationId xmlns:a16="http://schemas.microsoft.com/office/drawing/2014/main" id="{A660F4F9-5DF5-4F15-BE6A-CD8648BB1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211" y="559407"/>
            <a:ext cx="6594522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List of Hague Convention Countries | myattorneyusa">
            <a:extLst>
              <a:ext uri="{FF2B5EF4-FFF2-40B4-BE49-F238E27FC236}">
                <a16:creationId xmlns:a16="http://schemas.microsoft.com/office/drawing/2014/main" id="{CBC65953-3A72-4FBF-9532-29E054226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4142" y="2231230"/>
            <a:ext cx="6064660" cy="239554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8BE394-C96F-46E7-8E29-B5868C4A1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5753" y="2438401"/>
            <a:ext cx="3667036" cy="3779520"/>
          </a:xfrm>
        </p:spPr>
        <p:txBody>
          <a:bodyPr>
            <a:normAutofit/>
          </a:bodyPr>
          <a:lstStyle/>
          <a:p>
            <a:r>
              <a:rPr lang="es-ES" sz="1800"/>
              <a:t>Qué vimos? </a:t>
            </a:r>
          </a:p>
          <a:p>
            <a:r>
              <a:rPr lang="es-ES" sz="1800"/>
              <a:t>Recuerdas el vocabulario de la clase anterior?</a:t>
            </a:r>
          </a:p>
          <a:p>
            <a:r>
              <a:rPr lang="es-ES" sz="1800"/>
              <a:t>Si te digo..she is from France, she is …..?</a:t>
            </a:r>
          </a:p>
          <a:p>
            <a:endParaRPr lang="es-CL" sz="1800"/>
          </a:p>
        </p:txBody>
      </p:sp>
    </p:spTree>
    <p:extLst>
      <p:ext uri="{BB962C8B-B14F-4D97-AF65-F5344CB8AC3E}">
        <p14:creationId xmlns:p14="http://schemas.microsoft.com/office/powerpoint/2010/main" val="1545839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79611D-0C21-4179-BC21-AFA415792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Today we’ll see comparatives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C6A0D5-AC2C-44F4-9DEA-E0BADB48C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Que son los </a:t>
            </a:r>
            <a:r>
              <a:rPr lang="es-ES" u="sng"/>
              <a:t>comparativos</a:t>
            </a:r>
            <a:r>
              <a:rPr lang="es-ES"/>
              <a:t>?</a:t>
            </a:r>
          </a:p>
          <a:p>
            <a:endParaRPr lang="es-ES"/>
          </a:p>
          <a:p>
            <a:r>
              <a:rPr lang="es-ES"/>
              <a:t>Cuando comparo una persona con otra , o un lugar con otro lugar.</a:t>
            </a:r>
          </a:p>
          <a:p>
            <a:r>
              <a:rPr lang="es-ES"/>
              <a:t>Siempre que hablamos de comparar nos referimos al “adjetivo” es decir, a la característica del lugar o de la persona. </a:t>
            </a:r>
          </a:p>
          <a:p>
            <a:r>
              <a:rPr lang="es-ES"/>
              <a:t>Example </a:t>
            </a:r>
          </a:p>
          <a:p>
            <a:r>
              <a:rPr lang="es-ES"/>
              <a:t> the house is </a:t>
            </a:r>
            <a:r>
              <a:rPr lang="es-ES">
                <a:solidFill>
                  <a:srgbClr val="FF0000"/>
                </a:solidFill>
              </a:rPr>
              <a:t>bigger</a:t>
            </a:r>
            <a:r>
              <a:rPr lang="es-ES"/>
              <a:t> than the other one </a:t>
            </a:r>
          </a:p>
          <a:p>
            <a:endParaRPr lang="es-CL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2DAAF5CE-8E59-4E7D-9823-49A103B7A3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6816" y="365124"/>
            <a:ext cx="1954445" cy="1954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agrama de flujo: almacenamiento de acceso secuencial 4">
            <a:extLst>
              <a:ext uri="{FF2B5EF4-FFF2-40B4-BE49-F238E27FC236}">
                <a16:creationId xmlns:a16="http://schemas.microsoft.com/office/drawing/2014/main" id="{FF1C83D8-2F03-4B55-BA4D-4233FC26A84F}"/>
              </a:ext>
            </a:extLst>
          </p:cNvPr>
          <p:cNvSpPr/>
          <p:nvPr/>
        </p:nvSpPr>
        <p:spPr>
          <a:xfrm>
            <a:off x="7747629" y="175690"/>
            <a:ext cx="2025748" cy="2138289"/>
          </a:xfrm>
          <a:prstGeom prst="flowChartMagnetic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0BA4E7C-BB58-4751-A79F-BF72236037A9}"/>
              </a:ext>
            </a:extLst>
          </p:cNvPr>
          <p:cNvSpPr txBox="1"/>
          <p:nvPr/>
        </p:nvSpPr>
        <p:spPr>
          <a:xfrm>
            <a:off x="8017565" y="490330"/>
            <a:ext cx="13817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>
                <a:latin typeface="Lucida Calligraphy" panose="03010101010101010101" pitchFamily="66" charset="0"/>
              </a:rPr>
              <a:t>Today we’ll be Friends of</a:t>
            </a:r>
            <a:r>
              <a:rPr lang="es-ES"/>
              <a:t>: </a:t>
            </a: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BD849C2-1D7E-4186-80DA-95B1F719F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8117" y="4368800"/>
            <a:ext cx="456247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292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0C52D-B1A7-4E20-8848-D59EBDB44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house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bigger</a:t>
            </a:r>
            <a:r>
              <a:rPr lang="es-ES" dirty="0"/>
              <a:t> </a:t>
            </a:r>
            <a:r>
              <a:rPr lang="es-ES" dirty="0" err="1"/>
              <a:t>than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other</a:t>
            </a:r>
            <a:r>
              <a:rPr lang="es-ES" dirty="0"/>
              <a:t> </a:t>
            </a:r>
            <a:r>
              <a:rPr lang="es-ES" dirty="0" err="1"/>
              <a:t>one</a:t>
            </a:r>
            <a:r>
              <a:rPr lang="es-ES" dirty="0"/>
              <a:t> </a:t>
            </a:r>
            <a:br>
              <a:rPr lang="es-ES" dirty="0"/>
            </a:br>
            <a:r>
              <a:rPr lang="es-ES" dirty="0"/>
              <a:t>(esta casa es mas grande que la otra)</a:t>
            </a:r>
            <a:endParaRPr lang="es-CL" dirty="0"/>
          </a:p>
        </p:txBody>
      </p:sp>
      <p:pic>
        <p:nvPicPr>
          <p:cNvPr id="3074" name="Picture 2" descr="Consejos para reducir tu espacio y salir de lo que no necesitas ...">
            <a:extLst>
              <a:ext uri="{FF2B5EF4-FFF2-40B4-BE49-F238E27FC236}">
                <a16:creationId xmlns:a16="http://schemas.microsoft.com/office/drawing/2014/main" id="{AA613B80-29DD-4DBD-B175-0F463A8B8C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7" y="1876048"/>
            <a:ext cx="4811157" cy="3336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65256DD-6379-4EE1-8381-0651DD06A47E}"/>
              </a:ext>
            </a:extLst>
          </p:cNvPr>
          <p:cNvSpPr txBox="1"/>
          <p:nvPr/>
        </p:nvSpPr>
        <p:spPr>
          <a:xfrm>
            <a:off x="7147567" y="1951672"/>
            <a:ext cx="39029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En este ejemplo “</a:t>
            </a:r>
            <a:r>
              <a:rPr lang="es-ES" dirty="0" err="1"/>
              <a:t>big</a:t>
            </a:r>
            <a:r>
              <a:rPr lang="es-ES" dirty="0"/>
              <a:t>” es el adjetivo que significa grande .</a:t>
            </a:r>
          </a:p>
          <a:p>
            <a:endParaRPr lang="es-ES" dirty="0"/>
          </a:p>
          <a:p>
            <a:r>
              <a:rPr lang="es-ES" dirty="0"/>
              <a:t>Si el adjetivo contiene una silaba como ; </a:t>
            </a:r>
            <a:r>
              <a:rPr lang="es-ES" dirty="0" err="1"/>
              <a:t>big</a:t>
            </a:r>
            <a:r>
              <a:rPr lang="es-ES" dirty="0"/>
              <a:t>, short, </a:t>
            </a:r>
            <a:r>
              <a:rPr lang="es-ES" dirty="0" err="1"/>
              <a:t>small,tal</a:t>
            </a:r>
            <a:r>
              <a:rPr lang="es-ES" dirty="0"/>
              <a:t> ,debes agregar ER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186F3A1-A872-4E99-A9AA-A1B13A2EC3A9}"/>
              </a:ext>
            </a:extLst>
          </p:cNvPr>
          <p:cNvSpPr txBox="1"/>
          <p:nvPr/>
        </p:nvSpPr>
        <p:spPr>
          <a:xfrm>
            <a:off x="5459896" y="4344962"/>
            <a:ext cx="629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600" dirty="0" err="1"/>
              <a:t>er</a:t>
            </a:r>
            <a:r>
              <a:rPr lang="es-ES" sz="9600" dirty="0"/>
              <a:t>      </a:t>
            </a:r>
            <a:r>
              <a:rPr lang="es-ES" sz="9600" dirty="0" err="1"/>
              <a:t>than</a:t>
            </a:r>
            <a:endParaRPr lang="es-CL" sz="9600" dirty="0"/>
          </a:p>
        </p:txBody>
      </p:sp>
      <p:sp>
        <p:nvSpPr>
          <p:cNvPr id="6" name="Estrella: 5 puntas 5">
            <a:extLst>
              <a:ext uri="{FF2B5EF4-FFF2-40B4-BE49-F238E27FC236}">
                <a16:creationId xmlns:a16="http://schemas.microsoft.com/office/drawing/2014/main" id="{029C11AA-27FC-46AD-AC8E-734B6EF0B50C}"/>
              </a:ext>
            </a:extLst>
          </p:cNvPr>
          <p:cNvSpPr/>
          <p:nvPr/>
        </p:nvSpPr>
        <p:spPr>
          <a:xfrm>
            <a:off x="4784035" y="3862699"/>
            <a:ext cx="2623930" cy="2478674"/>
          </a:xfrm>
          <a:prstGeom prst="star5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BD60E4C6-C4AB-44BF-8B0D-F6E65EC6D9AB}"/>
              </a:ext>
            </a:extLst>
          </p:cNvPr>
          <p:cNvSpPr/>
          <p:nvPr/>
        </p:nvSpPr>
        <p:spPr>
          <a:xfrm>
            <a:off x="6732104" y="1810776"/>
            <a:ext cx="5274366" cy="205192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Corazón 7">
            <a:extLst>
              <a:ext uri="{FF2B5EF4-FFF2-40B4-BE49-F238E27FC236}">
                <a16:creationId xmlns:a16="http://schemas.microsoft.com/office/drawing/2014/main" id="{5030E6B3-EF42-4D08-B2C7-34E8F3908515}"/>
              </a:ext>
            </a:extLst>
          </p:cNvPr>
          <p:cNvSpPr/>
          <p:nvPr/>
        </p:nvSpPr>
        <p:spPr>
          <a:xfrm>
            <a:off x="8083826" y="3862699"/>
            <a:ext cx="2623930" cy="2829649"/>
          </a:xfrm>
          <a:prstGeom prst="hear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Signo más 8">
            <a:extLst>
              <a:ext uri="{FF2B5EF4-FFF2-40B4-BE49-F238E27FC236}">
                <a16:creationId xmlns:a16="http://schemas.microsoft.com/office/drawing/2014/main" id="{6E7CC9B7-8EE0-4C79-A151-66C52ACB0D80}"/>
              </a:ext>
            </a:extLst>
          </p:cNvPr>
          <p:cNvSpPr/>
          <p:nvPr/>
        </p:nvSpPr>
        <p:spPr>
          <a:xfrm>
            <a:off x="7229061" y="4746916"/>
            <a:ext cx="795130" cy="93180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1437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2DC8E7-416C-49A6-BEBB-066129654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Examples</a:t>
            </a:r>
            <a:r>
              <a:rPr lang="es-ES" dirty="0"/>
              <a:t> :</a:t>
            </a:r>
            <a:endParaRPr lang="es-CL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FCED50B6-0300-463F-B6D9-30C09944AE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511" y="1558752"/>
            <a:ext cx="3314700" cy="25527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0572BD4-ADAC-46CC-AA1E-4925FED6C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382348"/>
            <a:ext cx="2849808" cy="2110527"/>
          </a:xfrm>
          <a:prstGeom prst="rect">
            <a:avLst/>
          </a:prstGeom>
        </p:spPr>
      </p:pic>
      <p:sp>
        <p:nvSpPr>
          <p:cNvPr id="6" name="Cerrar llave 5">
            <a:extLst>
              <a:ext uri="{FF2B5EF4-FFF2-40B4-BE49-F238E27FC236}">
                <a16:creationId xmlns:a16="http://schemas.microsoft.com/office/drawing/2014/main" id="{A04DFCBB-17FC-437B-8D0A-42381CCF78FC}"/>
              </a:ext>
            </a:extLst>
          </p:cNvPr>
          <p:cNvSpPr/>
          <p:nvPr/>
        </p:nvSpPr>
        <p:spPr>
          <a:xfrm>
            <a:off x="3559126" y="1434905"/>
            <a:ext cx="2124222" cy="505797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D88DDD1-2A6E-4B40-8C60-C46B3371D855}"/>
              </a:ext>
            </a:extLst>
          </p:cNvPr>
          <p:cNvSpPr txBox="1"/>
          <p:nvPr/>
        </p:nvSpPr>
        <p:spPr>
          <a:xfrm>
            <a:off x="5799887" y="1338470"/>
            <a:ext cx="639211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He </a:t>
            </a:r>
            <a:r>
              <a:rPr lang="es-ES" dirty="0" err="1"/>
              <a:t>is</a:t>
            </a:r>
            <a:r>
              <a:rPr lang="es-ES" dirty="0"/>
              <a:t> tall</a:t>
            </a:r>
            <a:r>
              <a:rPr lang="es-ES" dirty="0">
                <a:highlight>
                  <a:srgbClr val="FFFF00"/>
                </a:highlight>
              </a:rPr>
              <a:t>er</a:t>
            </a:r>
            <a:r>
              <a:rPr lang="es-ES" dirty="0"/>
              <a:t> </a:t>
            </a:r>
            <a:r>
              <a:rPr lang="es-ES" u="sng" dirty="0" err="1"/>
              <a:t>than</a:t>
            </a:r>
            <a:r>
              <a:rPr lang="es-ES" dirty="0"/>
              <a:t> </a:t>
            </a:r>
            <a:r>
              <a:rPr lang="es-ES" dirty="0" err="1"/>
              <a:t>his</a:t>
            </a:r>
            <a:r>
              <a:rPr lang="es-ES" dirty="0"/>
              <a:t> </a:t>
            </a:r>
            <a:r>
              <a:rPr lang="es-ES" dirty="0" err="1"/>
              <a:t>friend</a:t>
            </a:r>
            <a:r>
              <a:rPr lang="es-ES" dirty="0"/>
              <a:t> ( él es mas alto que su amigo)</a:t>
            </a:r>
          </a:p>
          <a:p>
            <a:endParaRPr lang="es-ES" dirty="0"/>
          </a:p>
          <a:p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apple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bigg</a:t>
            </a:r>
            <a:r>
              <a:rPr lang="es-ES" dirty="0" err="1">
                <a:highlight>
                  <a:srgbClr val="FFFF00"/>
                </a:highlight>
              </a:rPr>
              <a:t>er</a:t>
            </a:r>
            <a:r>
              <a:rPr lang="es-ES" dirty="0"/>
              <a:t> </a:t>
            </a:r>
            <a:r>
              <a:rPr lang="es-ES" u="sng" dirty="0" err="1"/>
              <a:t>than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other</a:t>
            </a:r>
            <a:r>
              <a:rPr lang="es-ES" dirty="0"/>
              <a:t> </a:t>
            </a:r>
            <a:r>
              <a:rPr lang="es-ES" dirty="0" err="1"/>
              <a:t>one</a:t>
            </a:r>
            <a:r>
              <a:rPr lang="es-ES" dirty="0"/>
              <a:t>( esta manzana es mas grande que la otra)</a:t>
            </a:r>
            <a:endParaRPr lang="es-CL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EDE07ED-7B4F-440C-AC78-62F3C6BEC7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1802" y="181307"/>
            <a:ext cx="6690198" cy="169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07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wo Books Clip Art at Clker.com - vector clip art online, royalty ...">
            <a:extLst>
              <a:ext uri="{FF2B5EF4-FFF2-40B4-BE49-F238E27FC236}">
                <a16:creationId xmlns:a16="http://schemas.microsoft.com/office/drawing/2014/main" id="{1BB66BA2-96DC-46EC-9947-C98FDDB301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02" b="1334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9" name="Rectangle 72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A55F228-666D-4730-AA32-3E09A6A7F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es-CL" sz="2800" dirty="0"/>
              <a:t>MÁS DE UNA SILABA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EAB30A-C9BA-4515-9372-14BC4B518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3" y="2718054"/>
            <a:ext cx="5380349" cy="3207258"/>
          </a:xfrm>
        </p:spPr>
        <p:txBody>
          <a:bodyPr anchor="t">
            <a:normAutofit/>
          </a:bodyPr>
          <a:lstStyle/>
          <a:p>
            <a:r>
              <a:rPr lang="es-CL" sz="1700" dirty="0"/>
              <a:t>STRUCTURE:  agregar </a:t>
            </a:r>
            <a:r>
              <a:rPr lang="es-CL" sz="1700" dirty="0">
                <a:highlight>
                  <a:srgbClr val="FFFF00"/>
                </a:highlight>
              </a:rPr>
              <a:t>MORE</a:t>
            </a:r>
            <a:r>
              <a:rPr lang="es-CL" sz="1700" dirty="0"/>
              <a:t> + </a:t>
            </a:r>
            <a:r>
              <a:rPr lang="es-CL" sz="1700" dirty="0">
                <a:solidFill>
                  <a:srgbClr val="FF0000"/>
                </a:solidFill>
              </a:rPr>
              <a:t>adjetivo calificativo</a:t>
            </a:r>
            <a:r>
              <a:rPr lang="es-CL" sz="1700" dirty="0"/>
              <a:t>+ </a:t>
            </a:r>
            <a:r>
              <a:rPr lang="es-CL" sz="1700" dirty="0" err="1">
                <a:highlight>
                  <a:srgbClr val="00FFFF"/>
                </a:highlight>
              </a:rPr>
              <a:t>than</a:t>
            </a:r>
            <a:r>
              <a:rPr lang="es-CL" sz="1700" dirty="0"/>
              <a:t> </a:t>
            </a:r>
          </a:p>
          <a:p>
            <a:endParaRPr lang="es-CL" sz="1700" dirty="0"/>
          </a:p>
          <a:p>
            <a:r>
              <a:rPr lang="es-CL" sz="1700" dirty="0"/>
              <a:t>THIS BOOK IS </a:t>
            </a:r>
            <a:r>
              <a:rPr lang="es-CL" sz="1700" dirty="0">
                <a:highlight>
                  <a:srgbClr val="FFFF00"/>
                </a:highlight>
              </a:rPr>
              <a:t>MORE</a:t>
            </a:r>
            <a:r>
              <a:rPr lang="es-CL" sz="1700" dirty="0"/>
              <a:t> </a:t>
            </a:r>
            <a:r>
              <a:rPr lang="es-CL" sz="1700" dirty="0">
                <a:solidFill>
                  <a:srgbClr val="FF0000"/>
                </a:solidFill>
              </a:rPr>
              <a:t>INTERESTING</a:t>
            </a:r>
            <a:r>
              <a:rPr lang="es-CL" sz="1700" dirty="0"/>
              <a:t> </a:t>
            </a:r>
            <a:r>
              <a:rPr lang="es-CL" sz="1700" dirty="0">
                <a:highlight>
                  <a:srgbClr val="00FFFF"/>
                </a:highlight>
              </a:rPr>
              <a:t>THAN</a:t>
            </a:r>
            <a:r>
              <a:rPr lang="es-CL" sz="1700" dirty="0"/>
              <a:t> THE OTHER </a:t>
            </a:r>
          </a:p>
        </p:txBody>
      </p:sp>
    </p:spTree>
    <p:extLst>
      <p:ext uri="{BB962C8B-B14F-4D97-AF65-F5344CB8AC3E}">
        <p14:creationId xmlns:p14="http://schemas.microsoft.com/office/powerpoint/2010/main" val="33566542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215</Words>
  <Application>Microsoft Office PowerPoint</Application>
  <PresentationFormat>Panorámica</PresentationFormat>
  <Paragraphs>37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Lucida Calligraphy</vt:lpstr>
      <vt:lpstr>Tema de Office</vt:lpstr>
      <vt:lpstr>Unit 2: Countries, cultures and customes</vt:lpstr>
      <vt:lpstr>Do you remember last class?</vt:lpstr>
      <vt:lpstr>Today we’ll see comparatives </vt:lpstr>
      <vt:lpstr>This house is bigger than the other one  (esta casa es mas grande que la otra)</vt:lpstr>
      <vt:lpstr>Examples :</vt:lpstr>
      <vt:lpstr>MÁS DE UNA SILABA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2: Countries, cultures and customes</dc:title>
  <dc:creator>pamela Knuckey</dc:creator>
  <cp:lastModifiedBy>pamela Knuckey</cp:lastModifiedBy>
  <cp:revision>2</cp:revision>
  <dcterms:created xsi:type="dcterms:W3CDTF">2020-07-02T04:26:05Z</dcterms:created>
  <dcterms:modified xsi:type="dcterms:W3CDTF">2020-07-02T04:31:52Z</dcterms:modified>
</cp:coreProperties>
</file>