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77" r:id="rId4"/>
    <p:sldId id="263" r:id="rId5"/>
    <p:sldId id="266" r:id="rId6"/>
    <p:sldId id="278" r:id="rId7"/>
    <p:sldId id="270" r:id="rId8"/>
    <p:sldId id="272"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9" d="100"/>
          <a:sy n="79" d="100"/>
        </p:scale>
        <p:origin x="-37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nyX6Hc1Png" TargetMode="External"/><Relationship Id="rId2" Type="http://schemas.openxmlformats.org/officeDocument/2006/relationships/hyperlink" Target="https://www.youtube.com/watch?v=WJ_Eb8WM7p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sz="3600" dirty="0" smtClean="0"/>
              <a:t>MATERIAL DE APOYO A LA GUIA N°17  </a:t>
            </a:r>
            <a:endParaRPr lang="es-CL" sz="3600" dirty="0"/>
          </a:p>
        </p:txBody>
      </p:sp>
      <p:sp>
        <p:nvSpPr>
          <p:cNvPr id="3" name="Subtítulo 2"/>
          <p:cNvSpPr>
            <a:spLocks noGrp="1"/>
          </p:cNvSpPr>
          <p:nvPr>
            <p:ph type="subTitle" idx="1"/>
          </p:nvPr>
        </p:nvSpPr>
        <p:spPr/>
        <p:txBody>
          <a:bodyPr>
            <a:normAutofit fontScale="77500" lnSpcReduction="20000"/>
          </a:bodyPr>
          <a:lstStyle/>
          <a:p>
            <a:r>
              <a:rPr lang="es-CL" dirty="0" smtClean="0"/>
              <a:t>Profesora: </a:t>
            </a:r>
            <a:r>
              <a:rPr lang="es-CL" dirty="0"/>
              <a:t>M</a:t>
            </a:r>
            <a:r>
              <a:rPr lang="es-CL" dirty="0" smtClean="0"/>
              <a:t>irta </a:t>
            </a:r>
            <a:r>
              <a:rPr lang="es-CL" dirty="0" err="1"/>
              <a:t>Q</a:t>
            </a:r>
            <a:r>
              <a:rPr lang="es-CL" dirty="0" err="1" smtClean="0"/>
              <a:t>uilodran</a:t>
            </a:r>
            <a:r>
              <a:rPr lang="es-CL" dirty="0" smtClean="0"/>
              <a:t> Medina</a:t>
            </a:r>
          </a:p>
          <a:p>
            <a:r>
              <a:rPr lang="es-CL" dirty="0" smtClean="0"/>
              <a:t>Asignatura: Ciencias </a:t>
            </a:r>
            <a:r>
              <a:rPr lang="es-CL" dirty="0"/>
              <a:t>N</a:t>
            </a:r>
            <a:r>
              <a:rPr lang="es-CL" dirty="0" smtClean="0"/>
              <a:t>aturales.</a:t>
            </a:r>
          </a:p>
          <a:p>
            <a:r>
              <a:rPr lang="es-CL" dirty="0" smtClean="0"/>
              <a:t>Curso: 8°año A-B</a:t>
            </a:r>
          </a:p>
          <a:p>
            <a:r>
              <a:rPr lang="es-CL" dirty="0" smtClean="0"/>
              <a:t>Apoyo </a:t>
            </a:r>
            <a:r>
              <a:rPr lang="es-CL" smtClean="0"/>
              <a:t>guía n°17</a:t>
            </a:r>
            <a:endParaRPr lang="es-CL" dirty="0"/>
          </a:p>
        </p:txBody>
      </p:sp>
      <p:pic>
        <p:nvPicPr>
          <p:cNvPr id="4" name="Imagen 3"/>
          <p:cNvPicPr>
            <a:picLocks noChangeAspect="1"/>
          </p:cNvPicPr>
          <p:nvPr/>
        </p:nvPicPr>
        <p:blipFill>
          <a:blip r:embed="rId2"/>
          <a:stretch>
            <a:fillRect/>
          </a:stretch>
        </p:blipFill>
        <p:spPr>
          <a:xfrm>
            <a:off x="-2858602" y="-3190166"/>
            <a:ext cx="8632684" cy="8699746"/>
          </a:xfrm>
          <a:prstGeom prst="rect">
            <a:avLst/>
          </a:prstGeom>
        </p:spPr>
      </p:pic>
      <p:pic>
        <p:nvPicPr>
          <p:cNvPr id="5" name="Imagen 4"/>
          <p:cNvPicPr>
            <a:picLocks noChangeAspect="1"/>
          </p:cNvPicPr>
          <p:nvPr/>
        </p:nvPicPr>
        <p:blipFill>
          <a:blip r:embed="rId3"/>
          <a:stretch>
            <a:fillRect/>
          </a:stretch>
        </p:blipFill>
        <p:spPr>
          <a:xfrm>
            <a:off x="10682802" y="221791"/>
            <a:ext cx="951058" cy="1140051"/>
          </a:xfrm>
          <a:prstGeom prst="rect">
            <a:avLst/>
          </a:prstGeom>
        </p:spPr>
      </p:pic>
    </p:spTree>
    <p:extLst>
      <p:ext uri="{BB962C8B-B14F-4D97-AF65-F5344CB8AC3E}">
        <p14:creationId xmlns:p14="http://schemas.microsoft.com/office/powerpoint/2010/main" val="192872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NIVELES DE ORGANIZACIÓN DEL CUERPO HUMANO.</a:t>
            </a:r>
            <a:endParaRPr lang="es-CL" dirty="0"/>
          </a:p>
        </p:txBody>
      </p:sp>
      <p:pic>
        <p:nvPicPr>
          <p:cNvPr id="4" name="Marcador de contenido 3"/>
          <p:cNvPicPr>
            <a:picLocks noGrp="1" noChangeAspect="1"/>
          </p:cNvPicPr>
          <p:nvPr>
            <p:ph idx="1"/>
          </p:nvPr>
        </p:nvPicPr>
        <p:blipFill>
          <a:blip r:embed="rId2"/>
          <a:stretch>
            <a:fillRect/>
          </a:stretch>
        </p:blipFill>
        <p:spPr>
          <a:xfrm>
            <a:off x="1081825" y="2454432"/>
            <a:ext cx="9324305" cy="3972126"/>
          </a:xfrm>
          <a:prstGeom prst="rect">
            <a:avLst/>
          </a:prstGeom>
        </p:spPr>
      </p:pic>
    </p:spTree>
    <p:extLst>
      <p:ext uri="{BB962C8B-B14F-4D97-AF65-F5344CB8AC3E}">
        <p14:creationId xmlns:p14="http://schemas.microsoft.com/office/powerpoint/2010/main" val="359840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a:t>
            </a:r>
            <a:r>
              <a:rPr lang="es-CL" dirty="0" smtClean="0"/>
              <a:t>COMO SE CONFORMAN LAS CELULAS?</a:t>
            </a:r>
            <a:endParaRPr lang="es-CL" dirty="0"/>
          </a:p>
        </p:txBody>
      </p:sp>
      <p:sp>
        <p:nvSpPr>
          <p:cNvPr id="3" name="Marcador de contenido 2"/>
          <p:cNvSpPr>
            <a:spLocks noGrp="1"/>
          </p:cNvSpPr>
          <p:nvPr>
            <p:ph idx="1"/>
          </p:nvPr>
        </p:nvSpPr>
        <p:spPr/>
        <p:txBody>
          <a:bodyPr>
            <a:normAutofit fontScale="92500" lnSpcReduction="10000"/>
          </a:bodyPr>
          <a:lstStyle/>
          <a:p>
            <a:pPr algn="just"/>
            <a:r>
              <a:rPr lang="es-CL" dirty="0"/>
              <a:t>En concreto, los tejidos son aglomeraciones de células con una estructura determinada, que se disponen ordenadamente para cumplir una misma tarea.</a:t>
            </a:r>
          </a:p>
          <a:p>
            <a:pPr algn="just"/>
            <a:r>
              <a:rPr lang="es-CL" dirty="0"/>
              <a:t>Las células que conforman determinado tejido pueden y suelen ser diferentes morfológica (forma y tamaño) y fisiológicamente (función específica). Sin embargo, lo que caracteriza al tejido es que cada uno de los tipos de células que lo componen cumple un papel indispensable para que este, en conjunto, pueda realizar su función.</a:t>
            </a:r>
          </a:p>
          <a:p>
            <a:pPr algn="just"/>
            <a:r>
              <a:rPr lang="es-CL" dirty="0"/>
              <a:t>Algunos tejidos se especializan en transportar materiales, otros, en contraerse para producir movimiento o circulación y otros, en secretar hormonas que regulan los procesos metabólicos.</a:t>
            </a:r>
          </a:p>
        </p:txBody>
      </p:sp>
    </p:spTree>
    <p:extLst>
      <p:ext uri="{BB962C8B-B14F-4D97-AF65-F5344CB8AC3E}">
        <p14:creationId xmlns:p14="http://schemas.microsoft.com/office/powerpoint/2010/main" val="62337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Tipos de tejidos</a:t>
            </a:r>
            <a:br>
              <a:rPr lang="es-CL" dirty="0"/>
            </a:br>
            <a:endParaRPr lang="es-CL" dirty="0"/>
          </a:p>
        </p:txBody>
      </p:sp>
      <p:sp>
        <p:nvSpPr>
          <p:cNvPr id="3" name="Marcador de contenido 2"/>
          <p:cNvSpPr>
            <a:spLocks noGrp="1"/>
          </p:cNvSpPr>
          <p:nvPr>
            <p:ph idx="1"/>
          </p:nvPr>
        </p:nvSpPr>
        <p:spPr/>
        <p:txBody>
          <a:bodyPr>
            <a:normAutofit fontScale="85000" lnSpcReduction="10000"/>
          </a:bodyPr>
          <a:lstStyle/>
          <a:p>
            <a:pPr algn="just"/>
            <a:r>
              <a:rPr lang="es-CL" dirty="0" smtClean="0"/>
              <a:t>Según </a:t>
            </a:r>
            <a:r>
              <a:rPr lang="es-CL" dirty="0"/>
              <a:t>su función y características morfológicas, existen diversos tipos de tejidos, que se agrupan en las siguientes categorías:</a:t>
            </a:r>
          </a:p>
          <a:p>
            <a:pPr algn="just"/>
            <a:r>
              <a:rPr lang="es-CL" dirty="0"/>
              <a:t>- </a:t>
            </a:r>
            <a:r>
              <a:rPr lang="es-CL" b="1" u="sng" dirty="0"/>
              <a:t>Tejido epitelial</a:t>
            </a:r>
            <a:r>
              <a:rPr lang="es-CL" dirty="0"/>
              <a:t>: es el que reviste las superficies externas (piel) e internas (mucosas) del cuerpo. En este tipo de tejidos, las células están estrechamente unidas formando láminas. Entre las funciones que cumplen los epitelios están: servir como barrera de protección corporal, transportar material a lo largo de su superficie, absorber y sintetizar distintas sustancias útiles y contener terminaciones nerviosas sensitivas.</a:t>
            </a:r>
          </a:p>
          <a:p>
            <a:pPr algn="just"/>
            <a:r>
              <a:rPr lang="es-CL" b="1" u="sng" dirty="0"/>
              <a:t>- Tejido conjuntivo o conectivo: </a:t>
            </a:r>
            <a:r>
              <a:rPr lang="es-CL" dirty="0"/>
              <a:t>los epitelios no son capaces de mantenerse por sí solos y necesitan de otros tejidos que actúan de sostén, estos son los tejidos conjuntivos y entre ellos se incluyen los tejidos sanguíneo, adiposo, cartilaginoso y óseo.</a:t>
            </a:r>
          </a:p>
        </p:txBody>
      </p:sp>
    </p:spTree>
    <p:extLst>
      <p:ext uri="{BB962C8B-B14F-4D97-AF65-F5344CB8AC3E}">
        <p14:creationId xmlns:p14="http://schemas.microsoft.com/office/powerpoint/2010/main" val="3315990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pPr algn="just"/>
            <a:r>
              <a:rPr lang="es-CL" dirty="0"/>
              <a:t>- </a:t>
            </a:r>
            <a:r>
              <a:rPr lang="es-CL" b="1" u="sng" dirty="0"/>
              <a:t>Tejido muscular</a:t>
            </a:r>
            <a:r>
              <a:rPr lang="es-CL" dirty="0"/>
              <a:t>: está compuesto por numerosas células especializadas conocidas como fibras musculares. El tejido muscular es capaz de modificar su forma activamente, permitiendo la contracción y los movimientos.</a:t>
            </a:r>
          </a:p>
          <a:p>
            <a:pPr algn="just"/>
            <a:r>
              <a:rPr lang="es-CL" dirty="0"/>
              <a:t>- </a:t>
            </a:r>
            <a:r>
              <a:rPr lang="es-CL" b="1" u="sng" dirty="0"/>
              <a:t>Tejido nervioso</a:t>
            </a:r>
            <a:r>
              <a:rPr lang="es-CL" dirty="0"/>
              <a:t>: en él se presentan dos tipos de células, las nerviosas (o neuronas) y las </a:t>
            </a:r>
            <a:r>
              <a:rPr lang="es-CL" dirty="0" err="1"/>
              <a:t>gliales</a:t>
            </a:r>
            <a:r>
              <a:rPr lang="es-CL" dirty="0"/>
              <a:t>. Este tejido dirige el correcto y puntual funcionamiento de todos los órganos del cuerpo</a:t>
            </a:r>
            <a:r>
              <a:rPr lang="es-CL" dirty="0" smtClean="0"/>
              <a:t>.</a:t>
            </a:r>
          </a:p>
          <a:p>
            <a:pPr algn="just"/>
            <a:endParaRPr lang="es-CL" dirty="0"/>
          </a:p>
        </p:txBody>
      </p:sp>
    </p:spTree>
    <p:extLst>
      <p:ext uri="{BB962C8B-B14F-4D97-AF65-F5344CB8AC3E}">
        <p14:creationId xmlns:p14="http://schemas.microsoft.com/office/powerpoint/2010/main" val="321999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Requerimientos nutricionales y desechos </a:t>
            </a:r>
            <a:r>
              <a:rPr lang="es-CL" dirty="0" smtClean="0"/>
              <a:t>celulares.</a:t>
            </a:r>
            <a:endParaRPr lang="es-CL" dirty="0"/>
          </a:p>
        </p:txBody>
      </p:sp>
      <p:sp>
        <p:nvSpPr>
          <p:cNvPr id="3" name="Marcador de contenido 2"/>
          <p:cNvSpPr>
            <a:spLocks noGrp="1"/>
          </p:cNvSpPr>
          <p:nvPr>
            <p:ph idx="1"/>
          </p:nvPr>
        </p:nvSpPr>
        <p:spPr/>
        <p:txBody>
          <a:bodyPr>
            <a:normAutofit fontScale="92500" lnSpcReduction="10000"/>
          </a:bodyPr>
          <a:lstStyle/>
          <a:p>
            <a:pPr algn="just"/>
            <a:r>
              <a:rPr lang="es-CL" dirty="0"/>
              <a:t>Una de las características de los seres vivos y por lo tanto de las </a:t>
            </a:r>
            <a:r>
              <a:rPr lang="es-CL" u="sng" dirty="0"/>
              <a:t>células es el metabolismo, entendido como el conjunto de reacciones químicas, catalizadas </a:t>
            </a:r>
            <a:r>
              <a:rPr lang="es-CL" dirty="0"/>
              <a:t>por enzimas que se producen al interior de la célula, estas reacciones pueden ser </a:t>
            </a:r>
            <a:r>
              <a:rPr lang="es-CL" u="sng" dirty="0"/>
              <a:t>catabólicas, es decir de degradación de sustancias o anabólica</a:t>
            </a:r>
            <a:r>
              <a:rPr lang="es-CL" dirty="0"/>
              <a:t>s que refiere la síntesis de sustancias nuevas. La maquinaria celular lleva a cabo permanentemente cientos de este tipo de reacción por lo que requiere de la incorporación desde el medio externo de nutrientes y sustancias, y por otra parte la eliminación de los desechos producidos por esta actividad. En organismos unicelulares la comunicación con el medio externo es directa, sin embargo en los organismos pluricelulares se requiere de sistemas que se encarguen del suministro y eliminación de sustancias.</a:t>
            </a:r>
          </a:p>
        </p:txBody>
      </p:sp>
    </p:spTree>
    <p:extLst>
      <p:ext uri="{BB962C8B-B14F-4D97-AF65-F5344CB8AC3E}">
        <p14:creationId xmlns:p14="http://schemas.microsoft.com/office/powerpoint/2010/main" val="39137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pic>
        <p:nvPicPr>
          <p:cNvPr id="4" name="Marcador de contenido 3"/>
          <p:cNvPicPr>
            <a:picLocks noGrp="1" noChangeAspect="1"/>
          </p:cNvPicPr>
          <p:nvPr>
            <p:ph idx="1"/>
          </p:nvPr>
        </p:nvPicPr>
        <p:blipFill>
          <a:blip r:embed="rId2"/>
          <a:stretch>
            <a:fillRect/>
          </a:stretch>
        </p:blipFill>
        <p:spPr>
          <a:xfrm>
            <a:off x="1295402" y="682580"/>
            <a:ext cx="3534175" cy="5563674"/>
          </a:xfrm>
          <a:prstGeom prst="rect">
            <a:avLst/>
          </a:prstGeom>
        </p:spPr>
      </p:pic>
      <p:pic>
        <p:nvPicPr>
          <p:cNvPr id="5" name="Imagen 4"/>
          <p:cNvPicPr>
            <a:picLocks noChangeAspect="1"/>
          </p:cNvPicPr>
          <p:nvPr/>
        </p:nvPicPr>
        <p:blipFill>
          <a:blip r:embed="rId3"/>
          <a:stretch>
            <a:fillRect/>
          </a:stretch>
        </p:blipFill>
        <p:spPr>
          <a:xfrm>
            <a:off x="4583067" y="682580"/>
            <a:ext cx="7007919" cy="5563674"/>
          </a:xfrm>
          <a:prstGeom prst="rect">
            <a:avLst/>
          </a:prstGeom>
        </p:spPr>
      </p:pic>
    </p:spTree>
    <p:extLst>
      <p:ext uri="{BB962C8B-B14F-4D97-AF65-F5344CB8AC3E}">
        <p14:creationId xmlns:p14="http://schemas.microsoft.com/office/powerpoint/2010/main" val="4016286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¿Cómo se llaman las células del intestino?</a:t>
            </a:r>
            <a:br>
              <a:rPr lang="es-CL" dirty="0"/>
            </a:br>
            <a:endParaRPr lang="es-CL" dirty="0"/>
          </a:p>
        </p:txBody>
      </p:sp>
      <p:sp>
        <p:nvSpPr>
          <p:cNvPr id="3" name="Marcador de contenido 2"/>
          <p:cNvSpPr>
            <a:spLocks noGrp="1"/>
          </p:cNvSpPr>
          <p:nvPr>
            <p:ph idx="1"/>
          </p:nvPr>
        </p:nvSpPr>
        <p:spPr/>
        <p:txBody>
          <a:bodyPr/>
          <a:lstStyle/>
          <a:p>
            <a:r>
              <a:rPr lang="es-CL" u="sng" dirty="0" smtClean="0"/>
              <a:t>Los </a:t>
            </a:r>
            <a:r>
              <a:rPr lang="es-CL" u="sng" dirty="0" err="1"/>
              <a:t>enterocitos</a:t>
            </a:r>
            <a:r>
              <a:rPr lang="es-CL" u="sng" dirty="0"/>
              <a:t> son células epiteliales </a:t>
            </a:r>
            <a:r>
              <a:rPr lang="es-CL" dirty="0"/>
              <a:t>del intestino encargadas de realizar: la absorción de diversos nutrientes esenciales, el transporte de agua y electrolitos al interior del organismo y la secreción de proteína en la luz intestinal</a:t>
            </a:r>
            <a:r>
              <a:rPr lang="es-CL" dirty="0" smtClean="0"/>
              <a:t>.</a:t>
            </a:r>
          </a:p>
          <a:p>
            <a:endParaRPr lang="es-CL" dirty="0"/>
          </a:p>
        </p:txBody>
      </p:sp>
      <p:pic>
        <p:nvPicPr>
          <p:cNvPr id="6" name="Imagen 5"/>
          <p:cNvPicPr>
            <a:picLocks noChangeAspect="1"/>
          </p:cNvPicPr>
          <p:nvPr/>
        </p:nvPicPr>
        <p:blipFill>
          <a:blip r:embed="rId2"/>
          <a:stretch>
            <a:fillRect/>
          </a:stretch>
        </p:blipFill>
        <p:spPr>
          <a:xfrm>
            <a:off x="2279561" y="4208993"/>
            <a:ext cx="4275785" cy="1937808"/>
          </a:xfrm>
          <a:prstGeom prst="rect">
            <a:avLst/>
          </a:prstGeom>
        </p:spPr>
      </p:pic>
    </p:spTree>
    <p:extLst>
      <p:ext uri="{BB962C8B-B14F-4D97-AF65-F5344CB8AC3E}">
        <p14:creationId xmlns:p14="http://schemas.microsoft.com/office/powerpoint/2010/main" val="182855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A MODO DE SUGENERNCIA TE DEJO VIDEOS.</a:t>
            </a:r>
            <a:endParaRPr lang="es-CL" dirty="0"/>
          </a:p>
        </p:txBody>
      </p:sp>
      <p:sp>
        <p:nvSpPr>
          <p:cNvPr id="5" name="Marcador de contenido 4"/>
          <p:cNvSpPr>
            <a:spLocks noGrp="1"/>
          </p:cNvSpPr>
          <p:nvPr>
            <p:ph idx="1"/>
          </p:nvPr>
        </p:nvSpPr>
        <p:spPr/>
        <p:txBody>
          <a:bodyPr/>
          <a:lstStyle/>
          <a:p>
            <a:r>
              <a:rPr lang="es-CL" dirty="0" smtClean="0"/>
              <a:t>VIDEO : TEJIDOS </a:t>
            </a:r>
            <a:r>
              <a:rPr lang="es-CL" dirty="0">
                <a:hlinkClick r:id="rId2"/>
              </a:rPr>
              <a:t>https://</a:t>
            </a:r>
            <a:r>
              <a:rPr lang="es-CL" dirty="0" smtClean="0">
                <a:hlinkClick r:id="rId2"/>
              </a:rPr>
              <a:t>www.youtube.com/watch?v=WJ_Eb8WM7pA</a:t>
            </a:r>
            <a:endParaRPr lang="es-CL" dirty="0" smtClean="0"/>
          </a:p>
          <a:p>
            <a:endParaRPr lang="es-CL" dirty="0" smtClean="0"/>
          </a:p>
          <a:p>
            <a:r>
              <a:rPr lang="es-CL" dirty="0" smtClean="0"/>
              <a:t>VIDEO</a:t>
            </a:r>
            <a:r>
              <a:rPr lang="es-CL" dirty="0"/>
              <a:t>: </a:t>
            </a:r>
            <a:r>
              <a:rPr lang="es-CL" dirty="0" smtClean="0"/>
              <a:t>SERES VIVOS UNICELULARES Y PLURICELULARES </a:t>
            </a:r>
            <a:r>
              <a:rPr lang="es-CL" dirty="0" smtClean="0">
                <a:hlinkClick r:id="rId3"/>
              </a:rPr>
              <a:t>https</a:t>
            </a:r>
            <a:r>
              <a:rPr lang="es-CL" dirty="0">
                <a:hlinkClick r:id="rId3"/>
              </a:rPr>
              <a:t>://</a:t>
            </a:r>
            <a:r>
              <a:rPr lang="es-CL" dirty="0" smtClean="0">
                <a:hlinkClick r:id="rId3"/>
              </a:rPr>
              <a:t>www.youtube.com/watch?v=inyX6Hc1Png</a:t>
            </a:r>
            <a:endParaRPr lang="es-CL" dirty="0" smtClean="0"/>
          </a:p>
          <a:p>
            <a:endParaRPr lang="es-CL" dirty="0" smtClean="0"/>
          </a:p>
          <a:p>
            <a:pPr marL="0" indent="0">
              <a:buNone/>
            </a:pPr>
            <a:endParaRPr lang="es-CL" dirty="0"/>
          </a:p>
        </p:txBody>
      </p:sp>
    </p:spTree>
    <p:extLst>
      <p:ext uri="{BB962C8B-B14F-4D97-AF65-F5344CB8AC3E}">
        <p14:creationId xmlns:p14="http://schemas.microsoft.com/office/powerpoint/2010/main" val="19991990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1010</TotalTime>
  <Words>577</Words>
  <Application>Microsoft Office PowerPoint</Application>
  <PresentationFormat>Personalizado</PresentationFormat>
  <Paragraphs>24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Orgánico</vt:lpstr>
      <vt:lpstr>MATERIAL DE APOYO A LA GUIA N°17  </vt:lpstr>
      <vt:lpstr>NIVELES DE ORGANIZACIÓN DEL CUERPO HUMANO.</vt:lpstr>
      <vt:lpstr>¿COMO SE CONFORMAN LAS CELULAS?</vt:lpstr>
      <vt:lpstr>Tipos de tejidos </vt:lpstr>
      <vt:lpstr>Presentación de PowerPoint</vt:lpstr>
      <vt:lpstr>Requerimientos nutricionales y desechos celulares.</vt:lpstr>
      <vt:lpstr>Presentación de PowerPoint</vt:lpstr>
      <vt:lpstr>¿Cómo se llaman las células del intestino? </vt:lpstr>
      <vt:lpstr>A MODO DE SUGENERNCIA TE DEJO 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Macarena Gonzàlez R</cp:lastModifiedBy>
  <cp:revision>46</cp:revision>
  <dcterms:created xsi:type="dcterms:W3CDTF">2020-06-09T05:32:27Z</dcterms:created>
  <dcterms:modified xsi:type="dcterms:W3CDTF">2020-09-02T15:52:49Z</dcterms:modified>
</cp:coreProperties>
</file>