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0413"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25456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393815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4067" y="274639"/>
            <a:ext cx="3655008"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812694" y="274639"/>
            <a:ext cx="10768198"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217959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4057662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194550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279164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57548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63377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255600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317374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145B5B5-4E3E-47F3-990E-1BC42E679797}" type="datetimeFigureOut">
              <a:rPr lang="es-CL" smtClean="0"/>
              <a:t>31-08-2020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4FF92F03-7D88-4C3B-9080-5D643975FF1F}" type="slidenum">
              <a:rPr lang="es-CL" smtClean="0"/>
              <a:t>‹Nº›</a:t>
            </a:fld>
            <a:endParaRPr lang="es-CL"/>
          </a:p>
        </p:txBody>
      </p:sp>
    </p:spTree>
    <p:extLst>
      <p:ext uri="{BB962C8B-B14F-4D97-AF65-F5344CB8AC3E}">
        <p14:creationId xmlns:p14="http://schemas.microsoft.com/office/powerpoint/2010/main" val="422388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5B5B5-4E3E-47F3-990E-1BC42E679797}" type="datetimeFigureOut">
              <a:rPr lang="es-CL" smtClean="0"/>
              <a:t>31-08-2020</a:t>
            </a:fld>
            <a:endParaRPr lang="es-CL"/>
          </a:p>
        </p:txBody>
      </p:sp>
      <p:sp>
        <p:nvSpPr>
          <p:cNvPr id="5" name="4 Marcador de pie de página"/>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92F03-7D88-4C3B-9080-5D643975FF1F}" type="slidenum">
              <a:rPr lang="es-CL" smtClean="0"/>
              <a:t>‹Nº›</a:t>
            </a:fld>
            <a:endParaRPr lang="es-CL"/>
          </a:p>
        </p:txBody>
      </p:sp>
    </p:spTree>
    <p:extLst>
      <p:ext uri="{BB962C8B-B14F-4D97-AF65-F5344CB8AC3E}">
        <p14:creationId xmlns:p14="http://schemas.microsoft.com/office/powerpoint/2010/main" val="360400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uario\Desktop\insignia colegio azulit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489" y="407013"/>
            <a:ext cx="2323068" cy="3092972"/>
          </a:xfrm>
          <a:prstGeom prst="rect">
            <a:avLst/>
          </a:prstGeom>
          <a:noFill/>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83208">
            <a:off x="862295" y="1357533"/>
            <a:ext cx="3683888" cy="249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831270" y="3263561"/>
            <a:ext cx="7227760" cy="3063859"/>
          </a:xfrm>
          <a:prstGeom prst="rect">
            <a:avLst/>
          </a:prstGeom>
          <a:noFill/>
        </p:spPr>
        <p:txBody>
          <a:bodyPr wrap="square" lIns="108850" tIns="54425" rIns="108850" bIns="54425">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6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ASIGNATURA</a:t>
            </a:r>
          </a:p>
          <a:p>
            <a:pPr algn="ctr"/>
            <a:r>
              <a:rPr lang="es-ES" sz="6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RELIGIÓN</a:t>
            </a:r>
          </a:p>
          <a:p>
            <a:pPr algn="ctr"/>
            <a:r>
              <a:rPr lang="es-ES" sz="6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CLASE N° </a:t>
            </a:r>
            <a:r>
              <a:rPr lang="es-ES" sz="6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17</a:t>
            </a:r>
            <a:endParaRPr lang="es-ES" sz="6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7" name="Picture 2" descr="Fracaso aprendizaje y educación | Revista SIC - Centro Gum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76124">
            <a:off x="8178178" y="1621657"/>
            <a:ext cx="3794371" cy="196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94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542" y="116632"/>
            <a:ext cx="4608512" cy="46805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sz="1600" b="1" dirty="0" smtClean="0"/>
              <a:t>Dios y la humanidad al encuentro</a:t>
            </a:r>
          </a:p>
          <a:p>
            <a:pPr algn="just"/>
            <a:r>
              <a:rPr lang="es-CL" sz="1600" b="1" dirty="0" smtClean="0"/>
              <a:t>- Dios busca a las personas</a:t>
            </a:r>
          </a:p>
          <a:p>
            <a:pPr algn="just"/>
            <a:r>
              <a:rPr lang="es-CL" sz="1600" dirty="0" smtClean="0"/>
              <a:t>En las religiones se produce el encuentro de las personas con la humanidad. Teniendo en cuenta que Dios es siempre mayor que el ser humano, este encuentro no podría darse si la divinidad no lo hiciera posible.</a:t>
            </a:r>
          </a:p>
          <a:p>
            <a:pPr algn="just"/>
            <a:r>
              <a:rPr lang="es-CL" sz="1600" dirty="0" smtClean="0"/>
              <a:t>Cuando decimos que Dios se revela a la humanidad, queremos decir que Dios se acerca al ser humano y se da a conocer para poder establecer una relación con él.</a:t>
            </a:r>
          </a:p>
          <a:p>
            <a:pPr algn="just"/>
            <a:r>
              <a:rPr lang="es-CL" sz="1600" dirty="0" smtClean="0"/>
              <a:t>El Dios de los cristianos es un Dios que se revela como alguien que desea establecer una relación de amistad con los hombres y las mujeres de todos los tiempos. No es un Dios solitario sino que sale de sí mismo, crea el mundo, da vida al ser humano, y busca lo mejor para ellos, siempre respetando su libertad. Y todo esto por amor.</a:t>
            </a:r>
            <a:endParaRPr lang="es-CL" sz="1600" dirty="0"/>
          </a:p>
        </p:txBody>
      </p:sp>
      <p:sp>
        <p:nvSpPr>
          <p:cNvPr id="5" name="4 Rectángulo"/>
          <p:cNvSpPr/>
          <p:nvPr/>
        </p:nvSpPr>
        <p:spPr>
          <a:xfrm>
            <a:off x="6815286" y="2132856"/>
            <a:ext cx="5040560" cy="44644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CL" sz="1600" b="1" dirty="0" smtClean="0"/>
              <a:t>- La salvación como objetivo</a:t>
            </a:r>
          </a:p>
          <a:p>
            <a:pPr algn="just"/>
            <a:r>
              <a:rPr lang="es-CL" sz="1600" dirty="0" smtClean="0"/>
              <a:t>Lo que Dios ofrece al ser humano es la felicidad. Si busca al hombre y a la mujer es para que estos encuentren la felicidad que desean. Esta felicidad, la vida plena, es lo que se llama la salvación.</a:t>
            </a:r>
          </a:p>
          <a:p>
            <a:pPr algn="just"/>
            <a:r>
              <a:rPr lang="es-CL" sz="1600" dirty="0" smtClean="0"/>
              <a:t>Para los cristianos la salvación que Dios ofrece a la humanidad es una vida con las siguientes características:</a:t>
            </a:r>
          </a:p>
          <a:p>
            <a:pPr algn="just"/>
            <a:r>
              <a:rPr lang="es-CL" sz="1600" dirty="0" smtClean="0"/>
              <a:t>•La unión con Dios, recibiendo el amor de Él y amándolo de la misma manera.</a:t>
            </a:r>
          </a:p>
          <a:p>
            <a:pPr algn="just"/>
            <a:r>
              <a:rPr lang="es-CL" sz="1600" dirty="0" smtClean="0"/>
              <a:t>•Seguir a Jesús e incorporarse a Él por la gracia. Cristo descubre al hombre su propia condición y le otorga sentido a su vida: sentido trascendente, sobrenatural, y con la vista puesta en la felicidad eterna.</a:t>
            </a:r>
          </a:p>
          <a:p>
            <a:pPr algn="just"/>
            <a:r>
              <a:rPr lang="es-CL" sz="1600" dirty="0" smtClean="0"/>
              <a:t>•La fraternidad de todos seres humanos en justicia, paz, solidaridad y responsabilidad.</a:t>
            </a:r>
          </a:p>
          <a:p>
            <a:pPr algn="just"/>
            <a:r>
              <a:rPr lang="es-CL" sz="1600" dirty="0" smtClean="0"/>
              <a:t>•La ausencia de sufrimiento y dolor.</a:t>
            </a:r>
          </a:p>
          <a:p>
            <a:pPr algn="just"/>
            <a:r>
              <a:rPr lang="es-CL" sz="1600" dirty="0" smtClean="0"/>
              <a:t>•La armonía consigo mismo y con la naturaleza.</a:t>
            </a:r>
            <a:endParaRPr lang="es-CL" sz="1600" dirty="0"/>
          </a:p>
        </p:txBody>
      </p:sp>
      <p:pic>
        <p:nvPicPr>
          <p:cNvPr id="6" name="Picture 2" descr="Maestro, La Educación, Dibujo imagen png - imagen transparente descarga  gratui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086" y="1484784"/>
            <a:ext cx="1512168" cy="1814601"/>
          </a:xfrm>
          <a:prstGeom prst="rect">
            <a:avLst/>
          </a:prstGeom>
          <a:noFill/>
          <a:extLst>
            <a:ext uri="{909E8E84-426E-40DD-AFC4-6F175D3DCCD1}">
              <a14:hiddenFill xmlns:a14="http://schemas.microsoft.com/office/drawing/2010/main">
                <a:solidFill>
                  <a:srgbClr val="FFFFFF"/>
                </a:solidFill>
              </a14:hiddenFill>
            </a:ext>
          </a:extLst>
        </p:spPr>
      </p:pic>
      <p:sp>
        <p:nvSpPr>
          <p:cNvPr id="7" name="6 Llamada rectangular redondeada"/>
          <p:cNvSpPr/>
          <p:nvPr/>
        </p:nvSpPr>
        <p:spPr>
          <a:xfrm>
            <a:off x="6743278" y="431584"/>
            <a:ext cx="5040560" cy="1368152"/>
          </a:xfrm>
          <a:prstGeom prst="wedgeRoundRectCallout">
            <a:avLst>
              <a:gd name="adj1" fmla="val -55232"/>
              <a:gd name="adj2" fmla="val 385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Si recuerdas dentro de una de las guías que trabajamos nos enfocamos en la Religión cristiana, la cual nos enseña que es Dios el que busca al ser humano y le ofrece la felicidad, practicando los valores. Repacemos algunas de esas cosas…</a:t>
            </a:r>
            <a:endParaRPr lang="es-CL" dirty="0"/>
          </a:p>
        </p:txBody>
      </p:sp>
    </p:spTree>
    <p:extLst>
      <p:ext uri="{BB962C8B-B14F-4D97-AF65-F5344CB8AC3E}">
        <p14:creationId xmlns:p14="http://schemas.microsoft.com/office/powerpoint/2010/main" val="268680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Col. Mineral El Teniente\2020\La historia de salvación 7°.jpg"/>
          <p:cNvPicPr/>
          <p:nvPr/>
        </p:nvPicPr>
        <p:blipFill rotWithShape="1">
          <a:blip r:embed="rId2" cstate="print">
            <a:extLst>
              <a:ext uri="{28A0092B-C50C-407E-A947-70E740481C1C}">
                <a14:useLocalDpi xmlns:a14="http://schemas.microsoft.com/office/drawing/2010/main" val="0"/>
              </a:ext>
            </a:extLst>
          </a:blip>
          <a:srcRect l="6780" t="4269" r="6503" b="7210"/>
          <a:stretch/>
        </p:blipFill>
        <p:spPr bwMode="auto">
          <a:xfrm>
            <a:off x="420695" y="174610"/>
            <a:ext cx="4954431" cy="6539374"/>
          </a:xfrm>
          <a:prstGeom prst="rect">
            <a:avLst/>
          </a:prstGeom>
          <a:noFill/>
          <a:ln>
            <a:noFill/>
          </a:ln>
          <a:extLst>
            <a:ext uri="{53640926-AAD7-44D8-BBD7-CCE9431645EC}">
              <a14:shadowObscured xmlns:a14="http://schemas.microsoft.com/office/drawing/2010/main"/>
            </a:ext>
          </a:extLst>
        </p:spPr>
      </p:pic>
      <p:pic>
        <p:nvPicPr>
          <p:cNvPr id="5" name="Picture 2" descr="Una Ilustración Del Maestro Dibujos Animados, Vector Ilustraciones  Vectoriales, Clip Art Vectorizado Libre De Derechos. Image 175649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174" y="5013176"/>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5 Llamada rectangular redondeada"/>
          <p:cNvSpPr/>
          <p:nvPr/>
        </p:nvSpPr>
        <p:spPr>
          <a:xfrm>
            <a:off x="6671270" y="764704"/>
            <a:ext cx="4896544" cy="3888432"/>
          </a:xfrm>
          <a:prstGeom prst="wedgeRoundRectCallout">
            <a:avLst>
              <a:gd name="adj1" fmla="val -44440"/>
              <a:gd name="adj2" fmla="val 62278"/>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Por último, en la guía anterior vimos como Dios se ha ido revelando en la historia humana y se ha ido relacionando con el hombre a través de distintos acontecimientos que nos llevará a una salvación eterna.</a:t>
            </a:r>
          </a:p>
          <a:p>
            <a:pPr algn="ctr"/>
            <a:r>
              <a:rPr lang="es-CL" dirty="0" smtClean="0"/>
              <a:t>Es así como la religión le ofrece al ser humano un sentido a la vida y una esperanza después de la muerte.</a:t>
            </a:r>
            <a:endParaRPr lang="es-CL" dirty="0"/>
          </a:p>
        </p:txBody>
      </p:sp>
    </p:spTree>
    <p:extLst>
      <p:ext uri="{BB962C8B-B14F-4D97-AF65-F5344CB8AC3E}">
        <p14:creationId xmlns:p14="http://schemas.microsoft.com/office/powerpoint/2010/main" val="241159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ustración De Dibujos Animados Del Profesor Ilustraciones Vectoriales,  Clip Art Vectorizado Libre De Derechos. Image 369709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3318" y="1700808"/>
            <a:ext cx="3319640" cy="4426187"/>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ovalada"/>
          <p:cNvSpPr/>
          <p:nvPr/>
        </p:nvSpPr>
        <p:spPr>
          <a:xfrm>
            <a:off x="1270670" y="236645"/>
            <a:ext cx="4176464" cy="2520279"/>
          </a:xfrm>
          <a:prstGeom prst="wedgeEllipseCallout">
            <a:avLst>
              <a:gd name="adj1" fmla="val 90391"/>
              <a:gd name="adj2" fmla="val 351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000" b="1" i="1" dirty="0" smtClean="0"/>
              <a:t>TE INVITO AHORA QUE RESPONDAS LA GUÍA Y EL TICKET DE SALIDA LO MEJOR QUE PUEDAS</a:t>
            </a:r>
          </a:p>
          <a:p>
            <a:pPr algn="ctr"/>
            <a:r>
              <a:rPr lang="es-CL" sz="2000" b="1" i="1" dirty="0" smtClean="0"/>
              <a:t>¡BUENA SUERTE!</a:t>
            </a:r>
            <a:endParaRPr lang="es-CL" sz="2000" b="1" i="1" dirty="0"/>
          </a:p>
        </p:txBody>
      </p:sp>
    </p:spTree>
    <p:extLst>
      <p:ext uri="{BB962C8B-B14F-4D97-AF65-F5344CB8AC3E}">
        <p14:creationId xmlns:p14="http://schemas.microsoft.com/office/powerpoint/2010/main" val="412782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897191" y="405368"/>
            <a:ext cx="10361851" cy="1470025"/>
          </a:xfrm>
          <a:prstGeom prst="rect">
            <a:avLst/>
          </a:prstGeom>
        </p:spPr>
        <p:txBody>
          <a:bodyPr vert="horz" lIns="108850" tIns="54425" rIns="108850" bIns="54425" rtlCol="0" anchor="ctr">
            <a:normAutofit fontScale="90000" lnSpcReduction="10000"/>
          </a:bodyPr>
          <a:lstStyle>
            <a:lvl1pPr algn="ctr" defTabSz="1088502" rtl="0" eaLnBrk="1" latinLnBrk="0" hangingPunct="1">
              <a:spcBef>
                <a:spcPct val="0"/>
              </a:spcBef>
              <a:buNone/>
              <a:defRPr sz="5200" kern="1200">
                <a:solidFill>
                  <a:schemeClr val="tx1"/>
                </a:solidFill>
                <a:latin typeface="+mj-lt"/>
                <a:ea typeface="+mj-ea"/>
                <a:cs typeface="+mj-cs"/>
              </a:defRPr>
            </a:lvl1pPr>
          </a:lstStyle>
          <a:p>
            <a:pPr marL="0" marR="0" lvl="0" indent="0" algn="ctr" defTabSz="1088502" rtl="0" eaLnBrk="1" fontAlgn="auto" latinLnBrk="0" hangingPunct="1">
              <a:lnSpc>
                <a:spcPct val="100000"/>
              </a:lnSpc>
              <a:spcBef>
                <a:spcPct val="0"/>
              </a:spcBef>
              <a:spcAft>
                <a:spcPts val="0"/>
              </a:spcAft>
              <a:buClrTx/>
              <a:buSzTx/>
              <a:buFontTx/>
              <a:buNone/>
              <a:tabLst/>
              <a:defRPr/>
            </a:pP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Material de apoyo </a:t>
            </a:r>
            <a:br>
              <a:rPr kumimoji="0" lang="es-CL" sz="5200" b="1" i="0" u="none" strike="noStrike" kern="1200" cap="none" spc="0" normalizeH="0" baseline="0" noProof="0" dirty="0" smtClean="0">
                <a:ln>
                  <a:noFill/>
                </a:ln>
                <a:solidFill>
                  <a:srgbClr val="C00000"/>
                </a:solidFill>
                <a:effectLst/>
                <a:uLnTx/>
                <a:uFillTx/>
                <a:latin typeface="Calibri"/>
                <a:ea typeface="+mj-ea"/>
                <a:cs typeface="+mj-cs"/>
              </a:rPr>
            </a:b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Guía N° 17 Religión	</a:t>
            </a: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7° </a:t>
            </a:r>
            <a:r>
              <a:rPr kumimoji="0" lang="es-CL" sz="5200" b="1" i="0" u="none" strike="noStrike" kern="1200" cap="none" spc="0" normalizeH="0" baseline="0" noProof="0" dirty="0" smtClean="0">
                <a:ln>
                  <a:noFill/>
                </a:ln>
                <a:solidFill>
                  <a:srgbClr val="C00000"/>
                </a:solidFill>
                <a:effectLst/>
                <a:uLnTx/>
                <a:uFillTx/>
                <a:latin typeface="Calibri"/>
                <a:ea typeface="+mj-ea"/>
                <a:cs typeface="+mj-cs"/>
              </a:rPr>
              <a:t>Básico </a:t>
            </a:r>
            <a:endParaRPr kumimoji="0" lang="es-CL" sz="5200" b="1" i="0" u="none" strike="noStrike" kern="1200" cap="none" spc="0" normalizeH="0" baseline="0" noProof="0" dirty="0">
              <a:ln>
                <a:noFill/>
              </a:ln>
              <a:solidFill>
                <a:srgbClr val="C00000"/>
              </a:solidFill>
              <a:effectLst/>
              <a:uLnTx/>
              <a:uFillTx/>
              <a:latin typeface="Calibri"/>
              <a:ea typeface="+mj-ea"/>
              <a:cs typeface="+mj-cs"/>
            </a:endParaRPr>
          </a:p>
        </p:txBody>
      </p:sp>
      <p:sp>
        <p:nvSpPr>
          <p:cNvPr id="5" name="4 Onda"/>
          <p:cNvSpPr/>
          <p:nvPr/>
        </p:nvSpPr>
        <p:spPr>
          <a:xfrm>
            <a:off x="5879183" y="2420886"/>
            <a:ext cx="5375897" cy="1800200"/>
          </a:xfrm>
          <a:prstGeom prst="wave">
            <a:avLst/>
          </a:prstGeom>
          <a:solidFill>
            <a:srgbClr val="4F81BD"/>
          </a:solidFill>
          <a:ln w="25400" cap="flat" cmpd="sng" algn="ctr">
            <a:solidFill>
              <a:srgbClr val="4F81BD">
                <a:shade val="50000"/>
              </a:srgbClr>
            </a:solidFill>
            <a:prstDash val="solid"/>
          </a:ln>
          <a:effectLst/>
        </p:spPr>
        <p:txBody>
          <a:bodyPr lIns="108850" tIns="54425" rIns="108850" bIns="54425"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33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a:ea typeface="+mn-ea"/>
                <a:cs typeface="+mn-cs"/>
              </a:rPr>
              <a:t>«La Religión, qué es y en qué nos ayuda</a:t>
            </a:r>
            <a:r>
              <a:rPr kumimoji="0" lang="es-CL" sz="3300" b="1" i="0" u="none" strike="noStrike" kern="0" cap="none" spc="0" normalizeH="0" noProof="0" dirty="0" smtClean="0">
                <a:ln>
                  <a:noFill/>
                </a:ln>
                <a:solidFill>
                  <a:srgbClr val="FF0000"/>
                </a:solidFill>
                <a:effectLst>
                  <a:outerShdw blurRad="38100" dist="38100" dir="2700000" algn="tl">
                    <a:srgbClr val="000000">
                      <a:alpha val="43137"/>
                    </a:srgbClr>
                  </a:outerShdw>
                </a:effectLst>
                <a:uLnTx/>
                <a:uFillTx/>
                <a:latin typeface="Calibri"/>
                <a:ea typeface="+mn-ea"/>
                <a:cs typeface="+mn-cs"/>
              </a:rPr>
              <a:t>»</a:t>
            </a:r>
            <a:endParaRPr kumimoji="0" lang="es-CL" sz="33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93" y="2145757"/>
            <a:ext cx="4799907" cy="23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Subtítulo"/>
          <p:cNvSpPr txBox="1">
            <a:spLocks/>
          </p:cNvSpPr>
          <p:nvPr/>
        </p:nvSpPr>
        <p:spPr>
          <a:xfrm>
            <a:off x="1811472" y="4496222"/>
            <a:ext cx="8533289" cy="175260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lnSpc>
                <a:spcPct val="115000"/>
              </a:lnSpc>
              <a:buNone/>
            </a:pPr>
            <a:r>
              <a:rPr lang="es-CL" sz="3200" b="1" dirty="0" smtClean="0">
                <a:ea typeface="Calibri"/>
                <a:cs typeface="Times New Roman"/>
              </a:rPr>
              <a:t>O.A: Identificar en los contenidos tratados </a:t>
            </a:r>
            <a:r>
              <a:rPr lang="es-CL" sz="3200" b="1" dirty="0" smtClean="0">
                <a:ea typeface="Calibri"/>
                <a:cs typeface="Times New Roman"/>
              </a:rPr>
              <a:t>en esta unidad sobre qué es la religión y en qué ayuda al ser humano. </a:t>
            </a:r>
            <a:endParaRPr lang="es-CL" dirty="0"/>
          </a:p>
        </p:txBody>
      </p:sp>
    </p:spTree>
    <p:extLst>
      <p:ext uri="{BB962C8B-B14F-4D97-AF65-F5344CB8AC3E}">
        <p14:creationId xmlns:p14="http://schemas.microsoft.com/office/powerpoint/2010/main" val="233162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ol. Mineral El Teniente\2020\7° Que es la religion.jpg"/>
          <p:cNvPicPr/>
          <p:nvPr/>
        </p:nvPicPr>
        <p:blipFill rotWithShape="1">
          <a:blip r:embed="rId2" cstate="print">
            <a:extLst>
              <a:ext uri="{28A0092B-C50C-407E-A947-70E740481C1C}">
                <a14:useLocalDpi xmlns:a14="http://schemas.microsoft.com/office/drawing/2010/main" val="0"/>
              </a:ext>
            </a:extLst>
          </a:blip>
          <a:srcRect l="5477" t="3320" r="2065" b="5977"/>
          <a:stretch/>
        </p:blipFill>
        <p:spPr bwMode="auto">
          <a:xfrm>
            <a:off x="550590" y="116632"/>
            <a:ext cx="5186045" cy="6510020"/>
          </a:xfrm>
          <a:prstGeom prst="rect">
            <a:avLst/>
          </a:prstGeom>
          <a:noFill/>
          <a:ln>
            <a:noFill/>
          </a:ln>
          <a:extLst>
            <a:ext uri="{53640926-AAD7-44D8-BBD7-CCE9431645EC}">
              <a14:shadowObscured xmlns:a14="http://schemas.microsoft.com/office/drawing/2010/main"/>
            </a:ext>
          </a:extLst>
        </p:spPr>
      </p:pic>
      <p:pic>
        <p:nvPicPr>
          <p:cNvPr id="1026" name="Picture 2" descr="Antiguo Profesor De Dibujos Animados, Cartoon Male Teacher, Maestro, Male  Teacher PNG y PSD para Descargar Gratis | Pngt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9662" y="4365104"/>
            <a:ext cx="1485451" cy="1485451"/>
          </a:xfrm>
          <a:prstGeom prst="rect">
            <a:avLst/>
          </a:prstGeom>
          <a:noFill/>
          <a:extLst>
            <a:ext uri="{909E8E84-426E-40DD-AFC4-6F175D3DCCD1}">
              <a14:hiddenFill xmlns:a14="http://schemas.microsoft.com/office/drawing/2010/main">
                <a:solidFill>
                  <a:srgbClr val="FFFFFF"/>
                </a:solidFill>
              </a14:hiddenFill>
            </a:ext>
          </a:extLst>
        </p:spPr>
      </p:pic>
      <p:sp>
        <p:nvSpPr>
          <p:cNvPr id="6" name="5 Llamada rectangular redondeada"/>
          <p:cNvSpPr/>
          <p:nvPr/>
        </p:nvSpPr>
        <p:spPr>
          <a:xfrm>
            <a:off x="6239222" y="620688"/>
            <a:ext cx="4182408" cy="2887228"/>
          </a:xfrm>
          <a:prstGeom prst="wedgeRoundRectCallout">
            <a:avLst>
              <a:gd name="adj1" fmla="val 50677"/>
              <a:gd name="adj2" fmla="val 7885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smtClean="0"/>
              <a:t>Recuerdas que en esta unidad comenzamos hablando sobre La Religión, qué es y en qué nos ayuda.</a:t>
            </a:r>
          </a:p>
          <a:p>
            <a:pPr algn="ctr"/>
            <a:r>
              <a:rPr lang="es-CL" dirty="0" smtClean="0"/>
              <a:t>Para eso comenzamos hablando sobre </a:t>
            </a:r>
            <a:r>
              <a:rPr lang="es-CL" dirty="0"/>
              <a:t>l</a:t>
            </a:r>
            <a:r>
              <a:rPr lang="es-CL" dirty="0" smtClean="0"/>
              <a:t>a experiencia de los creyentes.</a:t>
            </a:r>
          </a:p>
          <a:p>
            <a:pPr algn="ctr"/>
            <a:r>
              <a:rPr lang="es-CL" dirty="0" smtClean="0"/>
              <a:t>Y trabajamos el texto que te adjunto</a:t>
            </a:r>
          </a:p>
          <a:p>
            <a:pPr algn="ctr"/>
            <a:r>
              <a:rPr lang="es-CL" dirty="0" smtClean="0"/>
              <a:t>¿Recuerdas? </a:t>
            </a:r>
          </a:p>
        </p:txBody>
      </p:sp>
    </p:spTree>
    <p:extLst>
      <p:ext uri="{BB962C8B-B14F-4D97-AF65-F5344CB8AC3E}">
        <p14:creationId xmlns:p14="http://schemas.microsoft.com/office/powerpoint/2010/main" val="35635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ol. Mineral El Teniente\2020\unidad 2 7°.jpg"/>
          <p:cNvPicPr/>
          <p:nvPr/>
        </p:nvPicPr>
        <p:blipFill rotWithShape="1">
          <a:blip r:embed="rId2" cstate="print">
            <a:extLst>
              <a:ext uri="{28A0092B-C50C-407E-A947-70E740481C1C}">
                <a14:useLocalDpi xmlns:a14="http://schemas.microsoft.com/office/drawing/2010/main" val="0"/>
              </a:ext>
            </a:extLst>
          </a:blip>
          <a:srcRect l="6781" t="1613" r="2331" b="6830"/>
          <a:stretch/>
        </p:blipFill>
        <p:spPr bwMode="auto">
          <a:xfrm>
            <a:off x="5951190" y="116632"/>
            <a:ext cx="5184576" cy="6624736"/>
          </a:xfrm>
          <a:prstGeom prst="rect">
            <a:avLst/>
          </a:prstGeom>
          <a:noFill/>
          <a:ln>
            <a:noFill/>
          </a:ln>
          <a:extLst>
            <a:ext uri="{53640926-AAD7-44D8-BBD7-CCE9431645EC}">
              <a14:shadowObscured xmlns:a14="http://schemas.microsoft.com/office/drawing/2010/main"/>
            </a:ext>
          </a:extLst>
        </p:spPr>
      </p:pic>
      <p:pic>
        <p:nvPicPr>
          <p:cNvPr id="2050" name="Picture 2" descr="Maestro, La Educación, Dibujo imagen png - imagen transparente descarga  gratui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67" y="4566726"/>
            <a:ext cx="1512168" cy="1814601"/>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ovalada"/>
          <p:cNvSpPr/>
          <p:nvPr/>
        </p:nvSpPr>
        <p:spPr>
          <a:xfrm>
            <a:off x="910630" y="404664"/>
            <a:ext cx="4320480" cy="3888432"/>
          </a:xfrm>
          <a:prstGeom prst="wedgeEllipseCallout">
            <a:avLst>
              <a:gd name="adj1" fmla="val -30816"/>
              <a:gd name="adj2" fmla="val 5895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smtClean="0"/>
              <a:t>Recuerda que hablamos sobre los elementos comunes que tienen las religiones como son:</a:t>
            </a:r>
          </a:p>
          <a:p>
            <a:pPr marL="285750" indent="-285750" algn="ctr">
              <a:buFontTx/>
              <a:buChar char="-"/>
            </a:pPr>
            <a:r>
              <a:rPr lang="es-CL" dirty="0" smtClean="0"/>
              <a:t>Un conjunto de creencias</a:t>
            </a:r>
          </a:p>
          <a:p>
            <a:pPr marL="285750" indent="-285750" algn="ctr">
              <a:buFontTx/>
              <a:buChar char="-"/>
            </a:pPr>
            <a:r>
              <a:rPr lang="es-CL" dirty="0" smtClean="0"/>
              <a:t>Celebraciones</a:t>
            </a:r>
          </a:p>
          <a:p>
            <a:pPr marL="285750" indent="-285750" algn="ctr">
              <a:buFontTx/>
              <a:buChar char="-"/>
            </a:pPr>
            <a:r>
              <a:rPr lang="es-CL" dirty="0" smtClean="0"/>
              <a:t>Oración y</a:t>
            </a:r>
          </a:p>
          <a:p>
            <a:pPr marL="285750" indent="-285750" algn="ctr">
              <a:buFontTx/>
              <a:buChar char="-"/>
            </a:pPr>
            <a:r>
              <a:rPr lang="es-CL" dirty="0" smtClean="0"/>
              <a:t>Conducta moral</a:t>
            </a:r>
            <a:endParaRPr lang="es-CL" dirty="0"/>
          </a:p>
        </p:txBody>
      </p:sp>
    </p:spTree>
    <p:extLst>
      <p:ext uri="{BB962C8B-B14F-4D97-AF65-F5344CB8AC3E}">
        <p14:creationId xmlns:p14="http://schemas.microsoft.com/office/powerpoint/2010/main" val="20496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ol. Mineral El Teniente\2020\7° Básico U. 2.jpg"/>
          <p:cNvPicPr/>
          <p:nvPr/>
        </p:nvPicPr>
        <p:blipFill rotWithShape="1">
          <a:blip r:embed="rId2" cstate="print">
            <a:extLst>
              <a:ext uri="{28A0092B-C50C-407E-A947-70E740481C1C}">
                <a14:useLocalDpi xmlns:a14="http://schemas.microsoft.com/office/drawing/2010/main" val="0"/>
              </a:ext>
            </a:extLst>
          </a:blip>
          <a:srcRect l="2348" t="1232" r="5845" b="6452"/>
          <a:stretch/>
        </p:blipFill>
        <p:spPr bwMode="auto">
          <a:xfrm>
            <a:off x="406574" y="116632"/>
            <a:ext cx="5184576" cy="6366852"/>
          </a:xfrm>
          <a:prstGeom prst="rect">
            <a:avLst/>
          </a:prstGeom>
          <a:noFill/>
          <a:ln>
            <a:noFill/>
          </a:ln>
          <a:extLst>
            <a:ext uri="{53640926-AAD7-44D8-BBD7-CCE9431645EC}">
              <a14:shadowObscured xmlns:a14="http://schemas.microsoft.com/office/drawing/2010/main"/>
            </a:ext>
          </a:extLst>
        </p:spPr>
      </p:pic>
      <p:pic>
        <p:nvPicPr>
          <p:cNvPr id="3074" name="Picture 2" descr="Ilustración De Dibujos Animados Del Profesor Ilustraciones Vectoriales,  Clip Art Vectorizado Libre De Derechos. Image 369709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1670" y="548680"/>
            <a:ext cx="1530170" cy="2040227"/>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ovalada"/>
          <p:cNvSpPr/>
          <p:nvPr/>
        </p:nvSpPr>
        <p:spPr>
          <a:xfrm>
            <a:off x="6239222" y="1844824"/>
            <a:ext cx="3528392" cy="3528392"/>
          </a:xfrm>
          <a:prstGeom prst="wedgeEllipseCallout">
            <a:avLst>
              <a:gd name="adj1" fmla="val 61803"/>
              <a:gd name="adj2" fmla="val -6341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CL" dirty="0" smtClean="0"/>
              <a:t>Por otra parte hablamos sobre para qué sirve la Religión, en especial nos ayuda a dar respuesta a aquellas preguntas por el sentido de la vida.</a:t>
            </a:r>
          </a:p>
          <a:p>
            <a:pPr algn="ctr"/>
            <a:r>
              <a:rPr lang="es-CL" dirty="0" smtClean="0"/>
              <a:t>¿Recuerdas, echemos una releída al texto.</a:t>
            </a:r>
            <a:endParaRPr lang="es-CL" dirty="0"/>
          </a:p>
        </p:txBody>
      </p:sp>
    </p:spTree>
    <p:extLst>
      <p:ext uri="{BB962C8B-B14F-4D97-AF65-F5344CB8AC3E}">
        <p14:creationId xmlns:p14="http://schemas.microsoft.com/office/powerpoint/2010/main" val="380737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Col. Mineral El Teniente\2020\7° Básico U. 2 T3.jpg"/>
          <p:cNvPicPr/>
          <p:nvPr/>
        </p:nvPicPr>
        <p:blipFill rotWithShape="1">
          <a:blip r:embed="rId2" cstate="print">
            <a:extLst>
              <a:ext uri="{28A0092B-C50C-407E-A947-70E740481C1C}">
                <a14:useLocalDpi xmlns:a14="http://schemas.microsoft.com/office/drawing/2010/main" val="0"/>
              </a:ext>
            </a:extLst>
          </a:blip>
          <a:srcRect l="4042" t="1518" r="5322" b="7019"/>
          <a:stretch/>
        </p:blipFill>
        <p:spPr bwMode="auto">
          <a:xfrm>
            <a:off x="6311230" y="260648"/>
            <a:ext cx="5244936" cy="6408712"/>
          </a:xfrm>
          <a:prstGeom prst="rect">
            <a:avLst/>
          </a:prstGeom>
          <a:noFill/>
          <a:ln>
            <a:noFill/>
          </a:ln>
          <a:extLst>
            <a:ext uri="{53640926-AAD7-44D8-BBD7-CCE9431645EC}">
              <a14:shadowObscured xmlns:a14="http://schemas.microsoft.com/office/drawing/2010/main"/>
            </a:ext>
          </a:extLst>
        </p:spPr>
      </p:pic>
      <p:pic>
        <p:nvPicPr>
          <p:cNvPr id="4098" name="Picture 2" descr="Una Ilustración Del Maestro Dibujos Animados, Vector Ilustraciones  Vectoriales, Clip Art Vectorizado Libre De Derechos. Image 175649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582" y="4797152"/>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4 Llamada ovalada"/>
          <p:cNvSpPr/>
          <p:nvPr/>
        </p:nvSpPr>
        <p:spPr>
          <a:xfrm>
            <a:off x="622598" y="188640"/>
            <a:ext cx="5256584" cy="4320480"/>
          </a:xfrm>
          <a:prstGeom prst="wedgeEllipseCallout">
            <a:avLst>
              <a:gd name="adj1" fmla="val -30516"/>
              <a:gd name="adj2" fmla="val 60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smtClean="0"/>
              <a:t>En otras de las guías que trabajamos en esta unidad fue sobre la diversidad </a:t>
            </a:r>
            <a:r>
              <a:rPr lang="es-CL" sz="1600" dirty="0" err="1" smtClean="0"/>
              <a:t>etnocultural</a:t>
            </a:r>
            <a:r>
              <a:rPr lang="es-CL" sz="1600" dirty="0" smtClean="0"/>
              <a:t> y religioso que existe hoy en la sociedad.</a:t>
            </a:r>
          </a:p>
          <a:p>
            <a:pPr algn="ctr"/>
            <a:r>
              <a:rPr lang="es-CL" sz="1600" dirty="0" smtClean="0"/>
              <a:t>Y se trabajó sobre algunas manifestaciones </a:t>
            </a:r>
            <a:r>
              <a:rPr lang="es-CL" sz="1600" dirty="0" err="1" smtClean="0"/>
              <a:t>pseudoreligiosas</a:t>
            </a:r>
            <a:r>
              <a:rPr lang="es-CL" sz="1600" dirty="0" smtClean="0"/>
              <a:t> que hoy se practican y que mal entienden como algo religioso, como son:</a:t>
            </a:r>
          </a:p>
          <a:p>
            <a:pPr marL="285750" indent="-285750" algn="ctr">
              <a:buFontTx/>
              <a:buChar char="-"/>
            </a:pPr>
            <a:r>
              <a:rPr lang="es-CL" sz="1600" dirty="0" smtClean="0"/>
              <a:t>La magia</a:t>
            </a:r>
          </a:p>
          <a:p>
            <a:pPr marL="285750" indent="-285750" algn="ctr">
              <a:buFontTx/>
              <a:buChar char="-"/>
            </a:pPr>
            <a:r>
              <a:rPr lang="es-CL" sz="1600" dirty="0" smtClean="0"/>
              <a:t>La idolatría</a:t>
            </a:r>
          </a:p>
          <a:p>
            <a:pPr marL="285750" indent="-285750" algn="ctr">
              <a:buFontTx/>
              <a:buChar char="-"/>
            </a:pPr>
            <a:r>
              <a:rPr lang="es-CL" sz="1600" dirty="0" smtClean="0"/>
              <a:t>Superstición</a:t>
            </a:r>
          </a:p>
          <a:p>
            <a:pPr marL="285750" indent="-285750" algn="ctr">
              <a:buFontTx/>
              <a:buChar char="-"/>
            </a:pPr>
            <a:r>
              <a:rPr lang="es-CL" sz="1600" dirty="0" smtClean="0"/>
              <a:t>Ciencias ocultas</a:t>
            </a:r>
          </a:p>
          <a:p>
            <a:pPr algn="ctr"/>
            <a:r>
              <a:rPr lang="es-CL" sz="1600" dirty="0" smtClean="0"/>
              <a:t>Pero también vimos que es importante respetar otras creencias y mantener un diálogo interreligioso.</a:t>
            </a:r>
            <a:endParaRPr lang="es-CL" sz="1600" dirty="0"/>
          </a:p>
        </p:txBody>
      </p:sp>
    </p:spTree>
    <p:extLst>
      <p:ext uri="{BB962C8B-B14F-4D97-AF65-F5344CB8AC3E}">
        <p14:creationId xmlns:p14="http://schemas.microsoft.com/office/powerpoint/2010/main" val="112271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07" t="29744" r="48799" b="13846"/>
          <a:stretch/>
        </p:blipFill>
        <p:spPr bwMode="auto">
          <a:xfrm>
            <a:off x="29556" y="188640"/>
            <a:ext cx="5151191"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936" t="22820" r="14295" b="27094"/>
          <a:stretch/>
        </p:blipFill>
        <p:spPr bwMode="auto">
          <a:xfrm>
            <a:off x="5073571" y="116632"/>
            <a:ext cx="4712678" cy="515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Niña De Jardín De Infancia Vector De Enseñanza Del Profesor Joven. De  Dibujos Animados Maestro Niña Y Joven Profesor De Carácter Chica. Maestro  Chica Joven Feliz Con El Cuaderno Vasos Puntero. Ilustraci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9742" y="3140968"/>
            <a:ext cx="1080041" cy="1784058"/>
          </a:xfrm>
          <a:prstGeom prst="rect">
            <a:avLst/>
          </a:prstGeom>
          <a:noFill/>
          <a:extLst>
            <a:ext uri="{909E8E84-426E-40DD-AFC4-6F175D3DCCD1}">
              <a14:hiddenFill xmlns:a14="http://schemas.microsoft.com/office/drawing/2010/main">
                <a:solidFill>
                  <a:srgbClr val="FFFFFF"/>
                </a:solidFill>
              </a14:hiddenFill>
            </a:ext>
          </a:extLst>
        </p:spPr>
      </p:pic>
      <p:sp>
        <p:nvSpPr>
          <p:cNvPr id="4" name="3 Llamada rectangular redondeada"/>
          <p:cNvSpPr/>
          <p:nvPr/>
        </p:nvSpPr>
        <p:spPr>
          <a:xfrm>
            <a:off x="5951190" y="5373216"/>
            <a:ext cx="4608512" cy="1224136"/>
          </a:xfrm>
          <a:prstGeom prst="wedgeRoundRectCallout">
            <a:avLst>
              <a:gd name="adj1" fmla="val 61184"/>
              <a:gd name="adj2" fmla="val -11015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L" sz="1600" dirty="0" smtClean="0"/>
              <a:t>En otras de las guías que trabajamos en esta unidad fue sobre como las religiones promueven valores que están asociados a los valores universales, entre los cuales nombramos algunos importantes</a:t>
            </a:r>
          </a:p>
          <a:p>
            <a:pPr algn="ctr"/>
            <a:r>
              <a:rPr lang="es-CL" sz="1600" dirty="0" smtClean="0"/>
              <a:t>Te invito a releer el texto…</a:t>
            </a:r>
            <a:endParaRPr lang="es-CL" sz="1600" dirty="0"/>
          </a:p>
        </p:txBody>
      </p:sp>
    </p:spTree>
    <p:extLst>
      <p:ext uri="{BB962C8B-B14F-4D97-AF65-F5344CB8AC3E}">
        <p14:creationId xmlns:p14="http://schemas.microsoft.com/office/powerpoint/2010/main" val="312955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87" t="31710" r="49230" b="11097"/>
          <a:stretch/>
        </p:blipFill>
        <p:spPr bwMode="auto">
          <a:xfrm>
            <a:off x="6442386" y="44624"/>
            <a:ext cx="5748027" cy="67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Lápiz De Dibujo Animado De Dibujo Para Educación O Diseño Creativo  Ilustraciones Vectoriales, Clip Art Vectorizado Libre De Derechos. Image  96093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50" y="4254872"/>
            <a:ext cx="1656184" cy="2315096"/>
          </a:xfrm>
          <a:prstGeom prst="rect">
            <a:avLst/>
          </a:prstGeom>
          <a:noFill/>
          <a:extLst>
            <a:ext uri="{909E8E84-426E-40DD-AFC4-6F175D3DCCD1}">
              <a14:hiddenFill xmlns:a14="http://schemas.microsoft.com/office/drawing/2010/main">
                <a:solidFill>
                  <a:srgbClr val="FFFFFF"/>
                </a:solidFill>
              </a14:hiddenFill>
            </a:ext>
          </a:extLst>
        </p:spPr>
      </p:pic>
      <p:sp>
        <p:nvSpPr>
          <p:cNvPr id="4" name="3 Llamada rectangular redondeada"/>
          <p:cNvSpPr/>
          <p:nvPr/>
        </p:nvSpPr>
        <p:spPr>
          <a:xfrm>
            <a:off x="1702718" y="764704"/>
            <a:ext cx="3960440" cy="3240360"/>
          </a:xfrm>
          <a:prstGeom prst="wedgeRoundRectCallout">
            <a:avLst>
              <a:gd name="adj1" fmla="val -45566"/>
              <a:gd name="adj2" fmla="val 7414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L" dirty="0" smtClean="0"/>
              <a:t>¿Recuerdas a esta mujer y por qué la trabajamos en esta unidad?</a:t>
            </a:r>
          </a:p>
          <a:p>
            <a:pPr algn="ctr"/>
            <a:r>
              <a:rPr lang="es-CL" dirty="0" smtClean="0"/>
              <a:t>Ella es una persona que practicó mucho su religión y entendió el verdadero sentido de esta, que era practicar los valores para el bien común, sobre todo ayudar al más necesitado.</a:t>
            </a:r>
          </a:p>
          <a:p>
            <a:pPr algn="ctr"/>
            <a:r>
              <a:rPr lang="es-CL" dirty="0" smtClean="0"/>
              <a:t>Es un buen ejemplo para imitar como seres humanos.</a:t>
            </a:r>
            <a:endParaRPr lang="es-CL" dirty="0"/>
          </a:p>
        </p:txBody>
      </p:sp>
    </p:spTree>
    <p:extLst>
      <p:ext uri="{BB962C8B-B14F-4D97-AF65-F5344CB8AC3E}">
        <p14:creationId xmlns:p14="http://schemas.microsoft.com/office/powerpoint/2010/main" val="175910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38" t="23845" r="49375" b="12053"/>
          <a:stretch/>
        </p:blipFill>
        <p:spPr bwMode="auto">
          <a:xfrm>
            <a:off x="0" y="133383"/>
            <a:ext cx="5319346" cy="659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090" t="16667" r="10881" b="36752"/>
          <a:stretch/>
        </p:blipFill>
        <p:spPr bwMode="auto">
          <a:xfrm>
            <a:off x="5341556" y="133383"/>
            <a:ext cx="5125916" cy="479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Niña De Jardín De Infancia Vector De Enseñanza Del Profesor Joven. De  Dibujos Animados Maestro Niña Y Joven Profesor De Carácter Chica. Maestro  Chica Joven Feliz Con El Cuaderno Vasos Puntero. Ilustraci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9702" y="2520347"/>
            <a:ext cx="1080041" cy="1784058"/>
          </a:xfrm>
          <a:prstGeom prst="rect">
            <a:avLst/>
          </a:prstGeom>
          <a:noFill/>
          <a:extLst>
            <a:ext uri="{909E8E84-426E-40DD-AFC4-6F175D3DCCD1}">
              <a14:hiddenFill xmlns:a14="http://schemas.microsoft.com/office/drawing/2010/main">
                <a:solidFill>
                  <a:srgbClr val="FFFFFF"/>
                </a:solidFill>
              </a14:hiddenFill>
            </a:ext>
          </a:extLst>
        </p:spPr>
      </p:pic>
      <p:sp>
        <p:nvSpPr>
          <p:cNvPr id="4" name="3 Llamada rectangular redondeada"/>
          <p:cNvSpPr/>
          <p:nvPr/>
        </p:nvSpPr>
        <p:spPr>
          <a:xfrm>
            <a:off x="5951190" y="5085184"/>
            <a:ext cx="5616624" cy="1368152"/>
          </a:xfrm>
          <a:prstGeom prst="wedgeRoundRectCallout">
            <a:avLst>
              <a:gd name="adj1" fmla="val 39988"/>
              <a:gd name="adj2" fmla="val -102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Continuando con el tema de la guías anteriores, vimos que dentro de las religiones existen valores religiosas que se promueven y practican para que los creyentes sean coherentes con lo que creen. Algunos de estos son los aquí se nombran, echemos un vistazo… </a:t>
            </a:r>
            <a:endParaRPr lang="es-CL" dirty="0"/>
          </a:p>
        </p:txBody>
      </p:sp>
    </p:spTree>
    <p:extLst>
      <p:ext uri="{BB962C8B-B14F-4D97-AF65-F5344CB8AC3E}">
        <p14:creationId xmlns:p14="http://schemas.microsoft.com/office/powerpoint/2010/main" val="14900111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800</Words>
  <Application>Microsoft Office PowerPoint</Application>
  <PresentationFormat>Personalizado</PresentationFormat>
  <Paragraphs>48</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11</cp:revision>
  <dcterms:created xsi:type="dcterms:W3CDTF">2020-09-01T00:03:00Z</dcterms:created>
  <dcterms:modified xsi:type="dcterms:W3CDTF">2020-09-01T03:01:12Z</dcterms:modified>
</cp:coreProperties>
</file>