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CDDD31-EA34-40D8-8B63-0CD017C46FC9}"/>
              </a:ext>
            </a:extLst>
          </p:cNvPr>
          <p:cNvSpPr>
            <a:spLocks noGrp="1"/>
          </p:cNvSpPr>
          <p:nvPr>
            <p:ph type="ctrTitle"/>
          </p:nvPr>
        </p:nvSpPr>
        <p:spPr/>
        <p:txBody>
          <a:bodyPr/>
          <a:lstStyle/>
          <a:p>
            <a:r>
              <a:rPr lang="es-MX" dirty="0"/>
              <a:t>MATERIAL DE APOYO </a:t>
            </a:r>
            <a:endParaRPr lang="es-CL" dirty="0"/>
          </a:p>
        </p:txBody>
      </p:sp>
      <p:sp>
        <p:nvSpPr>
          <p:cNvPr id="3" name="Subtítulo 2">
            <a:extLst>
              <a:ext uri="{FF2B5EF4-FFF2-40B4-BE49-F238E27FC236}">
                <a16:creationId xmlns:a16="http://schemas.microsoft.com/office/drawing/2014/main" id="{E30E8BE6-8A12-45EA-8996-97661044F87E}"/>
              </a:ext>
            </a:extLst>
          </p:cNvPr>
          <p:cNvSpPr>
            <a:spLocks noGrp="1"/>
          </p:cNvSpPr>
          <p:nvPr>
            <p:ph type="subTitle" idx="1"/>
          </p:nvPr>
        </p:nvSpPr>
        <p:spPr>
          <a:xfrm>
            <a:off x="1507067" y="4050833"/>
            <a:ext cx="7766936" cy="1435567"/>
          </a:xfrm>
        </p:spPr>
        <p:txBody>
          <a:bodyPr/>
          <a:lstStyle/>
          <a:p>
            <a:r>
              <a:rPr lang="es-MX" dirty="0"/>
              <a:t>ORIENTACION 6°BASICO</a:t>
            </a:r>
          </a:p>
          <a:p>
            <a:r>
              <a:rPr lang="es-MX" dirty="0"/>
              <a:t> COMUNICACIÓN EFECTIVA ENTRE PADRES E HIJOS</a:t>
            </a:r>
          </a:p>
          <a:p>
            <a:r>
              <a:rPr lang="es-MX" dirty="0"/>
              <a:t>COMO HERRAMIENTA DE AUTOCUIDADO</a:t>
            </a:r>
          </a:p>
          <a:p>
            <a:endParaRPr lang="es-CL" dirty="0"/>
          </a:p>
        </p:txBody>
      </p:sp>
      <p:pic>
        <p:nvPicPr>
          <p:cNvPr id="5" name="Imagen 4">
            <a:extLst>
              <a:ext uri="{FF2B5EF4-FFF2-40B4-BE49-F238E27FC236}">
                <a16:creationId xmlns:a16="http://schemas.microsoft.com/office/drawing/2014/main" id="{16493D10-469D-426D-9389-896501CE61FE}"/>
              </a:ext>
            </a:extLst>
          </p:cNvPr>
          <p:cNvPicPr>
            <a:picLocks noChangeAspect="1"/>
          </p:cNvPicPr>
          <p:nvPr/>
        </p:nvPicPr>
        <p:blipFill>
          <a:blip r:embed="rId2"/>
          <a:stretch>
            <a:fillRect/>
          </a:stretch>
        </p:blipFill>
        <p:spPr>
          <a:xfrm>
            <a:off x="1507067" y="359285"/>
            <a:ext cx="990738" cy="1219370"/>
          </a:xfrm>
          <a:prstGeom prst="rect">
            <a:avLst/>
          </a:prstGeom>
        </p:spPr>
      </p:pic>
    </p:spTree>
    <p:extLst>
      <p:ext uri="{BB962C8B-B14F-4D97-AF65-F5344CB8AC3E}">
        <p14:creationId xmlns:p14="http://schemas.microsoft.com/office/powerpoint/2010/main" val="2878819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7B652-1047-4C1D-B968-106362BB040E}"/>
              </a:ext>
            </a:extLst>
          </p:cNvPr>
          <p:cNvSpPr>
            <a:spLocks noGrp="1"/>
          </p:cNvSpPr>
          <p:nvPr>
            <p:ph type="title"/>
          </p:nvPr>
        </p:nvSpPr>
        <p:spPr/>
        <p:txBody>
          <a:bodyPr/>
          <a:lstStyle/>
          <a:p>
            <a:r>
              <a:rPr lang="es-MX" dirty="0"/>
              <a:t>Cómo lograr una comunicación efectiva con tu hijo adolescente</a:t>
            </a:r>
            <a:endParaRPr lang="es-CL" dirty="0"/>
          </a:p>
        </p:txBody>
      </p:sp>
      <p:sp>
        <p:nvSpPr>
          <p:cNvPr id="3" name="Marcador de contenido 2">
            <a:extLst>
              <a:ext uri="{FF2B5EF4-FFF2-40B4-BE49-F238E27FC236}">
                <a16:creationId xmlns:a16="http://schemas.microsoft.com/office/drawing/2014/main" id="{3178CD68-8D30-4C8E-B51B-9669A3D2D892}"/>
              </a:ext>
            </a:extLst>
          </p:cNvPr>
          <p:cNvSpPr>
            <a:spLocks noGrp="1"/>
          </p:cNvSpPr>
          <p:nvPr>
            <p:ph idx="1"/>
          </p:nvPr>
        </p:nvSpPr>
        <p:spPr>
          <a:xfrm>
            <a:off x="677334" y="2160589"/>
            <a:ext cx="6062679" cy="3880773"/>
          </a:xfrm>
        </p:spPr>
        <p:txBody>
          <a:bodyPr>
            <a:normAutofit fontScale="92500" lnSpcReduction="10000"/>
          </a:bodyPr>
          <a:lstStyle/>
          <a:p>
            <a:r>
              <a:rPr lang="es-MX" sz="2000" dirty="0"/>
              <a:t>La comunicación es el medio a través del cual los seres humanos transmiten y reciben informaciones, emociones, ideas, pensamientos, sentimientos, expresan sus puntos de vista, comunican decisiones, es el medio necesario para que los seres humanos puedan relacionarse socialmente con las personas a su alrededor. En el tema de la familia, específicamente cuando en ella uno de los hijos se convierte en adolescente, el tema de la comunicación se convierte en un gran reto. Sobre todo cuando se tienen altas expectativas de la misma, cuando no se da  como los padres quisieran, o cuando no se da manera efectiva.</a:t>
            </a:r>
            <a:endParaRPr lang="es-CL" sz="2000" dirty="0"/>
          </a:p>
        </p:txBody>
      </p:sp>
      <p:pic>
        <p:nvPicPr>
          <p:cNvPr id="4" name="Imagen 3">
            <a:extLst>
              <a:ext uri="{FF2B5EF4-FFF2-40B4-BE49-F238E27FC236}">
                <a16:creationId xmlns:a16="http://schemas.microsoft.com/office/drawing/2014/main" id="{28714727-990D-47CB-A6E5-769767636BCF}"/>
              </a:ext>
            </a:extLst>
          </p:cNvPr>
          <p:cNvPicPr>
            <a:picLocks noChangeAspect="1"/>
          </p:cNvPicPr>
          <p:nvPr/>
        </p:nvPicPr>
        <p:blipFill>
          <a:blip r:embed="rId2"/>
          <a:stretch>
            <a:fillRect/>
          </a:stretch>
        </p:blipFill>
        <p:spPr>
          <a:xfrm>
            <a:off x="6607276" y="2110250"/>
            <a:ext cx="3377382" cy="3981450"/>
          </a:xfrm>
          <a:prstGeom prst="rect">
            <a:avLst/>
          </a:prstGeom>
        </p:spPr>
      </p:pic>
    </p:spTree>
    <p:extLst>
      <p:ext uri="{BB962C8B-B14F-4D97-AF65-F5344CB8AC3E}">
        <p14:creationId xmlns:p14="http://schemas.microsoft.com/office/powerpoint/2010/main" val="387436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780AA1-E386-433D-88F2-A8143B9E6134}"/>
              </a:ext>
            </a:extLst>
          </p:cNvPr>
          <p:cNvSpPr>
            <a:spLocks noGrp="1"/>
          </p:cNvSpPr>
          <p:nvPr>
            <p:ph type="title"/>
          </p:nvPr>
        </p:nvSpPr>
        <p:spPr/>
        <p:txBody>
          <a:bodyPr/>
          <a:lstStyle/>
          <a:p>
            <a:r>
              <a:rPr lang="es-MX" dirty="0"/>
              <a:t>Algunas razones por las cuales esto no ocurre podrían ser</a:t>
            </a:r>
            <a:endParaRPr lang="es-CL" dirty="0"/>
          </a:p>
        </p:txBody>
      </p:sp>
      <p:sp>
        <p:nvSpPr>
          <p:cNvPr id="3" name="Marcador de contenido 2">
            <a:extLst>
              <a:ext uri="{FF2B5EF4-FFF2-40B4-BE49-F238E27FC236}">
                <a16:creationId xmlns:a16="http://schemas.microsoft.com/office/drawing/2014/main" id="{040E4FE2-686D-4B13-91DF-619CA56B1FB0}"/>
              </a:ext>
            </a:extLst>
          </p:cNvPr>
          <p:cNvSpPr>
            <a:spLocks noGrp="1"/>
          </p:cNvSpPr>
          <p:nvPr>
            <p:ph idx="1"/>
          </p:nvPr>
        </p:nvSpPr>
        <p:spPr>
          <a:xfrm>
            <a:off x="677334" y="2160589"/>
            <a:ext cx="6637866" cy="3880773"/>
          </a:xfrm>
        </p:spPr>
        <p:txBody>
          <a:bodyPr>
            <a:normAutofit fontScale="77500" lnSpcReduction="20000"/>
          </a:bodyPr>
          <a:lstStyle/>
          <a:p>
            <a:pPr marL="0" indent="0">
              <a:buNone/>
            </a:pPr>
            <a:endParaRPr lang="es-MX" dirty="0"/>
          </a:p>
          <a:p>
            <a:r>
              <a:rPr lang="es-MX" dirty="0"/>
              <a:t>Los adolescentes no están interesados en lo que sus padres quieren comunicarle.</a:t>
            </a:r>
          </a:p>
          <a:p>
            <a:r>
              <a:rPr lang="es-MX" dirty="0"/>
              <a:t>La forma en que se comunica las cosas (por ejemplo gritar).</a:t>
            </a:r>
          </a:p>
          <a:p>
            <a:r>
              <a:rPr lang="es-MX" dirty="0"/>
              <a:t>Cuando se trata de transmitir un mensaje a través de estrategias como la manipulación o se trata de obligar al adolescente a que piense o actué de la manera que la madre o el padre entiende que es correcta.</a:t>
            </a:r>
          </a:p>
          <a:p>
            <a:r>
              <a:rPr lang="es-MX" dirty="0"/>
              <a:t>Ambas partes tanto los padres como los adolescentes no escuchan verdaderamente lo que el otro está comunicando, sino que se centran en sus pensamientos y opiniones los cuales consideran son los únicos que tienen validez.</a:t>
            </a:r>
          </a:p>
          <a:p>
            <a:r>
              <a:rPr lang="es-MX" dirty="0"/>
              <a:t>Distracciones como la televisión, computadora, uso de los celulares.</a:t>
            </a:r>
          </a:p>
          <a:p>
            <a:r>
              <a:rPr lang="es-MX" dirty="0"/>
              <a:t>La generalización es decir, si en un momento anterior fracaso el proceso de comunicar, entender que esto seguirá ocurriendo en otras ocasiones.</a:t>
            </a:r>
          </a:p>
          <a:p>
            <a:r>
              <a:rPr lang="es-MX" dirty="0"/>
              <a:t>El lenguaje no verbal (Postura, gestos, mirada) que puede ser interpretado como falta de interés, molestia, fastidio.</a:t>
            </a:r>
            <a:endParaRPr lang="es-CL" dirty="0"/>
          </a:p>
        </p:txBody>
      </p:sp>
      <p:pic>
        <p:nvPicPr>
          <p:cNvPr id="4" name="Imagen 3">
            <a:extLst>
              <a:ext uri="{FF2B5EF4-FFF2-40B4-BE49-F238E27FC236}">
                <a16:creationId xmlns:a16="http://schemas.microsoft.com/office/drawing/2014/main" id="{AECD1563-378B-4D1E-81F0-412657EC5EEF}"/>
              </a:ext>
            </a:extLst>
          </p:cNvPr>
          <p:cNvPicPr>
            <a:picLocks noChangeAspect="1"/>
          </p:cNvPicPr>
          <p:nvPr/>
        </p:nvPicPr>
        <p:blipFill>
          <a:blip r:embed="rId2"/>
          <a:stretch>
            <a:fillRect/>
          </a:stretch>
        </p:blipFill>
        <p:spPr>
          <a:xfrm>
            <a:off x="7315200" y="2957975"/>
            <a:ext cx="3048000" cy="2286000"/>
          </a:xfrm>
          <a:prstGeom prst="rect">
            <a:avLst/>
          </a:prstGeom>
        </p:spPr>
      </p:pic>
    </p:spTree>
    <p:extLst>
      <p:ext uri="{BB962C8B-B14F-4D97-AF65-F5344CB8AC3E}">
        <p14:creationId xmlns:p14="http://schemas.microsoft.com/office/powerpoint/2010/main" val="97792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9F913-D567-41FF-9399-5355F9451433}"/>
              </a:ext>
            </a:extLst>
          </p:cNvPr>
          <p:cNvSpPr>
            <a:spLocks noGrp="1"/>
          </p:cNvSpPr>
          <p:nvPr>
            <p:ph type="title"/>
          </p:nvPr>
        </p:nvSpPr>
        <p:spPr/>
        <p:txBody>
          <a:bodyPr>
            <a:normAutofit fontScale="90000"/>
          </a:bodyPr>
          <a:lstStyle/>
          <a:p>
            <a:r>
              <a:rPr lang="es-MX" dirty="0"/>
              <a:t>Es importante lograr la comunicación, comparto algunas herramientas para lograrlo:</a:t>
            </a:r>
            <a:endParaRPr lang="es-CL" dirty="0"/>
          </a:p>
        </p:txBody>
      </p:sp>
      <p:sp>
        <p:nvSpPr>
          <p:cNvPr id="3" name="Marcador de contenido 2">
            <a:extLst>
              <a:ext uri="{FF2B5EF4-FFF2-40B4-BE49-F238E27FC236}">
                <a16:creationId xmlns:a16="http://schemas.microsoft.com/office/drawing/2014/main" id="{4239C8C7-8533-4DD7-8BDC-60B70069EB93}"/>
              </a:ext>
            </a:extLst>
          </p:cNvPr>
          <p:cNvSpPr>
            <a:spLocks noGrp="1"/>
          </p:cNvSpPr>
          <p:nvPr>
            <p:ph idx="1"/>
          </p:nvPr>
        </p:nvSpPr>
        <p:spPr/>
        <p:txBody>
          <a:bodyPr>
            <a:normAutofit fontScale="92500" lnSpcReduction="10000"/>
          </a:bodyPr>
          <a:lstStyle/>
          <a:p>
            <a:r>
              <a:rPr lang="es-MX" b="1" dirty="0"/>
              <a:t>Identificar</a:t>
            </a:r>
            <a:r>
              <a:rPr lang="es-MX" dirty="0"/>
              <a:t>: Cuales de las situaciones mencionadas anteriormente son las que están presentes en la comunicación con los adolescentes. Es necesario para lograr el cambio o tener una efectiva comunicación aceptar lo que no está bien para poder trabajarlo.</a:t>
            </a:r>
          </a:p>
          <a:p>
            <a:r>
              <a:rPr lang="es-MX" b="1" dirty="0"/>
              <a:t>Trabajar: </a:t>
            </a:r>
            <a:r>
              <a:rPr lang="es-MX" dirty="0"/>
              <a:t>en eliminar las situaciones identificadas, si por ejemplo reconoces que tanto tu hijo/a como tu suelen intentar comunicarse mientras usan el celular, evita hablarle a tu hijo/a en ese momento o pídele que deje el celular de lado para poder comunicarse, igual si eres tu quien usa el celular mientras tu hijo/a intenta comunicarse contigo debes hacerlo consciente y dejarlo a un lado.</a:t>
            </a:r>
          </a:p>
          <a:p>
            <a:r>
              <a:rPr lang="es-MX" b="1" dirty="0"/>
              <a:t>Recordar las diferencias</a:t>
            </a:r>
            <a:r>
              <a:rPr lang="es-MX" dirty="0"/>
              <a:t>: Tu hijo/a y tu son personas diferentes por lo tanto, piensan, reaccionan, y sienten diferente y desde este punto entenderás que cuando se comuniquen, el hecho de no estar de acuerdo o de que tu hijo no piense igual que tú, no indica que las cosas están mal. Todo lo contrario ambos puede crecer y enriquecerse de esas diferencias.</a:t>
            </a:r>
            <a:endParaRPr lang="es-CL" dirty="0"/>
          </a:p>
        </p:txBody>
      </p:sp>
    </p:spTree>
    <p:extLst>
      <p:ext uri="{BB962C8B-B14F-4D97-AF65-F5344CB8AC3E}">
        <p14:creationId xmlns:p14="http://schemas.microsoft.com/office/powerpoint/2010/main" val="362005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9F3854-B21C-43E2-9A93-3F79B8B623B0}"/>
              </a:ext>
            </a:extLst>
          </p:cNvPr>
          <p:cNvSpPr>
            <a:spLocks noGrp="1"/>
          </p:cNvSpPr>
          <p:nvPr>
            <p:ph type="title"/>
          </p:nvPr>
        </p:nvSpPr>
        <p:spPr/>
        <p:txBody>
          <a:bodyPr/>
          <a:lstStyle/>
          <a:p>
            <a:r>
              <a:rPr lang="es-MX" dirty="0"/>
              <a:t>Comienza identificando esas situaciones que son obstáculos para la comunicación </a:t>
            </a:r>
            <a:endParaRPr lang="es-CL" dirty="0"/>
          </a:p>
        </p:txBody>
      </p:sp>
      <p:sp>
        <p:nvSpPr>
          <p:cNvPr id="3" name="Marcador de contenido 2">
            <a:extLst>
              <a:ext uri="{FF2B5EF4-FFF2-40B4-BE49-F238E27FC236}">
                <a16:creationId xmlns:a16="http://schemas.microsoft.com/office/drawing/2014/main" id="{42F89D25-CD66-4F1B-AA22-4F7145757ECF}"/>
              </a:ext>
            </a:extLst>
          </p:cNvPr>
          <p:cNvSpPr>
            <a:spLocks noGrp="1"/>
          </p:cNvSpPr>
          <p:nvPr>
            <p:ph idx="1"/>
          </p:nvPr>
        </p:nvSpPr>
        <p:spPr/>
        <p:txBody>
          <a:bodyPr>
            <a:normAutofit lnSpcReduction="10000"/>
          </a:bodyPr>
          <a:lstStyle/>
          <a:p>
            <a:r>
              <a:rPr lang="es-MX" b="1" dirty="0"/>
              <a:t>Coherencia entre lo que dices y haces: </a:t>
            </a:r>
            <a:r>
              <a:rPr lang="es-MX" dirty="0"/>
              <a:t>es decir que debes ser sincero y honesto entre lo que le dices a tu hijo y tus acciones. Por ejemplo si das consejos a tu hijo/a sobre la importancia de hablar con la verdad, debes también ser ejemplo de esto y él o ella poder observar que en tus relaciones así como con él o ella dices la verdad.</a:t>
            </a:r>
          </a:p>
          <a:p>
            <a:r>
              <a:rPr lang="es-MX" b="1" dirty="0"/>
              <a:t>Claridad en lo que pides</a:t>
            </a:r>
            <a:r>
              <a:rPr lang="es-MX" dirty="0"/>
              <a:t>: si comunicas a tu hijo que quieres que cambie o haga algo debes ser claro en lo que pides, no es lo mismo que le digas “Quiero que seas más responsable” a que le digas “José necesito que recuerdes que cada dos días tienes la responsabilidad de fregar los platos de la cena”.</a:t>
            </a:r>
          </a:p>
          <a:p>
            <a:r>
              <a:rPr lang="es-MX" dirty="0"/>
              <a:t>Entonces si es posible lograr una comunicación efectiva con tu hijo/a adolescente. Y nunca es tarde para hacerlo, comienza identificando esas situaciones que son obstáculos para la comunicación y luego da los pasos necesarios para comenzar a trabajar.</a:t>
            </a:r>
            <a:endParaRPr lang="es-CL" dirty="0"/>
          </a:p>
        </p:txBody>
      </p:sp>
    </p:spTree>
    <p:extLst>
      <p:ext uri="{BB962C8B-B14F-4D97-AF65-F5344CB8AC3E}">
        <p14:creationId xmlns:p14="http://schemas.microsoft.com/office/powerpoint/2010/main" val="1278327636"/>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TotalTime>
  <Words>704</Words>
  <Application>Microsoft Office PowerPoint</Application>
  <PresentationFormat>Panorámica</PresentationFormat>
  <Paragraphs>23</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MATERIAL DE APOYO </vt:lpstr>
      <vt:lpstr>Cómo lograr una comunicación efectiva con tu hijo adolescente</vt:lpstr>
      <vt:lpstr>Algunas razones por las cuales esto no ocurre podrían ser</vt:lpstr>
      <vt:lpstr>Es importante lograr la comunicación, comparto algunas herramientas para lograrlo:</vt:lpstr>
      <vt:lpstr>Comienza identificando esas situaciones que son obstáculos para la comunicación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DE APOYO</dc:title>
  <dc:creator>Jacqueline Contreras</dc:creator>
  <cp:lastModifiedBy>Maria Cristina M</cp:lastModifiedBy>
  <cp:revision>2</cp:revision>
  <dcterms:created xsi:type="dcterms:W3CDTF">2020-10-11T14:15:33Z</dcterms:created>
  <dcterms:modified xsi:type="dcterms:W3CDTF">2020-10-19T14:19:36Z</dcterms:modified>
</cp:coreProperties>
</file>