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56"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9" autoAdjust="0"/>
    <p:restoredTop sz="94660"/>
  </p:normalViewPr>
  <p:slideViewPr>
    <p:cSldViewPr snapToGrid="0">
      <p:cViewPr varScale="1">
        <p:scale>
          <a:sx n="72" d="100"/>
          <a:sy n="72"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26C50E-A93A-4FB4-A43D-26731FA3247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35FADC60-7964-4A97-B25A-A914601F53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C009E32-39F3-44D1-98F3-64130FF93F1C}"/>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5" name="Marcador de pie de página 4">
            <a:extLst>
              <a:ext uri="{FF2B5EF4-FFF2-40B4-BE49-F238E27FC236}">
                <a16:creationId xmlns:a16="http://schemas.microsoft.com/office/drawing/2014/main" id="{ECAE09F2-D160-453B-8644-D1E4A2A9F80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19D370D-6F83-4A20-A454-5A2FEC15FAB2}"/>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91703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285025-6B97-4029-8CAF-58E8A53794C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84BED4F6-71F4-42D8-96D1-CDFCD6578C2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C9D3BFD-2B69-4798-B03E-0C4A52F24ABF}"/>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5" name="Marcador de pie de página 4">
            <a:extLst>
              <a:ext uri="{FF2B5EF4-FFF2-40B4-BE49-F238E27FC236}">
                <a16:creationId xmlns:a16="http://schemas.microsoft.com/office/drawing/2014/main" id="{3D87219E-E2AE-4106-B60F-60DD562F2C4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CE03FC8-76DF-4773-8F29-3FF311E4F3A2}"/>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2070710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F2B2A13-AB1F-4FDC-9E19-CC1E4F40F0E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B9AAE0A-D33E-4AB9-924F-55277F79C25C}"/>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34A8FB2-9A40-4DCC-8DF3-40544A2CDC5D}"/>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5" name="Marcador de pie de página 4">
            <a:extLst>
              <a:ext uri="{FF2B5EF4-FFF2-40B4-BE49-F238E27FC236}">
                <a16:creationId xmlns:a16="http://schemas.microsoft.com/office/drawing/2014/main" id="{577ADD47-36FC-4D88-8B02-8BBA1F38BB8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7CF58C0-2DC9-4A9A-94F1-DC28C8D55C4A}"/>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187560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3BBF60-1F4E-4E16-9A84-8C1C98CA9BB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8A111EF-E948-4655-AC49-552D1AFE06CC}"/>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8580ED3-A66D-49A3-8366-68A896D1F195}"/>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5" name="Marcador de pie de página 4">
            <a:extLst>
              <a:ext uri="{FF2B5EF4-FFF2-40B4-BE49-F238E27FC236}">
                <a16:creationId xmlns:a16="http://schemas.microsoft.com/office/drawing/2014/main" id="{2BA86903-C508-4AB4-9E8B-F985637A234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510087B-1F9B-44F5-8401-68E3A991FB98}"/>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335762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FD2B5A-303B-42E6-B0EB-4DB7DF55760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C02FB6B-E53F-43A4-904D-E891C84C7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60EBCB2D-C725-4508-AE17-76BE4919DBB5}"/>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5" name="Marcador de pie de página 4">
            <a:extLst>
              <a:ext uri="{FF2B5EF4-FFF2-40B4-BE49-F238E27FC236}">
                <a16:creationId xmlns:a16="http://schemas.microsoft.com/office/drawing/2014/main" id="{76E10D14-9F77-4208-A770-BFCAEB58789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D88D29F-DC8E-4CEB-8DF1-4EF05F83E008}"/>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217514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AF33B0-0579-4A23-8383-DC02521B476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47C6EFB-F45C-4559-8BE9-D06EFB54F98B}"/>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9AFE259-C952-4813-8FCC-90C024C5249E}"/>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9CDA118B-A779-40A7-B43F-741CA507ACFD}"/>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6" name="Marcador de pie de página 5">
            <a:extLst>
              <a:ext uri="{FF2B5EF4-FFF2-40B4-BE49-F238E27FC236}">
                <a16:creationId xmlns:a16="http://schemas.microsoft.com/office/drawing/2014/main" id="{73C876F2-3F04-4CF0-A574-E2B2A20F573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FAE57A-8169-4BD2-A2C1-D289D4B1139E}"/>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79446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BD23F9-7021-4D1F-B17C-78A89AD20B6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20BFC3A-1E51-46EC-AD54-9714EFC9C4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DED97909-23AD-4559-AC62-8FAE9F502C22}"/>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F66D29B-C7B4-4023-AB8D-7BAB8CE19A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73E5F78A-276F-4AFE-B916-990B74838CDC}"/>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3CCAAED5-EC1C-4999-B79B-226F6B352AA5}"/>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8" name="Marcador de pie de página 7">
            <a:extLst>
              <a:ext uri="{FF2B5EF4-FFF2-40B4-BE49-F238E27FC236}">
                <a16:creationId xmlns:a16="http://schemas.microsoft.com/office/drawing/2014/main" id="{031092E6-E5F1-4F20-B303-DED4876E6DF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A384CADA-C2E0-47D8-8587-A4EC6DFE1F79}"/>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310000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B5862-F449-40BD-A90E-8F4B3F61736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70ED7403-A70B-41A4-B7A7-614E68DFC919}"/>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4" name="Marcador de pie de página 3">
            <a:extLst>
              <a:ext uri="{FF2B5EF4-FFF2-40B4-BE49-F238E27FC236}">
                <a16:creationId xmlns:a16="http://schemas.microsoft.com/office/drawing/2014/main" id="{9EDCF377-B1F7-4C26-A493-C9BB98381BD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4A73C37B-7230-45E2-8F06-FFF972496F0B}"/>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9474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581D19-0335-41FE-8A31-2357A8132AA9}"/>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3" name="Marcador de pie de página 2">
            <a:extLst>
              <a:ext uri="{FF2B5EF4-FFF2-40B4-BE49-F238E27FC236}">
                <a16:creationId xmlns:a16="http://schemas.microsoft.com/office/drawing/2014/main" id="{38747E24-6B4D-4DA2-9440-A6418A401EA1}"/>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283D74D6-2AD0-4454-AB94-88F353D223C5}"/>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2049070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1673E3-6EAE-4688-9C2C-1109D06492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2F0F3C7-A7C2-44B5-AF2E-1166BA46F4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F2E56DE-6247-48DC-A6F4-F66DAA3F0A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6F471E4-F62A-40C2-A2BB-3E689F5A35CC}"/>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6" name="Marcador de pie de página 5">
            <a:extLst>
              <a:ext uri="{FF2B5EF4-FFF2-40B4-BE49-F238E27FC236}">
                <a16:creationId xmlns:a16="http://schemas.microsoft.com/office/drawing/2014/main" id="{8E7A2355-347B-49FC-B2CB-E2FFD622098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F7785FF-5C31-4D1E-ACA1-A6CB39FBE0B6}"/>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377102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64D6B5-8DA8-4876-A72C-32D8F7DA418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F486B5F3-0D46-4296-9F73-8128C2034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78324C27-ED79-4B9A-B3F0-32E57E4D1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0F71803D-8221-4174-A94E-38A671F648E1}"/>
              </a:ext>
            </a:extLst>
          </p:cNvPr>
          <p:cNvSpPr>
            <a:spLocks noGrp="1"/>
          </p:cNvSpPr>
          <p:nvPr>
            <p:ph type="dt" sz="half" idx="10"/>
          </p:nvPr>
        </p:nvSpPr>
        <p:spPr/>
        <p:txBody>
          <a:bodyPr/>
          <a:lstStyle/>
          <a:p>
            <a:fld id="{B033026F-0617-4084-B2CF-21C4A28366DC}" type="datetimeFigureOut">
              <a:rPr lang="es-CL" smtClean="0"/>
              <a:t>11-08-2020</a:t>
            </a:fld>
            <a:endParaRPr lang="es-CL"/>
          </a:p>
        </p:txBody>
      </p:sp>
      <p:sp>
        <p:nvSpPr>
          <p:cNvPr id="6" name="Marcador de pie de página 5">
            <a:extLst>
              <a:ext uri="{FF2B5EF4-FFF2-40B4-BE49-F238E27FC236}">
                <a16:creationId xmlns:a16="http://schemas.microsoft.com/office/drawing/2014/main" id="{29FEB895-6556-42C0-82E8-091881B904B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7F69056-BAA2-4F68-A971-C6F36A45FBC6}"/>
              </a:ext>
            </a:extLst>
          </p:cNvPr>
          <p:cNvSpPr>
            <a:spLocks noGrp="1"/>
          </p:cNvSpPr>
          <p:nvPr>
            <p:ph type="sldNum" sz="quarter" idx="12"/>
          </p:nvPr>
        </p:nvSpPr>
        <p:spPr/>
        <p:txBody>
          <a:bodyPr/>
          <a:lstStyle/>
          <a:p>
            <a:fld id="{A697E2F6-3F93-4525-9E27-11F4F9FB77E4}" type="slidenum">
              <a:rPr lang="es-CL" smtClean="0"/>
              <a:t>‹Nº›</a:t>
            </a:fld>
            <a:endParaRPr lang="es-CL"/>
          </a:p>
        </p:txBody>
      </p:sp>
    </p:spTree>
    <p:extLst>
      <p:ext uri="{BB962C8B-B14F-4D97-AF65-F5344CB8AC3E}">
        <p14:creationId xmlns:p14="http://schemas.microsoft.com/office/powerpoint/2010/main" val="207019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6325A26-E7DE-49E6-B5B4-09FBCBA44A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DD54AFC-4B9B-4329-A43F-A465FEDB4D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A40B976-1F58-4B99-BDAB-4DC025435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3026F-0617-4084-B2CF-21C4A28366DC}" type="datetimeFigureOut">
              <a:rPr lang="es-CL" smtClean="0"/>
              <a:t>11-08-2020</a:t>
            </a:fld>
            <a:endParaRPr lang="es-CL"/>
          </a:p>
        </p:txBody>
      </p:sp>
      <p:sp>
        <p:nvSpPr>
          <p:cNvPr id="5" name="Marcador de pie de página 4">
            <a:extLst>
              <a:ext uri="{FF2B5EF4-FFF2-40B4-BE49-F238E27FC236}">
                <a16:creationId xmlns:a16="http://schemas.microsoft.com/office/drawing/2014/main" id="{9CEC21D4-2BBC-4CE1-8A2A-4375540E5D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A7D974B-4E3D-4669-A4D5-07DA996C42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7E2F6-3F93-4525-9E27-11F4F9FB77E4}" type="slidenum">
              <a:rPr lang="es-CL" smtClean="0"/>
              <a:t>‹Nº›</a:t>
            </a:fld>
            <a:endParaRPr lang="es-CL"/>
          </a:p>
        </p:txBody>
      </p:sp>
    </p:spTree>
    <p:extLst>
      <p:ext uri="{BB962C8B-B14F-4D97-AF65-F5344CB8AC3E}">
        <p14:creationId xmlns:p14="http://schemas.microsoft.com/office/powerpoint/2010/main" val="1067700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1E4D6B61-19D5-49C9-9B72-507D358BC18C}"/>
              </a:ext>
            </a:extLst>
          </p:cNvPr>
          <p:cNvPicPr>
            <a:picLocks noChangeAspect="1"/>
          </p:cNvPicPr>
          <p:nvPr/>
        </p:nvPicPr>
        <p:blipFill rotWithShape="1">
          <a:blip r:embed="rId2"/>
          <a:srcRect t="39240" r="1859" b="20179"/>
          <a:stretch/>
        </p:blipFill>
        <p:spPr>
          <a:xfrm>
            <a:off x="838200" y="3087757"/>
            <a:ext cx="10320130" cy="3089206"/>
          </a:xfrm>
          <a:prstGeom prst="rect">
            <a:avLst/>
          </a:prstGeom>
        </p:spPr>
      </p:pic>
      <p:sp>
        <p:nvSpPr>
          <p:cNvPr id="6" name="Título 5">
            <a:extLst>
              <a:ext uri="{FF2B5EF4-FFF2-40B4-BE49-F238E27FC236}">
                <a16:creationId xmlns:a16="http://schemas.microsoft.com/office/drawing/2014/main" id="{E742813D-E78C-4CCB-80EA-96FCF7573F77}"/>
              </a:ext>
            </a:extLst>
          </p:cNvPr>
          <p:cNvSpPr>
            <a:spLocks noGrp="1"/>
          </p:cNvSpPr>
          <p:nvPr>
            <p:ph type="title"/>
          </p:nvPr>
        </p:nvSpPr>
        <p:spPr/>
        <p:txBody>
          <a:bodyPr>
            <a:normAutofit fontScale="90000"/>
          </a:bodyPr>
          <a:lstStyle/>
          <a:p>
            <a:r>
              <a:rPr lang="es-MX" dirty="0"/>
              <a:t>Para tomar decisiones de manera democrática es muy importante la Participación de todos y todas</a:t>
            </a:r>
            <a:endParaRPr lang="es-CL" dirty="0"/>
          </a:p>
        </p:txBody>
      </p:sp>
      <p:sp>
        <p:nvSpPr>
          <p:cNvPr id="7" name="Marcador de contenido 6">
            <a:extLst>
              <a:ext uri="{FF2B5EF4-FFF2-40B4-BE49-F238E27FC236}">
                <a16:creationId xmlns:a16="http://schemas.microsoft.com/office/drawing/2014/main" id="{BD7C04B0-C200-419D-A535-A304B85ABBA6}"/>
              </a:ext>
            </a:extLst>
          </p:cNvPr>
          <p:cNvSpPr>
            <a:spLocks noGrp="1"/>
          </p:cNvSpPr>
          <p:nvPr>
            <p:ph idx="1"/>
          </p:nvPr>
        </p:nvSpPr>
        <p:spPr>
          <a:xfrm>
            <a:off x="838200" y="1825625"/>
            <a:ext cx="10515600" cy="4351338"/>
          </a:xfrm>
        </p:spPr>
        <p:txBody>
          <a:bodyPr/>
          <a:lstStyle/>
          <a:p>
            <a:r>
              <a:rPr lang="es-MX" dirty="0"/>
              <a:t> Los estudiantes conocen sus deberes y derechos,  participan en la toma de decisiones para el ejercicio de una ciudadanía crítica, responsable y respetuosa. </a:t>
            </a:r>
            <a:endParaRPr lang="es-CL" dirty="0"/>
          </a:p>
        </p:txBody>
      </p:sp>
    </p:spTree>
    <p:extLst>
      <p:ext uri="{BB962C8B-B14F-4D97-AF65-F5344CB8AC3E}">
        <p14:creationId xmlns:p14="http://schemas.microsoft.com/office/powerpoint/2010/main" val="50743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a:extLst>
              <a:ext uri="{FF2B5EF4-FFF2-40B4-BE49-F238E27FC236}">
                <a16:creationId xmlns:a16="http://schemas.microsoft.com/office/drawing/2014/main" id="{1A8C2E42-A6E2-41F3-BE0A-D4F2EAB4FC85}"/>
              </a:ext>
            </a:extLst>
          </p:cNvPr>
          <p:cNvSpPr>
            <a:spLocks noGrp="1"/>
          </p:cNvSpPr>
          <p:nvPr>
            <p:ph type="title"/>
          </p:nvPr>
        </p:nvSpPr>
        <p:spPr/>
        <p:txBody>
          <a:bodyPr/>
          <a:lstStyle/>
          <a:p>
            <a:r>
              <a:rPr lang="es-MX" dirty="0"/>
              <a:t>MATERIAL DE APOYO: Conceptos claves </a:t>
            </a:r>
            <a:endParaRPr lang="es-CL" dirty="0"/>
          </a:p>
        </p:txBody>
      </p:sp>
      <p:sp>
        <p:nvSpPr>
          <p:cNvPr id="11" name="Marcador de texto 10">
            <a:extLst>
              <a:ext uri="{FF2B5EF4-FFF2-40B4-BE49-F238E27FC236}">
                <a16:creationId xmlns:a16="http://schemas.microsoft.com/office/drawing/2014/main" id="{24A27C02-FD92-4EA8-AE5C-84E84106ACE9}"/>
              </a:ext>
            </a:extLst>
          </p:cNvPr>
          <p:cNvSpPr>
            <a:spLocks noGrp="1"/>
          </p:cNvSpPr>
          <p:nvPr>
            <p:ph type="body" idx="1"/>
          </p:nvPr>
        </p:nvSpPr>
        <p:spPr>
          <a:xfrm>
            <a:off x="927100" y="1137824"/>
            <a:ext cx="5157787" cy="823912"/>
          </a:xfrm>
        </p:spPr>
        <p:txBody>
          <a:bodyPr/>
          <a:lstStyle/>
          <a:p>
            <a:r>
              <a:rPr lang="es-MX" dirty="0"/>
              <a:t>ACUERDOS</a:t>
            </a:r>
            <a:endParaRPr lang="es-CL" dirty="0"/>
          </a:p>
        </p:txBody>
      </p:sp>
      <p:sp>
        <p:nvSpPr>
          <p:cNvPr id="8" name="Marcador de contenido 7">
            <a:extLst>
              <a:ext uri="{FF2B5EF4-FFF2-40B4-BE49-F238E27FC236}">
                <a16:creationId xmlns:a16="http://schemas.microsoft.com/office/drawing/2014/main" id="{906703F9-20C8-43FC-B67B-EB6F39B53B8F}"/>
              </a:ext>
            </a:extLst>
          </p:cNvPr>
          <p:cNvSpPr>
            <a:spLocks noGrp="1"/>
          </p:cNvSpPr>
          <p:nvPr>
            <p:ph sz="half" idx="2"/>
          </p:nvPr>
        </p:nvSpPr>
        <p:spPr>
          <a:xfrm>
            <a:off x="694014" y="1961736"/>
            <a:ext cx="5157787" cy="3684588"/>
          </a:xfrm>
        </p:spPr>
        <p:txBody>
          <a:bodyPr>
            <a:noAutofit/>
          </a:bodyPr>
          <a:lstStyle/>
          <a:p>
            <a:r>
              <a:rPr lang="es-MX" sz="2400" dirty="0"/>
              <a:t>Los acuerdos son una de las formas que tenemos para decidir qué hacer cuando no todos pensamos igual sobre algo.</a:t>
            </a:r>
          </a:p>
          <a:p>
            <a:r>
              <a:rPr lang="es-MX" sz="2400" dirty="0"/>
              <a:t>Casi siempre tendremos que conversar mucho, tratar de convencer a los demás y también ceder un poco. Así se llega a los acuerdos, y hay que respetarlos.</a:t>
            </a:r>
          </a:p>
          <a:p>
            <a:r>
              <a:rPr lang="es-MX" sz="2400" dirty="0"/>
              <a:t>(www.constitucionario.cl)</a:t>
            </a:r>
            <a:endParaRPr lang="es-CL" sz="2400" dirty="0"/>
          </a:p>
        </p:txBody>
      </p:sp>
      <p:sp>
        <p:nvSpPr>
          <p:cNvPr id="12" name="Marcador de texto 11">
            <a:extLst>
              <a:ext uri="{FF2B5EF4-FFF2-40B4-BE49-F238E27FC236}">
                <a16:creationId xmlns:a16="http://schemas.microsoft.com/office/drawing/2014/main" id="{81BA4D0F-8713-451D-81B7-58428E01AFA4}"/>
              </a:ext>
            </a:extLst>
          </p:cNvPr>
          <p:cNvSpPr>
            <a:spLocks noGrp="1"/>
          </p:cNvSpPr>
          <p:nvPr>
            <p:ph type="body" sz="quarter" idx="3"/>
          </p:nvPr>
        </p:nvSpPr>
        <p:spPr>
          <a:xfrm>
            <a:off x="6128543" y="1153976"/>
            <a:ext cx="5183188" cy="823912"/>
          </a:xfrm>
        </p:spPr>
        <p:txBody>
          <a:bodyPr/>
          <a:lstStyle/>
          <a:p>
            <a:r>
              <a:rPr lang="es-MX" dirty="0"/>
              <a:t>BIEN COMUN</a:t>
            </a:r>
            <a:endParaRPr lang="es-CL" dirty="0"/>
          </a:p>
        </p:txBody>
      </p:sp>
      <p:sp>
        <p:nvSpPr>
          <p:cNvPr id="13" name="Marcador de contenido 12">
            <a:extLst>
              <a:ext uri="{FF2B5EF4-FFF2-40B4-BE49-F238E27FC236}">
                <a16:creationId xmlns:a16="http://schemas.microsoft.com/office/drawing/2014/main" id="{9C6C6A1D-5155-4A37-940A-84B2CB06DC69}"/>
              </a:ext>
            </a:extLst>
          </p:cNvPr>
          <p:cNvSpPr>
            <a:spLocks noGrp="1"/>
          </p:cNvSpPr>
          <p:nvPr>
            <p:ph sz="quarter" idx="4"/>
          </p:nvPr>
        </p:nvSpPr>
        <p:spPr>
          <a:xfrm>
            <a:off x="6172200" y="1977888"/>
            <a:ext cx="5183188" cy="4211775"/>
          </a:xfrm>
        </p:spPr>
        <p:txBody>
          <a:bodyPr>
            <a:normAutofit fontScale="70000" lnSpcReduction="20000"/>
          </a:bodyPr>
          <a:lstStyle/>
          <a:p>
            <a:r>
              <a:rPr lang="es-MX" dirty="0"/>
              <a:t>Es lo que nos sirve y nos hace bien a todos, incluso cuando no nos damos cuenta. Y, sobre todo, bien común es la idea de que la vida es mejor cuando toda la comunidad está bien, no solo una parte. Y no creas que es fácil, porque a las personas no nos hacen felices las mismas cosas.</a:t>
            </a:r>
          </a:p>
          <a:p>
            <a:r>
              <a:rPr lang="es-MX" dirty="0"/>
              <a:t> Trabajar por el bien común es lo que deben hacer los países democráticos, pero también cada uno de nosotros. Por ejemplo, cuidando los ríos y los bosques, o tomando siempre en</a:t>
            </a:r>
          </a:p>
          <a:p>
            <a:r>
              <a:rPr lang="es-MX" dirty="0"/>
              <a:t>consideración a los niños y las niñas. (www.</a:t>
            </a:r>
          </a:p>
          <a:p>
            <a:r>
              <a:rPr lang="es-MX" dirty="0"/>
              <a:t>constitucionario.cl)</a:t>
            </a:r>
            <a:endParaRPr lang="es-CL" dirty="0"/>
          </a:p>
        </p:txBody>
      </p:sp>
    </p:spTree>
    <p:extLst>
      <p:ext uri="{BB962C8B-B14F-4D97-AF65-F5344CB8AC3E}">
        <p14:creationId xmlns:p14="http://schemas.microsoft.com/office/powerpoint/2010/main" val="1965762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806B82-A7F5-4B54-9857-CADD77F728D7}"/>
              </a:ext>
            </a:extLst>
          </p:cNvPr>
          <p:cNvSpPr>
            <a:spLocks noGrp="1"/>
          </p:cNvSpPr>
          <p:nvPr>
            <p:ph type="title"/>
          </p:nvPr>
        </p:nvSpPr>
        <p:spPr/>
        <p:txBody>
          <a:bodyPr/>
          <a:lstStyle/>
          <a:p>
            <a:r>
              <a:rPr lang="es-MX" dirty="0"/>
              <a:t>MATERIAL DE APOYO: Conceptos Claves</a:t>
            </a:r>
            <a:endParaRPr lang="es-CL" dirty="0"/>
          </a:p>
        </p:txBody>
      </p:sp>
      <p:sp>
        <p:nvSpPr>
          <p:cNvPr id="3" name="Marcador de texto 2">
            <a:extLst>
              <a:ext uri="{FF2B5EF4-FFF2-40B4-BE49-F238E27FC236}">
                <a16:creationId xmlns:a16="http://schemas.microsoft.com/office/drawing/2014/main" id="{AA426993-754D-4DA2-8CBA-98D59D1F040C}"/>
              </a:ext>
            </a:extLst>
          </p:cNvPr>
          <p:cNvSpPr>
            <a:spLocks noGrp="1"/>
          </p:cNvSpPr>
          <p:nvPr>
            <p:ph type="body" idx="1"/>
          </p:nvPr>
        </p:nvSpPr>
        <p:spPr/>
        <p:txBody>
          <a:bodyPr/>
          <a:lstStyle/>
          <a:p>
            <a:r>
              <a:rPr lang="es-MX" dirty="0"/>
              <a:t>PARTICIPACION CIUDADANA</a:t>
            </a:r>
            <a:endParaRPr lang="es-CL" dirty="0"/>
          </a:p>
        </p:txBody>
      </p:sp>
      <p:sp>
        <p:nvSpPr>
          <p:cNvPr id="4" name="Marcador de contenido 3">
            <a:extLst>
              <a:ext uri="{FF2B5EF4-FFF2-40B4-BE49-F238E27FC236}">
                <a16:creationId xmlns:a16="http://schemas.microsoft.com/office/drawing/2014/main" id="{15339FA2-13F5-42D8-BEA7-EC35ACAA38A1}"/>
              </a:ext>
            </a:extLst>
          </p:cNvPr>
          <p:cNvSpPr>
            <a:spLocks noGrp="1"/>
          </p:cNvSpPr>
          <p:nvPr>
            <p:ph sz="half" idx="2"/>
          </p:nvPr>
        </p:nvSpPr>
        <p:spPr/>
        <p:txBody>
          <a:bodyPr>
            <a:normAutofit fontScale="70000" lnSpcReduction="20000"/>
          </a:bodyPr>
          <a:lstStyle/>
          <a:p>
            <a:r>
              <a:rPr lang="es-MX" dirty="0"/>
              <a:t>El involucramiento activo de los ciudadanos y las ciudadanas en aquellos procesos</a:t>
            </a:r>
          </a:p>
          <a:p>
            <a:r>
              <a:rPr lang="es-MX" dirty="0"/>
              <a:t>de toma de decisiones públicas que tienen</a:t>
            </a:r>
          </a:p>
          <a:p>
            <a:r>
              <a:rPr lang="es-MX" dirty="0"/>
              <a:t>repercusión en sus vidas. Esto recibió reconocimiento legal en nuestro país con la</a:t>
            </a:r>
          </a:p>
          <a:p>
            <a:r>
              <a:rPr lang="es-MX" dirty="0"/>
              <a:t>entrada en vigencia de la Ley sobre Asociaciones y Participación Ciudadana en la</a:t>
            </a:r>
          </a:p>
          <a:p>
            <a:r>
              <a:rPr lang="es-MX" dirty="0"/>
              <a:t>Gestión Pública, que incorporó en nuestra</a:t>
            </a:r>
          </a:p>
          <a:p>
            <a:r>
              <a:rPr lang="es-MX" dirty="0"/>
              <a:t>legislación la afirmación de que “el Estado reconoce a las personas el derecho de</a:t>
            </a:r>
          </a:p>
          <a:p>
            <a:r>
              <a:rPr lang="es-MX" dirty="0"/>
              <a:t>participar en sus políticas, planes, programas y acciones”. (www.minsegpres.gob.cl)</a:t>
            </a:r>
            <a:endParaRPr lang="es-CL" dirty="0"/>
          </a:p>
        </p:txBody>
      </p:sp>
      <p:sp>
        <p:nvSpPr>
          <p:cNvPr id="5" name="Marcador de texto 4">
            <a:extLst>
              <a:ext uri="{FF2B5EF4-FFF2-40B4-BE49-F238E27FC236}">
                <a16:creationId xmlns:a16="http://schemas.microsoft.com/office/drawing/2014/main" id="{3A070392-88F3-42AD-A4AA-4789093D57DB}"/>
              </a:ext>
            </a:extLst>
          </p:cNvPr>
          <p:cNvSpPr>
            <a:spLocks noGrp="1"/>
          </p:cNvSpPr>
          <p:nvPr>
            <p:ph type="body" sz="quarter" idx="3"/>
          </p:nvPr>
        </p:nvSpPr>
        <p:spPr/>
        <p:txBody>
          <a:bodyPr/>
          <a:lstStyle/>
          <a:p>
            <a:r>
              <a:rPr lang="es-MX" dirty="0"/>
              <a:t>IGUALDAD</a:t>
            </a:r>
            <a:endParaRPr lang="es-CL" dirty="0"/>
          </a:p>
        </p:txBody>
      </p:sp>
      <p:sp>
        <p:nvSpPr>
          <p:cNvPr id="6" name="Marcador de contenido 5">
            <a:extLst>
              <a:ext uri="{FF2B5EF4-FFF2-40B4-BE49-F238E27FC236}">
                <a16:creationId xmlns:a16="http://schemas.microsoft.com/office/drawing/2014/main" id="{634F7214-6211-461A-8A32-299C2042B8C9}"/>
              </a:ext>
            </a:extLst>
          </p:cNvPr>
          <p:cNvSpPr>
            <a:spLocks noGrp="1"/>
          </p:cNvSpPr>
          <p:nvPr>
            <p:ph sz="quarter" idx="4"/>
          </p:nvPr>
        </p:nvSpPr>
        <p:spPr/>
        <p:txBody>
          <a:bodyPr>
            <a:normAutofit fontScale="70000" lnSpcReduction="20000"/>
          </a:bodyPr>
          <a:lstStyle/>
          <a:p>
            <a:r>
              <a:rPr lang="es-MX" dirty="0"/>
              <a:t>Es un valor, algo que consideramos bueno</a:t>
            </a:r>
          </a:p>
          <a:p>
            <a:r>
              <a:rPr lang="es-MX" dirty="0"/>
              <a:t>para todos, y no se trata de que todos nos</a:t>
            </a:r>
          </a:p>
          <a:p>
            <a:r>
              <a:rPr lang="es-MX" dirty="0"/>
              <a:t>vistamos con la misma ropa o escuchemos la misma música, ¡no, por favor! Es</a:t>
            </a:r>
          </a:p>
          <a:p>
            <a:r>
              <a:rPr lang="es-MX" dirty="0"/>
              <a:t>que seamos tratados con la misma dignidad y que tengamos los mismos derechos.</a:t>
            </a:r>
          </a:p>
          <a:p>
            <a:r>
              <a:rPr lang="es-MX" dirty="0"/>
              <a:t>(www.constitucionario.cl)</a:t>
            </a:r>
            <a:endParaRPr lang="es-CL" dirty="0"/>
          </a:p>
        </p:txBody>
      </p:sp>
    </p:spTree>
    <p:extLst>
      <p:ext uri="{BB962C8B-B14F-4D97-AF65-F5344CB8AC3E}">
        <p14:creationId xmlns:p14="http://schemas.microsoft.com/office/powerpoint/2010/main" val="1811611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a:extLst>
              <a:ext uri="{FF2B5EF4-FFF2-40B4-BE49-F238E27FC236}">
                <a16:creationId xmlns:a16="http://schemas.microsoft.com/office/drawing/2014/main" id="{589A15F9-D973-465B-884E-4E8AB3E481FC}"/>
              </a:ext>
            </a:extLst>
          </p:cNvPr>
          <p:cNvSpPr>
            <a:spLocks noGrp="1"/>
          </p:cNvSpPr>
          <p:nvPr>
            <p:ph type="title"/>
          </p:nvPr>
        </p:nvSpPr>
        <p:spPr/>
        <p:txBody>
          <a:bodyPr/>
          <a:lstStyle/>
          <a:p>
            <a:r>
              <a:rPr lang="es-MX" dirty="0"/>
              <a:t>Material de Apoyo: Conceptos Claves</a:t>
            </a:r>
            <a:endParaRPr lang="es-CL" dirty="0"/>
          </a:p>
        </p:txBody>
      </p:sp>
      <p:sp>
        <p:nvSpPr>
          <p:cNvPr id="10" name="Marcador de contenido 9">
            <a:extLst>
              <a:ext uri="{FF2B5EF4-FFF2-40B4-BE49-F238E27FC236}">
                <a16:creationId xmlns:a16="http://schemas.microsoft.com/office/drawing/2014/main" id="{FBD7F88A-AA03-4CC8-9399-098820FDF8B8}"/>
              </a:ext>
            </a:extLst>
          </p:cNvPr>
          <p:cNvSpPr>
            <a:spLocks noGrp="1"/>
          </p:cNvSpPr>
          <p:nvPr>
            <p:ph sz="half" idx="1"/>
          </p:nvPr>
        </p:nvSpPr>
        <p:spPr/>
        <p:txBody>
          <a:bodyPr>
            <a:normAutofit fontScale="25000" lnSpcReduction="20000"/>
          </a:bodyPr>
          <a:lstStyle/>
          <a:p>
            <a:r>
              <a:rPr lang="es-MX" sz="8000" dirty="0"/>
              <a:t>1-¿Qué se entiende por democracia?</a:t>
            </a:r>
          </a:p>
          <a:p>
            <a:endParaRPr lang="es-MX" dirty="0"/>
          </a:p>
          <a:p>
            <a:r>
              <a:rPr lang="es-MX" sz="7200" dirty="0">
                <a:latin typeface="Arial" panose="020B0604020202020204" pitchFamily="34" charset="0"/>
                <a:cs typeface="Arial" panose="020B0604020202020204" pitchFamily="34" charset="0"/>
              </a:rPr>
              <a:t>Es una forma de gobierno, en la que el poder político pertenece al pueblo, la soberanía  o capacidad para tomar decisiones le corresponde por lo tanto, al conjunto de ciudadanos  que delegan esa soberanía en autoridades que son elegidas a través de elecciones libres e informadas.</a:t>
            </a:r>
          </a:p>
          <a:p>
            <a:endParaRPr lang="es-MX" sz="7200" dirty="0">
              <a:latin typeface="Arial" panose="020B0604020202020204" pitchFamily="34" charset="0"/>
              <a:cs typeface="Arial" panose="020B0604020202020204" pitchFamily="34" charset="0"/>
            </a:endParaRPr>
          </a:p>
          <a:p>
            <a:r>
              <a:rPr lang="es-MX" sz="7200" dirty="0">
                <a:latin typeface="Arial" panose="020B0604020202020204" pitchFamily="34" charset="0"/>
                <a:cs typeface="Arial" panose="020B0604020202020204" pitchFamily="34" charset="0"/>
              </a:rPr>
              <a:t>Un gobierno es democrático cuando existe  una amplia participación de las personas .Esta participación se puede dar tanto en el aspecto social, formando parte de los diversos grupos que buscan el bienestar de la Comunidad, como en el aspecto político eligiendo las autoridades y si se desea optando a ejercer cargos públicos, siendo miembro de algún partido político, o bien participando en movimientos sociales que tienen como objeto incidir en las decisiones políticas.</a:t>
            </a:r>
          </a:p>
          <a:p>
            <a:endParaRPr lang="es-MX" dirty="0"/>
          </a:p>
          <a:p>
            <a:r>
              <a:rPr lang="es-MX" dirty="0"/>
              <a:t> </a:t>
            </a:r>
          </a:p>
          <a:p>
            <a:endParaRPr lang="es-MX" dirty="0"/>
          </a:p>
        </p:txBody>
      </p:sp>
      <p:sp>
        <p:nvSpPr>
          <p:cNvPr id="11" name="Marcador de contenido 10">
            <a:extLst>
              <a:ext uri="{FF2B5EF4-FFF2-40B4-BE49-F238E27FC236}">
                <a16:creationId xmlns:a16="http://schemas.microsoft.com/office/drawing/2014/main" id="{9C00065B-F827-4A91-BBB5-785600EF1ACC}"/>
              </a:ext>
            </a:extLst>
          </p:cNvPr>
          <p:cNvSpPr>
            <a:spLocks noGrp="1"/>
          </p:cNvSpPr>
          <p:nvPr>
            <p:ph sz="half" idx="2"/>
          </p:nvPr>
        </p:nvSpPr>
        <p:spPr>
          <a:xfrm>
            <a:off x="5857461" y="1825625"/>
            <a:ext cx="5764696" cy="4667250"/>
          </a:xfrm>
        </p:spPr>
        <p:txBody>
          <a:bodyPr>
            <a:normAutofit fontScale="25000" lnSpcReduction="20000"/>
          </a:bodyPr>
          <a:lstStyle/>
          <a:p>
            <a:pPr marL="0" indent="0">
              <a:buNone/>
            </a:pPr>
            <a:r>
              <a:rPr lang="es-MX" sz="7200" dirty="0"/>
              <a:t>.2-¿Cómo se reconoce una democracia?</a:t>
            </a:r>
          </a:p>
          <a:p>
            <a:endParaRPr lang="es-MX" sz="7200" dirty="0"/>
          </a:p>
          <a:p>
            <a:r>
              <a:rPr lang="es-MX" sz="7200" dirty="0"/>
              <a:t>Una Democracia se reconoce por sus atributos o cualidades, que le  son propias y que pueden ser permanentes y variables.</a:t>
            </a:r>
          </a:p>
          <a:p>
            <a:r>
              <a:rPr lang="es-MX" sz="7200" dirty="0"/>
              <a:t>Los atributos permanentes de la democracia son: Sus valores: dignidad, libertad e igualdad.</a:t>
            </a:r>
          </a:p>
          <a:p>
            <a:r>
              <a:rPr lang="es-MX" sz="7200" dirty="0"/>
              <a:t> Sus principios: La democracia se basa en la autodeterminación del pueblo (soberanía popular, el respeto, la promoción y la garantía de los derechos humanos.</a:t>
            </a:r>
          </a:p>
          <a:p>
            <a:r>
              <a:rPr lang="es-MX" sz="7200" dirty="0"/>
              <a:t>- En el ámbito  de las leyes, se estructura en torno a un gobierno de las mayorías con respeto a las minorías, establece el pluralismo político e ideológico, la búsqueda de la solución pacífica de los problemas, se estructura en torno a las elecciones libres y periódicas de autoridades, a la existencia de un Estado de derecho, en el cual se respetan la Constitución y las leyes, y al respeto por la autonomía de grupos de representación intermedia como sindicatos, federaciones de estudiantes</a:t>
            </a:r>
            <a:r>
              <a:rPr lang="es-MX" dirty="0"/>
              <a:t>, colegios profesionales y juntas de vecinos.</a:t>
            </a:r>
            <a:endParaRPr lang="es-CL" dirty="0"/>
          </a:p>
        </p:txBody>
      </p:sp>
    </p:spTree>
    <p:extLst>
      <p:ext uri="{BB962C8B-B14F-4D97-AF65-F5344CB8AC3E}">
        <p14:creationId xmlns:p14="http://schemas.microsoft.com/office/powerpoint/2010/main" val="19748463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703</Words>
  <Application>Microsoft Office PowerPoint</Application>
  <PresentationFormat>Panorámica</PresentationFormat>
  <Paragraphs>41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Para tomar decisiones de manera democrática es muy importante la Participación de todos y todas</vt:lpstr>
      <vt:lpstr>MATERIAL DE APOYO: Conceptos claves </vt:lpstr>
      <vt:lpstr>MATERIAL DE APOYO: Conceptos Claves</vt:lpstr>
      <vt:lpstr>Material de Apoyo: Conceptos Claves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Jacqueline Contreras</cp:lastModifiedBy>
  <cp:revision>6</cp:revision>
  <dcterms:created xsi:type="dcterms:W3CDTF">2020-08-11T21:50:31Z</dcterms:created>
  <dcterms:modified xsi:type="dcterms:W3CDTF">2020-08-12T01:28:29Z</dcterms:modified>
</cp:coreProperties>
</file>