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9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olyana.galvez@colegio-mineralelteniente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45788-79D8-4213-B60A-35541A647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95" y="1491760"/>
            <a:ext cx="9049510" cy="1596612"/>
          </a:xfrm>
        </p:spPr>
        <p:txBody>
          <a:bodyPr>
            <a:normAutofit/>
          </a:bodyPr>
          <a:lstStyle/>
          <a:p>
            <a:pPr algn="l"/>
            <a:r>
              <a:rPr lang="es-C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Adiciones y sustracciones              </a:t>
            </a:r>
            <a:br>
              <a:rPr lang="es-C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“f r a c </a:t>
            </a:r>
            <a:r>
              <a:rPr lang="es-CL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o n e 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2C3F7-BE9B-437D-90F0-89A2FF8FB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95" y="3088372"/>
            <a:ext cx="10787269" cy="29084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CL" b="1" dirty="0">
                <a:solidFill>
                  <a:srgbClr val="7030A0"/>
                </a:solidFill>
              </a:rPr>
              <a:t>EJE TEMÁTICO: </a:t>
            </a:r>
            <a:r>
              <a:rPr lang="es-CL" b="1" dirty="0">
                <a:solidFill>
                  <a:schemeClr val="tx1"/>
                </a:solidFill>
              </a:rPr>
              <a:t>NÚMEROS Y OPERACIONES</a:t>
            </a:r>
            <a:endParaRPr lang="es-CL" dirty="0">
              <a:solidFill>
                <a:schemeClr val="tx1"/>
              </a:solidFill>
            </a:endParaRPr>
          </a:p>
          <a:p>
            <a:pPr algn="l"/>
            <a:r>
              <a:rPr lang="es-CL" b="1" dirty="0">
                <a:solidFill>
                  <a:srgbClr val="7030A0"/>
                </a:solidFill>
              </a:rPr>
              <a:t>PRIORIZACIÓN CURRICULAR, NIVEL 1:</a:t>
            </a:r>
            <a:r>
              <a:rPr lang="es-CL" b="1" dirty="0">
                <a:solidFill>
                  <a:schemeClr val="tx1"/>
                </a:solidFill>
              </a:rPr>
              <a:t> (OA 8). Resolver problemas rutinarios y no rutinarios que involucren </a:t>
            </a:r>
            <a:r>
              <a:rPr lang="es-CL" u="sng" dirty="0">
                <a:solidFill>
                  <a:schemeClr val="tx1"/>
                </a:solidFill>
              </a:rPr>
              <a:t>adiciones y sustracciones de fracciones propias, impropias, números mixto</a:t>
            </a:r>
            <a:r>
              <a:rPr lang="es-CL" dirty="0">
                <a:solidFill>
                  <a:schemeClr val="tx1"/>
                </a:solidFill>
              </a:rPr>
              <a:t>s</a:t>
            </a:r>
            <a:r>
              <a:rPr lang="es-CL" b="1" dirty="0">
                <a:solidFill>
                  <a:schemeClr val="tx1"/>
                </a:solidFill>
              </a:rPr>
              <a:t> o decimales hasta la milésima. </a:t>
            </a:r>
            <a:endParaRPr lang="es-CL" dirty="0">
              <a:solidFill>
                <a:schemeClr val="tx1"/>
              </a:solidFill>
            </a:endParaRPr>
          </a:p>
          <a:p>
            <a:pPr algn="l"/>
            <a:r>
              <a:rPr lang="es-CL" b="1" dirty="0">
                <a:solidFill>
                  <a:srgbClr val="7030A0"/>
                </a:solidFill>
              </a:rPr>
              <a:t>OBJETIVO DE CLASE</a:t>
            </a:r>
            <a:r>
              <a:rPr lang="es-CL" b="1" u="sng" dirty="0">
                <a:solidFill>
                  <a:srgbClr val="7030A0"/>
                </a:solidFill>
              </a:rPr>
              <a:t>: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Resolver </a:t>
            </a:r>
            <a:r>
              <a:rPr lang="es-CL" u="sng" dirty="0">
                <a:solidFill>
                  <a:schemeClr val="tx1"/>
                </a:solidFill>
              </a:rPr>
              <a:t>adiciones y sustracciones de fracciones propias e impropias y números mixtos</a:t>
            </a:r>
            <a:r>
              <a:rPr lang="es-CL" dirty="0">
                <a:solidFill>
                  <a:schemeClr val="tx1"/>
                </a:solidFill>
              </a:rPr>
              <a:t> con numeradores y denominadores de hasta dos dígitos.</a:t>
            </a:r>
          </a:p>
          <a:p>
            <a:pPr algn="l"/>
            <a:r>
              <a:rPr lang="es-CL" b="1" dirty="0">
                <a:solidFill>
                  <a:srgbClr val="7030A0"/>
                </a:solidFill>
              </a:rPr>
              <a:t>ACTITUD: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Abordar de forma creativa la búsqueda de soluciones.</a:t>
            </a:r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556A4-646A-4B8A-93A2-DA0FFFF3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8" y="156941"/>
            <a:ext cx="1314513" cy="1614976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CCDDE73-387A-48BF-9C6B-0F289D86167B}"/>
              </a:ext>
            </a:extLst>
          </p:cNvPr>
          <p:cNvSpPr txBox="1">
            <a:spLocks/>
          </p:cNvSpPr>
          <p:nvPr/>
        </p:nvSpPr>
        <p:spPr>
          <a:xfrm>
            <a:off x="1547188" y="576568"/>
            <a:ext cx="2632926" cy="8147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6 año ABC</a:t>
            </a:r>
          </a:p>
          <a:p>
            <a:pPr marL="4572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Polyana Gálvez</a:t>
            </a:r>
            <a:endParaRPr lang="es-CL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B89019-3E72-4EBB-AEDF-48875EC903AD}"/>
              </a:ext>
            </a:extLst>
          </p:cNvPr>
          <p:cNvSpPr txBox="1"/>
          <p:nvPr/>
        </p:nvSpPr>
        <p:spPr>
          <a:xfrm>
            <a:off x="4426226" y="6149009"/>
            <a:ext cx="3339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Mayo, 2020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E95E56-5FCF-45F8-9278-862B1255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993" y="759989"/>
            <a:ext cx="2981738" cy="23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7A3A1-A100-4D41-8444-E3852FA3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6" y="167944"/>
            <a:ext cx="11370364" cy="18861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CL" sz="2700" dirty="0"/>
              <a:t>PROCEDIMIENTO 1, PARA SUMAR O RESTAR FRACCIONES DE DIFERENTE DENOMINADOR: </a:t>
            </a:r>
            <a:br>
              <a:rPr lang="es-CL" sz="3100" dirty="0"/>
            </a:br>
            <a:r>
              <a:rPr lang="es-CL" sz="2200" cap="none" dirty="0"/>
              <a:t>Paso1: Con los denominadores se realiza la factorización prima. Recuerda los números primos 2, 3, 5, 7…</a:t>
            </a:r>
            <a:br>
              <a:rPr lang="es-CL" sz="2200" cap="none" dirty="0"/>
            </a:br>
            <a:r>
              <a:rPr lang="es-CL" sz="2200" cap="none" dirty="0"/>
              <a:t>Paso2: Igualar los denominadores, multiplicando un número multiplicado por 4 y luego por 6 que me de 12. </a:t>
            </a:r>
            <a:br>
              <a:rPr lang="es-CL" sz="2200" cap="none" dirty="0"/>
            </a:br>
            <a:r>
              <a:rPr lang="es-CL" sz="2200" cap="none" dirty="0"/>
              <a:t>Paso3: Simplificar si corresponde, no olvides simplificar por un divisor común.</a:t>
            </a:r>
            <a:endParaRPr lang="es-CL" sz="22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C3C42B2-5351-4915-915C-99C94BAE5E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620" t="31015" r="37816" b="29025"/>
          <a:stretch/>
        </p:blipFill>
        <p:spPr>
          <a:xfrm>
            <a:off x="1444487" y="2274329"/>
            <a:ext cx="9462052" cy="39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34F56-F00B-4E92-B8D4-4ADCC93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0587"/>
            <a:ext cx="10364451" cy="786213"/>
          </a:xfrm>
        </p:spPr>
        <p:txBody>
          <a:bodyPr>
            <a:normAutofit fontScale="90000"/>
          </a:bodyPr>
          <a:lstStyle/>
          <a:p>
            <a:r>
              <a:rPr lang="es-CL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Continuemos sumando y restando fracciones de distinto denominador: puedes utilizar la estrategia que más te acomode</a:t>
            </a:r>
            <a:r>
              <a:rPr lang="es-CL" dirty="0"/>
              <a:t>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EC8BF59-DEBB-49E5-9C7B-62EB442345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7150" t="27671" r="37809" b="42916"/>
          <a:stretch/>
        </p:blipFill>
        <p:spPr>
          <a:xfrm>
            <a:off x="0" y="1228116"/>
            <a:ext cx="6347791" cy="26504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26C9FFB-29FC-4196-AB86-7AD8B598F24B}"/>
              </a:ext>
            </a:extLst>
          </p:cNvPr>
          <p:cNvSpPr txBox="1"/>
          <p:nvPr/>
        </p:nvSpPr>
        <p:spPr>
          <a:xfrm>
            <a:off x="410817" y="2822713"/>
            <a:ext cx="1139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4x3=12</a:t>
            </a:r>
          </a:p>
          <a:p>
            <a:r>
              <a:rPr lang="es-CL" dirty="0"/>
              <a:t>3x4=12</a:t>
            </a:r>
          </a:p>
          <a:p>
            <a:r>
              <a:rPr lang="es-CL" dirty="0"/>
              <a:t>6x2=12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0134A7-EBFE-482E-BC9B-27CBFDA7CDC8}"/>
              </a:ext>
            </a:extLst>
          </p:cNvPr>
          <p:cNvSpPr txBox="1"/>
          <p:nvPr/>
        </p:nvSpPr>
        <p:spPr>
          <a:xfrm>
            <a:off x="3021495" y="1228116"/>
            <a:ext cx="340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Factoriza con primos, usa siempre los de la primera decena 2, 3, 5, 7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9B84459-AFBA-4FCC-AEEB-23721A178956}"/>
              </a:ext>
            </a:extLst>
          </p:cNvPr>
          <p:cNvCxnSpPr/>
          <p:nvPr/>
        </p:nvCxnSpPr>
        <p:spPr>
          <a:xfrm>
            <a:off x="4452730" y="2372139"/>
            <a:ext cx="1470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17526FF-7719-43E3-B77B-5ACAAA575DD2}"/>
              </a:ext>
            </a:extLst>
          </p:cNvPr>
          <p:cNvCxnSpPr>
            <a:cxnSpLocks/>
          </p:cNvCxnSpPr>
          <p:nvPr/>
        </p:nvCxnSpPr>
        <p:spPr>
          <a:xfrm>
            <a:off x="2873976" y="2160105"/>
            <a:ext cx="1578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3C840FF3-AB8A-49D9-9D1D-BA9D43146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2" t="29675" r="53369" b="43442"/>
          <a:stretch/>
        </p:blipFill>
        <p:spPr>
          <a:xfrm>
            <a:off x="243418" y="4817854"/>
            <a:ext cx="6250147" cy="201036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686A0D5-DF5B-4693-ADF5-F673A2703BCF}"/>
              </a:ext>
            </a:extLst>
          </p:cNvPr>
          <p:cNvSpPr txBox="1"/>
          <p:nvPr/>
        </p:nvSpPr>
        <p:spPr>
          <a:xfrm>
            <a:off x="243419" y="3947615"/>
            <a:ext cx="585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Luego, al multiplicar igualas los denominadores a 12, posteriormente multiplicas 3x1, 4x8 y 10x5. Fíjate en que solo se suma y restan las cifras de los numeradores.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1B29511-A67B-4DB6-BD5E-7762D4A5D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9" t="23562" r="43370" b="46859"/>
          <a:stretch/>
        </p:blipFill>
        <p:spPr>
          <a:xfrm>
            <a:off x="6904382" y="2160105"/>
            <a:ext cx="5287618" cy="280946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239E2F-3A09-4721-884F-01ED291459C3}"/>
              </a:ext>
            </a:extLst>
          </p:cNvPr>
          <p:cNvSpPr txBox="1"/>
          <p:nvPr/>
        </p:nvSpPr>
        <p:spPr>
          <a:xfrm>
            <a:off x="6732104" y="1228116"/>
            <a:ext cx="545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 como se resolvieron los siguientes ejercicios.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C1F932DC-4ABA-4D94-AA68-8F8A42B084C3}"/>
              </a:ext>
            </a:extLst>
          </p:cNvPr>
          <p:cNvSpPr/>
          <p:nvPr/>
        </p:nvSpPr>
        <p:spPr>
          <a:xfrm>
            <a:off x="9119935" y="1629945"/>
            <a:ext cx="662608" cy="742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446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81307F-838D-4F6C-A403-C609C843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51792"/>
            <a:ext cx="11277600" cy="5334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CL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2, para sumar o restar números mixtos de distinto DENOMINADOR: </a:t>
            </a:r>
            <a:br>
              <a:rPr lang="es-CL" sz="3100" dirty="0"/>
            </a:br>
            <a:endParaRPr lang="es-CL" sz="22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7927674-FDCE-4FC8-AFC9-09ADA8BC16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30191" y="785190"/>
            <a:ext cx="7604000" cy="2541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6B3501-95EE-4B8A-A34E-C3F9962BD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00"/>
          <a:stretch/>
        </p:blipFill>
        <p:spPr>
          <a:xfrm>
            <a:off x="4230189" y="3429000"/>
            <a:ext cx="7604001" cy="3185474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BA2A3B3-67EA-4818-9A41-EF5AACBDFB09}"/>
              </a:ext>
            </a:extLst>
          </p:cNvPr>
          <p:cNvSpPr/>
          <p:nvPr/>
        </p:nvSpPr>
        <p:spPr>
          <a:xfrm>
            <a:off x="3485320" y="1889672"/>
            <a:ext cx="1007165" cy="675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BBD7D33-794E-4FB2-A290-44244A3D94D5}"/>
              </a:ext>
            </a:extLst>
          </p:cNvPr>
          <p:cNvSpPr/>
          <p:nvPr/>
        </p:nvSpPr>
        <p:spPr>
          <a:xfrm>
            <a:off x="3485321" y="4345876"/>
            <a:ext cx="1007165" cy="675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5C9F3A-1A4D-496F-87B9-08208B970E10}"/>
              </a:ext>
            </a:extLst>
          </p:cNvPr>
          <p:cNvSpPr txBox="1"/>
          <p:nvPr/>
        </p:nvSpPr>
        <p:spPr>
          <a:xfrm>
            <a:off x="357809" y="1192696"/>
            <a:ext cx="3127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Paso1: Opera las unidades enteras.</a:t>
            </a:r>
          </a:p>
          <a:p>
            <a:r>
              <a:rPr lang="es-CL" dirty="0"/>
              <a:t>Paso2: Resta las fracciones.</a:t>
            </a:r>
          </a:p>
          <a:p>
            <a:r>
              <a:rPr lang="es-CL" dirty="0"/>
              <a:t>Paso3:Simplifica si corresponde.</a:t>
            </a:r>
          </a:p>
          <a:p>
            <a:r>
              <a:rPr lang="es-CL" dirty="0"/>
              <a:t>Paso4: Forma el nuevo número mixto si corresponde.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0E5C2F7-ABB3-40D6-B605-62079DD6155C}"/>
              </a:ext>
            </a:extLst>
          </p:cNvPr>
          <p:cNvSpPr txBox="1"/>
          <p:nvPr/>
        </p:nvSpPr>
        <p:spPr>
          <a:xfrm>
            <a:off x="357808" y="3670013"/>
            <a:ext cx="3127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Paso1: Opera los enteros.</a:t>
            </a:r>
          </a:p>
          <a:p>
            <a:r>
              <a:rPr lang="es-CL" dirty="0"/>
              <a:t>Paso2: Suma las fracciones.</a:t>
            </a:r>
          </a:p>
          <a:p>
            <a:r>
              <a:rPr lang="es-CL" dirty="0"/>
              <a:t>Paso3: simplifica, aquí corresponde transformar una fracción impropia a número mixto.</a:t>
            </a:r>
          </a:p>
          <a:p>
            <a:r>
              <a:rPr lang="es-CL" dirty="0"/>
              <a:t>Paso4: Forma el nuevo número mixto,  sumando el entero 1 más 8 y escribes la fracción 1/6. </a:t>
            </a:r>
          </a:p>
        </p:txBody>
      </p:sp>
    </p:spTree>
    <p:extLst>
      <p:ext uri="{BB962C8B-B14F-4D97-AF65-F5344CB8AC3E}">
        <p14:creationId xmlns:p14="http://schemas.microsoft.com/office/powerpoint/2010/main" val="261272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 Método Mariposa para sumar y restar fracciones">
            <a:hlinkClick r:id="" action="ppaction://media"/>
            <a:extLst>
              <a:ext uri="{FF2B5EF4-FFF2-40B4-BE49-F238E27FC236}">
                <a16:creationId xmlns:a16="http://schemas.microsoft.com/office/drawing/2014/main" id="{F2FAF0F9-566A-4D7E-9F46-93FF3FCCE9B9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4087" y="2366963"/>
            <a:ext cx="8176591" cy="3424237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D7B267F-B2C5-4CDF-AEE1-8A006855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CL" sz="2700" dirty="0"/>
              <a:t>PROCEDIMIENTO 3, para sumar o restar fracciones DE DIFERENTE DENOMINADOR</a:t>
            </a:r>
            <a:r>
              <a:rPr lang="es-CL" sz="2000" dirty="0">
                <a:solidFill>
                  <a:srgbClr val="FF0000"/>
                </a:solidFill>
              </a:rPr>
              <a:t>: en Google hay muchos link que explican el método mariposa</a:t>
            </a:r>
            <a:br>
              <a:rPr lang="es-CL" sz="3100" dirty="0"/>
            </a:br>
            <a:r>
              <a:rPr lang="es-CL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utilizando el método mariposa</a:t>
            </a:r>
            <a:r>
              <a:rPr lang="es-CL" sz="3100" dirty="0"/>
              <a:t>. </a:t>
            </a:r>
            <a:r>
              <a:rPr lang="es-CL" sz="2200" dirty="0" err="1"/>
              <a:t>Click</a:t>
            </a:r>
            <a:r>
              <a:rPr lang="es-CL" sz="2200" dirty="0"/>
              <a:t> en </a:t>
            </a:r>
            <a:r>
              <a:rPr lang="es-CL" sz="2200" dirty="0" err="1"/>
              <a:t>play</a:t>
            </a:r>
            <a:r>
              <a:rPr lang="es-CL" sz="3100" dirty="0"/>
              <a:t>. 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2094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E29F2-5668-4164-8B74-2EF8B8109F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20171"/>
            <a:ext cx="10363826" cy="2108829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Mucho ánimo…para estudiar y aprender - matemática.</a:t>
            </a:r>
          </a:p>
          <a:p>
            <a:pPr algn="ctr"/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Si tienes dudas consulta al correo institucional:</a:t>
            </a:r>
          </a:p>
          <a:p>
            <a:pPr marL="0" indent="0">
              <a:buNone/>
            </a:pPr>
            <a:r>
              <a:rPr lang="es-CL" cap="none" dirty="0"/>
              <a:t>                                       </a:t>
            </a:r>
            <a:r>
              <a:rPr lang="es-CL" cap="none" dirty="0">
                <a:hlinkClick r:id="rId2"/>
              </a:rPr>
              <a:t>polyana.galvez@colegio-mineralelteniente.cl</a:t>
            </a:r>
            <a:endParaRPr lang="es-CL" cap="none" dirty="0"/>
          </a:p>
          <a:p>
            <a:pPr marL="0" indent="0">
              <a:buNone/>
            </a:pPr>
            <a:endParaRPr lang="es-CL" cap="none" dirty="0"/>
          </a:p>
        </p:txBody>
      </p:sp>
    </p:spTree>
    <p:extLst>
      <p:ext uri="{BB962C8B-B14F-4D97-AF65-F5344CB8AC3E}">
        <p14:creationId xmlns:p14="http://schemas.microsoft.com/office/powerpoint/2010/main" val="160813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7B3F57-4981-4E75-8A8C-2BB089A743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436" t="36537" r="6700" b="16248"/>
          <a:stretch/>
        </p:blipFill>
        <p:spPr>
          <a:xfrm>
            <a:off x="702367" y="99392"/>
            <a:ext cx="10866783" cy="24980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5B2230-E10F-4655-ACD4-D46E898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0" y="3468757"/>
            <a:ext cx="10866783" cy="3250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84784A-9960-48AF-B625-6D6F6E6E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7" y="4144502"/>
            <a:ext cx="1497494" cy="3249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422119-4A9C-4614-A281-B4012953ACCC}"/>
              </a:ext>
            </a:extLst>
          </p:cNvPr>
          <p:cNvSpPr txBox="1"/>
          <p:nvPr/>
        </p:nvSpPr>
        <p:spPr>
          <a:xfrm>
            <a:off x="1762540" y="2942750"/>
            <a:ext cx="874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/>
              <a:t>¡¡AHORA!!… SI LAS REPRESENTAMOS… OBSERVA DETENIDAMENTE: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268944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E6DE0FF-155C-4052-B82E-6F7EDCD5EF35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11498" r="16500" b="31789"/>
          <a:stretch/>
        </p:blipFill>
        <p:spPr bwMode="auto">
          <a:xfrm>
            <a:off x="470451" y="159025"/>
            <a:ext cx="11251097" cy="2994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07E45BBE-F3E3-4254-ACFF-BF173BA92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4" t="23749" r="12782" b="19361"/>
          <a:stretch/>
        </p:blipFill>
        <p:spPr>
          <a:xfrm>
            <a:off x="470451" y="3205022"/>
            <a:ext cx="11251097" cy="3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9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ACD5083-6705-4714-A0CD-CD51CB4838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969" t="9812" r="6474" b="20913"/>
          <a:stretch/>
        </p:blipFill>
        <p:spPr>
          <a:xfrm>
            <a:off x="675858" y="0"/>
            <a:ext cx="10939671" cy="32037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773168-5B2D-48AF-AD64-3E40FA9D7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 t="12928" r="22826" b="5680"/>
          <a:stretch/>
        </p:blipFill>
        <p:spPr>
          <a:xfrm>
            <a:off x="675858" y="3203713"/>
            <a:ext cx="10939671" cy="35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462E8E-2531-4B0F-98E5-1AA2C1CEC7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179" t="8297" r="12360" b="4626"/>
          <a:stretch/>
        </p:blipFill>
        <p:spPr>
          <a:xfrm>
            <a:off x="702365" y="437322"/>
            <a:ext cx="10972801" cy="60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F1FB6-B74E-4DF4-9BCB-9245E67EF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957" y="339510"/>
            <a:ext cx="10363826" cy="495376"/>
          </a:xfrm>
        </p:spPr>
        <p:txBody>
          <a:bodyPr>
            <a:noAutofit/>
          </a:bodyPr>
          <a:lstStyle/>
          <a:p>
            <a:r>
              <a:rPr lang="es-C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PARA APRENDER: EJEMPLO 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9117EE-121B-4CC3-96D4-54655BDED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2" t="9062" r="21088" b="10512"/>
          <a:stretch/>
        </p:blipFill>
        <p:spPr>
          <a:xfrm>
            <a:off x="364435" y="834885"/>
            <a:ext cx="11463130" cy="58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2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7903E66-BC65-4B5C-8A13-9034220DCB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710" t="9693" r="15829" b="10582"/>
          <a:stretch/>
        </p:blipFill>
        <p:spPr>
          <a:xfrm>
            <a:off x="556591" y="980660"/>
            <a:ext cx="11078817" cy="534062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E062E0-A1F7-4DE1-8F57-6A89C0B441DE}"/>
              </a:ext>
            </a:extLst>
          </p:cNvPr>
          <p:cNvSpPr txBox="1">
            <a:spLocks/>
          </p:cNvSpPr>
          <p:nvPr/>
        </p:nvSpPr>
        <p:spPr>
          <a:xfrm>
            <a:off x="502957" y="339510"/>
            <a:ext cx="10363826" cy="49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EJEMPLO 2: </a:t>
            </a:r>
          </a:p>
        </p:txBody>
      </p:sp>
    </p:spTree>
    <p:extLst>
      <p:ext uri="{BB962C8B-B14F-4D97-AF65-F5344CB8AC3E}">
        <p14:creationId xmlns:p14="http://schemas.microsoft.com/office/powerpoint/2010/main" val="195521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EB5C8-538D-445F-AA2A-BA12EBC2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63826"/>
            <a:ext cx="10364451" cy="437322"/>
          </a:xfrm>
        </p:spPr>
        <p:txBody>
          <a:bodyPr>
            <a:noAutofit/>
          </a:bodyPr>
          <a:lstStyle/>
          <a:p>
            <a:r>
              <a:rPr lang="es-CL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 ATENCIÓN!!! VAMOS A SUMAR Y RESTAR FRACCIONES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FCE4DE-AFFE-47FB-A10B-D4C74BBC82A3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9943" t="11899" r="22766" b="11934"/>
          <a:stretch/>
        </p:blipFill>
        <p:spPr bwMode="auto">
          <a:xfrm>
            <a:off x="1045671" y="1166190"/>
            <a:ext cx="10364451" cy="4541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C5D319-70D5-4404-8D17-4A8E872AD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76535" r="30652" b="6645"/>
          <a:stretch/>
        </p:blipFill>
        <p:spPr>
          <a:xfrm>
            <a:off x="1045671" y="5667893"/>
            <a:ext cx="10364451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FB3D8-A841-4240-870A-AF0DD077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9" y="307298"/>
            <a:ext cx="10560788" cy="600552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accent6">
                    <a:lumMod val="50000"/>
                  </a:schemeClr>
                </a:solidFill>
              </a:rPr>
              <a:t>SUMA DE FRACCIONES DE IGUAL DENOMINADOR-SIMPLIFICACIÓN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94E4F2-70C3-4219-A0B3-6ECF9E50E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2" t="21407" r="10000"/>
          <a:stretch/>
        </p:blipFill>
        <p:spPr>
          <a:xfrm>
            <a:off x="706819" y="944380"/>
            <a:ext cx="10560788" cy="56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683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226</TotalTime>
  <Words>440</Words>
  <Application>Microsoft Office PowerPoint</Application>
  <PresentationFormat>Panorámica</PresentationFormat>
  <Paragraphs>34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Gota</vt:lpstr>
      <vt:lpstr>Adiciones y sustracciones                        “f r a c c i o n e 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 ATENCIÓN!!! VAMOS A SUMAR Y RESTAR FRACCIONES</vt:lpstr>
      <vt:lpstr>SUMA DE FRACCIONES DE IGUAL DENOMINADOR-SIMPLIFICACIÓN</vt:lpstr>
      <vt:lpstr>PROCEDIMIENTO 1, PARA SUMAR O RESTAR FRACCIONES DE DIFERENTE DENOMINADOR:  Paso1: Con los denominadores se realiza la factorización prima. Recuerda los números primos 2, 3, 5, 7… Paso2: Igualar los denominadores, multiplicando un número multiplicado por 4 y luego por 6 que me de 12.  Paso3: Simplificar si corresponde, no olvides simplificar por un divisor común.</vt:lpstr>
      <vt:lpstr>Continuemos sumando y restando fracciones de distinto denominador: puedes utilizar la estrategia que más te acomode.</vt:lpstr>
      <vt:lpstr>PROCEDIMIENTO 2, para sumar o restar números mixtos de distinto DENOMINADOR:  </vt:lpstr>
      <vt:lpstr>PROCEDIMIENTO 3, para sumar o restar fracciones DE DIFERENTE DENOMINADOR: en Google hay muchos link que explican el método mariposa utilizando el método mariposa. Click en play.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Adiciones y sustracciones         “f r a c c i o n e s”</dc:title>
  <dc:creator>Polyana Galvez</dc:creator>
  <cp:lastModifiedBy>Maria Cristina M</cp:lastModifiedBy>
  <cp:revision>26</cp:revision>
  <dcterms:created xsi:type="dcterms:W3CDTF">2020-05-26T03:42:41Z</dcterms:created>
  <dcterms:modified xsi:type="dcterms:W3CDTF">2020-05-27T14:12:17Z</dcterms:modified>
</cp:coreProperties>
</file>