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59" r:id="rId4"/>
    <p:sldId id="257" r:id="rId5"/>
    <p:sldId id="260" r:id="rId6"/>
    <p:sldId id="263" r:id="rId7"/>
    <p:sldId id="264" r:id="rId8"/>
    <p:sldId id="261" r:id="rId9"/>
    <p:sldId id="262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FC04B-B252-4047-B875-7DBAA9BF1581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9F106-6B69-4D36-AF8C-4A3602F8D1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7892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9F106-6B69-4D36-AF8C-4A3602F8D1D6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182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66EE-2590-4AF9-AB92-DE3A3D839391}" type="datetimeFigureOut">
              <a:rPr lang="es-CL" smtClean="0"/>
              <a:t>15-05-2020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A0C4-715E-4913-8C44-4F4E0C7AD48F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66EE-2590-4AF9-AB92-DE3A3D839391}" type="datetimeFigureOut">
              <a:rPr lang="es-CL" smtClean="0"/>
              <a:t>15-05-2020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A0C4-715E-4913-8C44-4F4E0C7AD48F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66EE-2590-4AF9-AB92-DE3A3D839391}" type="datetimeFigureOut">
              <a:rPr lang="es-CL" smtClean="0"/>
              <a:t>15-05-2020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A0C4-715E-4913-8C44-4F4E0C7AD48F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66EE-2590-4AF9-AB92-DE3A3D839391}" type="datetimeFigureOut">
              <a:rPr lang="es-CL" smtClean="0"/>
              <a:t>15-05-2020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A0C4-715E-4913-8C44-4F4E0C7AD48F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66EE-2590-4AF9-AB92-DE3A3D839391}" type="datetimeFigureOut">
              <a:rPr lang="es-CL" smtClean="0"/>
              <a:t>15-05-2020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A0C4-715E-4913-8C44-4F4E0C7AD48F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66EE-2590-4AF9-AB92-DE3A3D839391}" type="datetimeFigureOut">
              <a:rPr lang="es-CL" smtClean="0"/>
              <a:t>15-05-2020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A0C4-715E-4913-8C44-4F4E0C7AD48F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66EE-2590-4AF9-AB92-DE3A3D839391}" type="datetimeFigureOut">
              <a:rPr lang="es-CL" smtClean="0"/>
              <a:t>15-05-2020</a:t>
            </a:fld>
            <a:endParaRPr 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A0C4-715E-4913-8C44-4F4E0C7AD48F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66EE-2590-4AF9-AB92-DE3A3D839391}" type="datetimeFigureOut">
              <a:rPr lang="es-CL" smtClean="0"/>
              <a:t>15-05-2020</a:t>
            </a:fld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A0C4-715E-4913-8C44-4F4E0C7AD48F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66EE-2590-4AF9-AB92-DE3A3D839391}" type="datetimeFigureOut">
              <a:rPr lang="es-CL" smtClean="0"/>
              <a:t>15-05-2020</a:t>
            </a:fld>
            <a:endParaRPr lang="es-C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A0C4-715E-4913-8C44-4F4E0C7AD48F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66EE-2590-4AF9-AB92-DE3A3D839391}" type="datetimeFigureOut">
              <a:rPr lang="es-CL" smtClean="0"/>
              <a:t>15-05-2020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A0C4-715E-4913-8C44-4F4E0C7AD48F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66EE-2590-4AF9-AB92-DE3A3D839391}" type="datetimeFigureOut">
              <a:rPr lang="es-CL" smtClean="0"/>
              <a:t>15-05-2020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A0C4-715E-4913-8C44-4F4E0C7AD48F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7066EE-2590-4AF9-AB92-DE3A3D839391}" type="datetimeFigureOut">
              <a:rPr lang="es-CL" smtClean="0"/>
              <a:t>15-05-2020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C4EA0C4-715E-4913-8C44-4F4E0C7AD48F}" type="slidenum">
              <a:rPr lang="es-CL" smtClean="0"/>
              <a:t>‹Nº›</a:t>
            </a:fld>
            <a:endParaRPr lang="es-C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9708DF9-FC87-47EA-AF6C-3DF8373C2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708138"/>
            <a:ext cx="2654644" cy="1306835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A5407F-3EBB-443A-B96A-244187C867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3206" y="5733256"/>
            <a:ext cx="7525344" cy="972937"/>
          </a:xfrm>
        </p:spPr>
        <p:txBody>
          <a:bodyPr>
            <a:normAutofit fontScale="62500" lnSpcReduction="20000"/>
          </a:bodyPr>
          <a:lstStyle/>
          <a:p>
            <a:endParaRPr 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 algn="ctr">
              <a:buNone/>
            </a:pPr>
            <a:r>
              <a:rPr lang="es-MX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Curso: 6 año </a:t>
            </a:r>
            <a:r>
              <a:rPr lang="es-MX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</a:t>
            </a:r>
            <a:endParaRPr lang="es-MX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 algn="ctr">
              <a:buNone/>
            </a:pPr>
            <a:r>
              <a:rPr lang="es-MX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Profesora: Polyana Gálvez – Verónica Álvarez</a:t>
            </a:r>
            <a:endParaRPr lang="es-CL" sz="2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7DBA92A-07AE-4924-946A-20DE6D231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88" y="230349"/>
            <a:ext cx="1195012" cy="146816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16065DEC-01F0-4DC4-A077-2473F9BF9061}"/>
              </a:ext>
            </a:extLst>
          </p:cNvPr>
          <p:cNvSpPr/>
          <p:nvPr/>
        </p:nvSpPr>
        <p:spPr>
          <a:xfrm>
            <a:off x="701316" y="3180757"/>
            <a:ext cx="7741368" cy="204318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1: NUMEROS Y OPERACIONES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DE A</a:t>
            </a:r>
            <a:r>
              <a:rPr lang="es-C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C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RENDIZAJE:</a:t>
            </a:r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Demostrar que comprenden el concepto de porcentaje de manera concreta, pictórica y simbólica, aplicando diversas estrategias.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ACTITUD: Manifestar interés y disposición frente a nuevos desafíos.</a:t>
            </a:r>
            <a:endPara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D482FC82-C2B7-4EAF-80AA-052E8CC5FB82}"/>
              </a:ext>
            </a:extLst>
          </p:cNvPr>
          <p:cNvSpPr txBox="1">
            <a:spLocks/>
          </p:cNvSpPr>
          <p:nvPr/>
        </p:nvSpPr>
        <p:spPr>
          <a:xfrm>
            <a:off x="1608540" y="1660591"/>
            <a:ext cx="4591938" cy="119613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 algn="ctr">
              <a:buFont typeface="Georgia" pitchFamily="18" charset="0"/>
              <a:buNone/>
            </a:pPr>
            <a:r>
              <a:rPr lang="es-CL" sz="4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P O R C E N T A J E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28953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antalón de casimir&#10;300 𝑥&#10;20&#10;100&#10;=&#10;𝟑𝟎𝟎 − 𝟔𝟎 = 𝟐𝟒𝟎&#10;240 𝑥&#10;20&#10;100&#10;=&#10;𝟐𝟒𝟎 − 𝟒𝟖 = 𝟏𝟗𝟐&#10;Precio del Pantalón&#10;casimir fin de semana&#10;...">
            <a:extLst>
              <a:ext uri="{FF2B5EF4-FFF2-40B4-BE49-F238E27FC236}">
                <a16:creationId xmlns:a16="http://schemas.microsoft.com/office/drawing/2014/main" id="{329D304A-980B-4F0A-A055-F77D5F99E3C4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7262">
            <a:off x="279096" y="3775012"/>
            <a:ext cx="3238505" cy="239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ituación Significativa&#10;La tienda de ropa “EL&#10;BUEN VESTIR”, durante&#10;cierto mes del año, ofrece&#10;cualquier prenda de la&#10;secc...">
            <a:extLst>
              <a:ext uri="{FF2B5EF4-FFF2-40B4-BE49-F238E27FC236}">
                <a16:creationId xmlns:a16="http://schemas.microsoft.com/office/drawing/2014/main" id="{223C6F24-F634-4BB7-9830-DD29C2507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3417">
            <a:off x="4866452" y="338774"/>
            <a:ext cx="3902571" cy="292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EN NUESTRA VIDA COTIDIANA&#10;EXISTEN SITUACIONES&#10;FRECUENTES EN DONDE&#10;ENCONTRAMOS ESTOS MENSAJES&#10; ">
            <a:extLst>
              <a:ext uri="{FF2B5EF4-FFF2-40B4-BE49-F238E27FC236}">
                <a16:creationId xmlns:a16="http://schemas.microsoft.com/office/drawing/2014/main" id="{64253CA0-C699-4C6D-807D-5BFDC2C8E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" t="9422" r="26302" b="2652"/>
          <a:stretch/>
        </p:blipFill>
        <p:spPr bwMode="auto">
          <a:xfrm>
            <a:off x="12224" y="122019"/>
            <a:ext cx="4847807" cy="336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PORCENTAJES Y APLICACIONES - ppt descargar">
            <a:extLst>
              <a:ext uri="{FF2B5EF4-FFF2-40B4-BE49-F238E27FC236}">
                <a16:creationId xmlns:a16="http://schemas.microsoft.com/office/drawing/2014/main" id="{AF569C4A-193D-465F-9BD2-AB80C81F5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5855">
            <a:off x="4427473" y="2492011"/>
            <a:ext cx="4248472" cy="298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82F098A-8DE0-4A03-9E7F-C8C35C4F34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95937">
            <a:off x="3766927" y="4714973"/>
            <a:ext cx="2844315" cy="165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41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Marcador de contenido 20">
            <a:extLst>
              <a:ext uri="{FF2B5EF4-FFF2-40B4-BE49-F238E27FC236}">
                <a16:creationId xmlns:a16="http://schemas.microsoft.com/office/drawing/2014/main" id="{91E10047-66BA-48A7-99DA-FFB57667E22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15498" y="511090"/>
            <a:ext cx="9159498" cy="6339877"/>
          </a:xfrm>
          <a:prstGeom prst="rect">
            <a:avLst/>
          </a:prstGeom>
        </p:spPr>
      </p:pic>
      <p:sp>
        <p:nvSpPr>
          <p:cNvPr id="24" name="Título 1">
            <a:extLst>
              <a:ext uri="{FF2B5EF4-FFF2-40B4-BE49-F238E27FC236}">
                <a16:creationId xmlns:a16="http://schemas.microsoft.com/office/drawing/2014/main" id="{F8130D4F-0316-483F-B5FC-EB6F7E240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7033"/>
            <a:ext cx="7962865" cy="504057"/>
          </a:xfrm>
        </p:spPr>
        <p:txBody>
          <a:bodyPr/>
          <a:lstStyle/>
          <a:p>
            <a:pPr algn="ctr"/>
            <a:r>
              <a:rPr lang="es-CL" sz="2800" dirty="0"/>
              <a:t>Ejemplo de representación porcentual</a:t>
            </a:r>
          </a:p>
        </p:txBody>
      </p:sp>
    </p:spTree>
    <p:extLst>
      <p:ext uri="{BB962C8B-B14F-4D97-AF65-F5344CB8AC3E}">
        <p14:creationId xmlns:p14="http://schemas.microsoft.com/office/powerpoint/2010/main" val="2728803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CCAE6E-C16D-40B3-9926-E011BD162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https://curriculumnacional.mineduc.cl/614/articles-27647_thumbnail.jpg">
            <a:extLst>
              <a:ext uri="{FF2B5EF4-FFF2-40B4-BE49-F238E27FC236}">
                <a16:creationId xmlns:a16="http://schemas.microsoft.com/office/drawing/2014/main" id="{65D1DDFE-52C6-4045-98D2-01A9BA676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700809"/>
            <a:ext cx="842493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7A7A980C-F04B-44E2-BEC1-2E07F6E58C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528" y="171233"/>
            <a:ext cx="8585460" cy="1313552"/>
          </a:xfrm>
        </p:spPr>
        <p:txBody>
          <a:bodyPr>
            <a:normAutofit fontScale="70000" lnSpcReduction="20000"/>
          </a:bodyPr>
          <a:lstStyle/>
          <a:p>
            <a:r>
              <a:rPr lang="es-CL" sz="3200" b="1" dirty="0">
                <a:solidFill>
                  <a:schemeClr val="accent4">
                    <a:lumMod val="50000"/>
                  </a:schemeClr>
                </a:solidFill>
              </a:rPr>
              <a:t>Relaciona el porcentaje con la construcción de diagramas.</a:t>
            </a:r>
          </a:p>
          <a:p>
            <a:pPr marL="45720" indent="0">
              <a:buNone/>
            </a:pPr>
            <a:r>
              <a:rPr lang="es-CL" sz="3200" b="1" dirty="0">
                <a:solidFill>
                  <a:schemeClr val="accent4">
                    <a:lumMod val="50000"/>
                  </a:schemeClr>
                </a:solidFill>
              </a:rPr>
              <a:t>Inténtalo tu!!! En tu cuaderno dibuja el diagrama y escribe el porcentaje según color. Luego, suma cada columna y verifica que sea 100% y los 360°.</a:t>
            </a:r>
          </a:p>
        </p:txBody>
      </p:sp>
    </p:spTree>
    <p:extLst>
      <p:ext uri="{BB962C8B-B14F-4D97-AF65-F5344CB8AC3E}">
        <p14:creationId xmlns:p14="http://schemas.microsoft.com/office/powerpoint/2010/main" val="3038242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DD44AC-0419-4C1C-ADDD-D5D8FD7FF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3923"/>
            <a:ext cx="6512511" cy="931067"/>
          </a:xfrm>
        </p:spPr>
        <p:txBody>
          <a:bodyPr/>
          <a:lstStyle/>
          <a:p>
            <a:pPr marL="0" indent="0" algn="ctr">
              <a:buNone/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Razones en porcentaje</a:t>
            </a:r>
            <a:br>
              <a:rPr lang="es-ES" sz="2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1: </a:t>
            </a:r>
            <a:endParaRPr lang="es-CL" sz="2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2278A1-24C3-436C-AE7F-613621F99B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908720"/>
            <a:ext cx="8892480" cy="585908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MX" dirty="0"/>
              <a:t>En una biblioteca Municipal 3 de cada 4 libros están escritos en español. </a:t>
            </a:r>
          </a:p>
          <a:p>
            <a:pPr>
              <a:buFontTx/>
              <a:buChar char="-"/>
            </a:pPr>
            <a:r>
              <a:rPr lang="es-MX" dirty="0"/>
              <a:t>La razón es : </a:t>
            </a:r>
            <a:r>
              <a:rPr lang="es-MX" u="sng" dirty="0"/>
              <a:t>3 es a 4  </a:t>
            </a:r>
            <a:r>
              <a:rPr lang="es-MX" u="sng" dirty="0" err="1"/>
              <a:t>ó</a:t>
            </a:r>
            <a:r>
              <a:rPr lang="es-MX" u="sng" dirty="0"/>
              <a:t>  3/4  </a:t>
            </a:r>
            <a:r>
              <a:rPr lang="es-MX" dirty="0"/>
              <a:t>Si amplificamos por </a:t>
            </a:r>
            <a:r>
              <a:rPr lang="es-MX" u="sng" dirty="0"/>
              <a:t> 25 </a:t>
            </a:r>
            <a:r>
              <a:rPr lang="es-MX" dirty="0"/>
              <a:t> obtenemos la razón  </a:t>
            </a:r>
            <a:r>
              <a:rPr lang="es-MX" u="sng" dirty="0"/>
              <a:t>75/100</a:t>
            </a:r>
          </a:p>
          <a:p>
            <a:pPr marL="45720" indent="0">
              <a:buNone/>
            </a:pPr>
            <a:r>
              <a:rPr lang="es-MX" dirty="0"/>
              <a:t>          cálculo  </a:t>
            </a:r>
            <a:r>
              <a:rPr lang="es-MX" u="sng" dirty="0"/>
              <a:t>  3 </a:t>
            </a:r>
            <a:r>
              <a:rPr lang="es-MX" dirty="0"/>
              <a:t>· 25 ‗  </a:t>
            </a:r>
            <a:r>
              <a:rPr lang="es-MX" u="sng" dirty="0"/>
              <a:t>75 </a:t>
            </a:r>
            <a:r>
              <a:rPr lang="es-MX" dirty="0"/>
              <a:t>  ‗  0,75 (expresión decimal)</a:t>
            </a:r>
          </a:p>
          <a:p>
            <a:pPr marL="45720" indent="0">
              <a:buNone/>
            </a:pPr>
            <a:r>
              <a:rPr lang="es-MX" dirty="0"/>
              <a:t>                         4 · 25   100     </a:t>
            </a:r>
            <a:r>
              <a:rPr lang="es-MX" sz="2000" dirty="0"/>
              <a:t>(busca un factor común al multiplicar)</a:t>
            </a:r>
          </a:p>
          <a:p>
            <a:pPr marL="45720" indent="0">
              <a:buNone/>
            </a:pPr>
            <a:r>
              <a:rPr lang="es-MX" dirty="0"/>
              <a:t>Es decir, el </a:t>
            </a:r>
            <a:r>
              <a:rPr lang="es-MX" u="sng" dirty="0"/>
              <a:t>__75__% </a:t>
            </a:r>
            <a:r>
              <a:rPr lang="es-MX" dirty="0"/>
              <a:t>de los libros en la biblioteca Municipal están escritos en español. </a:t>
            </a:r>
          </a:p>
          <a:p>
            <a:pPr marL="45720" indent="0">
              <a:buNone/>
            </a:pPr>
            <a:endParaRPr lang="es-MX" sz="2400" dirty="0"/>
          </a:p>
          <a:p>
            <a:pPr marL="45720" indent="0">
              <a:buNone/>
            </a:pPr>
            <a:r>
              <a:rPr lang="es-MX" sz="1800" dirty="0"/>
              <a:t>        75 unidades </a:t>
            </a:r>
          </a:p>
          <a:p>
            <a:pPr marL="45720" indent="0">
              <a:buNone/>
            </a:pPr>
            <a:r>
              <a:rPr lang="es-MX" sz="1800" dirty="0"/>
              <a:t>         pintadas de </a:t>
            </a:r>
          </a:p>
          <a:p>
            <a:pPr marL="45720" indent="0">
              <a:buNone/>
            </a:pPr>
            <a:r>
              <a:rPr lang="es-MX" sz="1800" dirty="0"/>
              <a:t>         100.</a:t>
            </a:r>
          </a:p>
          <a:p>
            <a:pPr marL="45720" indent="0">
              <a:buNone/>
            </a:pPr>
            <a:endParaRPr lang="es-CL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D736335-690C-44E1-9190-C338071943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5" t="44397" r="30313" b="27589"/>
          <a:stretch/>
        </p:blipFill>
        <p:spPr>
          <a:xfrm>
            <a:off x="2051720" y="4221088"/>
            <a:ext cx="6840760" cy="245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28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DD44AC-0419-4C1C-ADDD-D5D8FD7FF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3923"/>
            <a:ext cx="6512511" cy="931068"/>
          </a:xfrm>
        </p:spPr>
        <p:txBody>
          <a:bodyPr/>
          <a:lstStyle/>
          <a:p>
            <a:pPr marL="0" indent="0" algn="ctr">
              <a:buNone/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Razones en porcentaje</a:t>
            </a:r>
            <a:br>
              <a:rPr lang="es-ES" sz="2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2: </a:t>
            </a:r>
            <a:endParaRPr lang="es-CL" sz="2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2278A1-24C3-436C-AE7F-613621F99B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512" y="964991"/>
            <a:ext cx="8677472" cy="585908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MX" dirty="0"/>
              <a:t>Dos de cada cinco personas prefieren ir al cine que ver televisión. </a:t>
            </a:r>
          </a:p>
          <a:p>
            <a:pPr marL="45720" indent="0">
              <a:buNone/>
            </a:pPr>
            <a:r>
              <a:rPr lang="es-MX" dirty="0"/>
              <a:t>La razón es : </a:t>
            </a:r>
            <a:r>
              <a:rPr lang="es-MX" dirty="0">
                <a:solidFill>
                  <a:srgbClr val="FF0000"/>
                </a:solidFill>
              </a:rPr>
              <a:t>2 es a 5  </a:t>
            </a:r>
            <a:r>
              <a:rPr lang="es-MX" dirty="0" err="1">
                <a:solidFill>
                  <a:srgbClr val="FF0000"/>
                </a:solidFill>
              </a:rPr>
              <a:t>ó</a:t>
            </a:r>
            <a:r>
              <a:rPr lang="es-MX" dirty="0">
                <a:solidFill>
                  <a:srgbClr val="FF0000"/>
                </a:solidFill>
              </a:rPr>
              <a:t>  2/5 </a:t>
            </a:r>
            <a:r>
              <a:rPr lang="es-MX" dirty="0"/>
              <a:t>.Si amplificamos por __20__ obtenemos la razón  40/100.</a:t>
            </a:r>
          </a:p>
          <a:p>
            <a:pPr marL="45720" indent="0">
              <a:buNone/>
            </a:pPr>
            <a:r>
              <a:rPr lang="es-MX" sz="2400" dirty="0"/>
              <a:t>          cálculo  </a:t>
            </a:r>
            <a:r>
              <a:rPr lang="es-MX" sz="2400" u="sng" dirty="0"/>
              <a:t>  2 </a:t>
            </a:r>
            <a:r>
              <a:rPr lang="es-MX" sz="2400" dirty="0"/>
              <a:t>· 20 ‗  </a:t>
            </a:r>
            <a:r>
              <a:rPr lang="es-MX" sz="2400" u="sng" dirty="0"/>
              <a:t>40 </a:t>
            </a:r>
            <a:r>
              <a:rPr lang="es-MX" sz="2400" dirty="0"/>
              <a:t> ‗ 0,40 </a:t>
            </a:r>
            <a:r>
              <a:rPr lang="es-MX" sz="2000" dirty="0"/>
              <a:t>expresión decimal</a:t>
            </a:r>
          </a:p>
          <a:p>
            <a:pPr marL="45720" indent="0">
              <a:buNone/>
            </a:pPr>
            <a:r>
              <a:rPr lang="es-MX" sz="2400" dirty="0"/>
              <a:t>                        5  · 20   100</a:t>
            </a:r>
          </a:p>
          <a:p>
            <a:pPr marL="45720" indent="0">
              <a:buNone/>
            </a:pPr>
            <a:r>
              <a:rPr lang="es-MX" dirty="0"/>
              <a:t>Es decir, el __40__%  son las personas que prefieren ir al cine.</a:t>
            </a:r>
          </a:p>
          <a:p>
            <a:pPr marL="45720" indent="0">
              <a:buNone/>
            </a:pPr>
            <a:r>
              <a:rPr lang="es-MX" dirty="0"/>
              <a:t>Realiza el conteo de 40 unidades que corresponde al 40%.</a:t>
            </a:r>
          </a:p>
          <a:p>
            <a:pPr marL="45720" indent="0">
              <a:buNone/>
            </a:pPr>
            <a:endParaRPr lang="es-MX" dirty="0"/>
          </a:p>
          <a:p>
            <a:pPr marL="45720" indent="0">
              <a:buNone/>
            </a:pPr>
            <a:endParaRPr lang="es-MX" sz="2000" dirty="0"/>
          </a:p>
          <a:p>
            <a:pPr marL="45720" indent="0">
              <a:buNone/>
            </a:pPr>
            <a:endParaRPr lang="es-CL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55D5FA9-D922-470E-9556-E4D19FF05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8" t="58404" r="29525" b="14983"/>
          <a:stretch/>
        </p:blipFill>
        <p:spPr>
          <a:xfrm>
            <a:off x="899592" y="4077072"/>
            <a:ext cx="698477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37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800EB0-94CA-4A0B-8A5D-B36559423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90" y="17144"/>
            <a:ext cx="6512511" cy="714694"/>
          </a:xfrm>
        </p:spPr>
        <p:txBody>
          <a:bodyPr/>
          <a:lstStyle/>
          <a:p>
            <a:pPr marL="0" indent="0" algn="ctr">
              <a:buNone/>
            </a:pPr>
            <a:r>
              <a:rPr lang="es-CL" sz="3200" dirty="0"/>
              <a:t>Otros ejemplos</a:t>
            </a:r>
          </a:p>
        </p:txBody>
      </p:sp>
      <p:pic>
        <p:nvPicPr>
          <p:cNvPr id="4" name="Marcador de contenido 3" descr="Qué es un porcentaje">
            <a:extLst>
              <a:ext uri="{FF2B5EF4-FFF2-40B4-BE49-F238E27FC236}">
                <a16:creationId xmlns:a16="http://schemas.microsoft.com/office/drawing/2014/main" id="{6058E316-CC00-4BAA-881D-67864B737C98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318"/>
            <a:ext cx="8784976" cy="3475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Cálculo de porcentajes">
            <a:extLst>
              <a:ext uri="{FF2B5EF4-FFF2-40B4-BE49-F238E27FC236}">
                <a16:creationId xmlns:a16="http://schemas.microsoft.com/office/drawing/2014/main" id="{22E01EB7-7F75-450F-9A68-B558164D82C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88985"/>
            <a:ext cx="8784976" cy="2580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0990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9148EF-764C-4B5A-BB77-8F7B06171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424936" cy="548680"/>
          </a:xfrm>
        </p:spPr>
        <p:txBody>
          <a:bodyPr/>
          <a:lstStyle/>
          <a:p>
            <a:r>
              <a:rPr lang="es-CL" sz="2800" dirty="0"/>
              <a:t>Representa el área utilizada en la cuadrícula </a:t>
            </a:r>
          </a:p>
        </p:txBody>
      </p:sp>
      <p:pic>
        <p:nvPicPr>
          <p:cNvPr id="22" name="Marcador de contenido 21">
            <a:extLst>
              <a:ext uri="{FF2B5EF4-FFF2-40B4-BE49-F238E27FC236}">
                <a16:creationId xmlns:a16="http://schemas.microsoft.com/office/drawing/2014/main" id="{BB2B46A9-82EA-4510-BBCE-9E6A3B23BF3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9060" t="24324" r="20513" b="14868"/>
          <a:stretch/>
        </p:blipFill>
        <p:spPr>
          <a:xfrm>
            <a:off x="539552" y="548680"/>
            <a:ext cx="7158815" cy="3816424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BC24A47A-2103-4163-A760-D0AABCA340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25" t="31791" r="20076" b="37394"/>
          <a:stretch/>
        </p:blipFill>
        <p:spPr>
          <a:xfrm>
            <a:off x="539553" y="4460061"/>
            <a:ext cx="7158814" cy="2209299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3E38EBF6-966F-45D2-8C68-C7B81464C6BD}"/>
              </a:ext>
            </a:extLst>
          </p:cNvPr>
          <p:cNvSpPr txBox="1"/>
          <p:nvPr/>
        </p:nvSpPr>
        <p:spPr>
          <a:xfrm>
            <a:off x="6588224" y="1196752"/>
            <a:ext cx="864096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E31038A-E098-47BB-A175-2FA0F141F1D5}"/>
              </a:ext>
            </a:extLst>
          </p:cNvPr>
          <p:cNvSpPr txBox="1"/>
          <p:nvPr/>
        </p:nvSpPr>
        <p:spPr>
          <a:xfrm>
            <a:off x="6588224" y="5108133"/>
            <a:ext cx="864096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A9B17E0-D61F-4EFE-A102-5136501BCD4D}"/>
              </a:ext>
            </a:extLst>
          </p:cNvPr>
          <p:cNvSpPr txBox="1"/>
          <p:nvPr/>
        </p:nvSpPr>
        <p:spPr>
          <a:xfrm>
            <a:off x="6588224" y="3104964"/>
            <a:ext cx="864096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DCE0E979-2CD5-486B-B224-322A2EBFC9B9}"/>
              </a:ext>
            </a:extLst>
          </p:cNvPr>
          <p:cNvSpPr txBox="1"/>
          <p:nvPr/>
        </p:nvSpPr>
        <p:spPr>
          <a:xfrm>
            <a:off x="6588224" y="577714"/>
            <a:ext cx="86409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200" dirty="0"/>
              <a:t>Decimal</a:t>
            </a:r>
          </a:p>
        </p:txBody>
      </p:sp>
    </p:spTree>
    <p:extLst>
      <p:ext uri="{BB962C8B-B14F-4D97-AF65-F5344CB8AC3E}">
        <p14:creationId xmlns:p14="http://schemas.microsoft.com/office/powerpoint/2010/main" val="2022381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795942-E402-4FEC-B148-8FD04376881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7920880" cy="3474720"/>
          </a:xfrm>
        </p:spPr>
        <p:txBody>
          <a:bodyPr>
            <a:normAutofit/>
          </a:bodyPr>
          <a:lstStyle/>
          <a:p>
            <a:r>
              <a:rPr lang="es-CL" sz="2800" dirty="0"/>
              <a:t>RECUERDA SI TIENES DUDAS CONSULTA</a:t>
            </a:r>
          </a:p>
          <a:p>
            <a:pPr marL="45720" indent="0">
              <a:buNone/>
            </a:pPr>
            <a:r>
              <a:rPr lang="es-CL" sz="2800" dirty="0"/>
              <a:t>MEDIANTE TU CORREO INSTITUCIONAL  A:</a:t>
            </a:r>
          </a:p>
          <a:p>
            <a:pPr marL="45720" indent="0">
              <a:buNone/>
            </a:pPr>
            <a:endParaRPr lang="es-CL" sz="2800" dirty="0"/>
          </a:p>
          <a:p>
            <a:r>
              <a:rPr lang="es-CL" sz="2800" dirty="0"/>
              <a:t>polyana.galvez@colegio-mineralelteniente.cl</a:t>
            </a:r>
          </a:p>
        </p:txBody>
      </p:sp>
      <p:pic>
        <p:nvPicPr>
          <p:cNvPr id="4" name="3 Marcador de contenido">
            <a:extLst>
              <a:ext uri="{FF2B5EF4-FFF2-40B4-BE49-F238E27FC236}">
                <a16:creationId xmlns:a16="http://schemas.microsoft.com/office/drawing/2014/main" id="{43313E75-0AF3-4AD6-B8C5-7FA66062B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7425" y="3429000"/>
            <a:ext cx="3722687" cy="256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26338"/>
      </p:ext>
    </p:extLst>
  </p:cSld>
  <p:clrMapOvr>
    <a:masterClrMapping/>
  </p:clrMapOvr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1476</TotalTime>
  <Words>313</Words>
  <Application>Microsoft Office PowerPoint</Application>
  <PresentationFormat>Presentación en pantalla (4:3)</PresentationFormat>
  <Paragraphs>38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Bodoni MT Black</vt:lpstr>
      <vt:lpstr>Calibri</vt:lpstr>
      <vt:lpstr>Georgia</vt:lpstr>
      <vt:lpstr>Times New Roman</vt:lpstr>
      <vt:lpstr>Trebuchet MS</vt:lpstr>
      <vt:lpstr>Transmisión de listas</vt:lpstr>
      <vt:lpstr>Presentación de PowerPoint</vt:lpstr>
      <vt:lpstr>Presentación de PowerPoint</vt:lpstr>
      <vt:lpstr>Ejemplo de representación porcentual</vt:lpstr>
      <vt:lpstr>Presentación de PowerPoint</vt:lpstr>
      <vt:lpstr>Razones en porcentaje Caso 1: </vt:lpstr>
      <vt:lpstr>Razones en porcentaje Caso 2: </vt:lpstr>
      <vt:lpstr>Otros ejemplos</vt:lpstr>
      <vt:lpstr>Representa el área utilizada en la cuadrícula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2: Experiencias de amor.</dc:title>
  <dc:creator>PIE</dc:creator>
  <cp:lastModifiedBy>Maria Cristina M</cp:lastModifiedBy>
  <cp:revision>113</cp:revision>
  <dcterms:created xsi:type="dcterms:W3CDTF">2019-05-03T02:35:13Z</dcterms:created>
  <dcterms:modified xsi:type="dcterms:W3CDTF">2020-05-15T13:16:55Z</dcterms:modified>
</cp:coreProperties>
</file>