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0" r:id="rId6"/>
    <p:sldId id="262"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4/30/2020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4/30/2020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4/30/2020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4/30/2020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4/30/2020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ngimg.com/download/62486"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D73EFE-15CB-44CA-86B8-EB35D1E6CF99}"/>
              </a:ext>
            </a:extLst>
          </p:cNvPr>
          <p:cNvSpPr>
            <a:spLocks noGrp="1"/>
          </p:cNvSpPr>
          <p:nvPr>
            <p:ph type="ctrTitle"/>
          </p:nvPr>
        </p:nvSpPr>
        <p:spPr>
          <a:xfrm>
            <a:off x="1155906" y="1459151"/>
            <a:ext cx="10203366" cy="2504156"/>
          </a:xfrm>
        </p:spPr>
        <p:txBody>
          <a:bodyPr/>
          <a:lstStyle/>
          <a:p>
            <a:pPr algn="l"/>
            <a:br>
              <a:rPr lang="es-ES" altLang="es-CL" sz="1050" b="1" dirty="0">
                <a:solidFill>
                  <a:schemeClr val="tx1"/>
                </a:solidFill>
                <a:latin typeface="Arial" panose="020B0604020202020204" pitchFamily="34" charset="0"/>
              </a:rPr>
            </a:br>
            <a:br>
              <a:rPr lang="es-ES" altLang="es-CL" sz="1050" b="1" dirty="0">
                <a:solidFill>
                  <a:schemeClr val="tx1"/>
                </a:solidFill>
                <a:latin typeface="Arial" panose="020B0604020202020204" pitchFamily="34" charset="0"/>
              </a:rPr>
            </a:br>
            <a:br>
              <a:rPr lang="es-ES" altLang="es-CL" sz="1050" b="1" dirty="0">
                <a:solidFill>
                  <a:schemeClr val="tx1"/>
                </a:solidFill>
                <a:latin typeface="Arial" panose="020B0604020202020204" pitchFamily="34" charset="0"/>
              </a:rPr>
            </a:br>
            <a:br>
              <a:rPr lang="es-ES" altLang="es-CL" sz="1050" b="1" dirty="0">
                <a:solidFill>
                  <a:schemeClr val="tx1"/>
                </a:solidFill>
                <a:latin typeface="Arial" panose="020B0604020202020204" pitchFamily="34" charset="0"/>
              </a:rPr>
            </a:br>
            <a:r>
              <a:rPr lang="es-ES" altLang="es-CL" sz="1050" b="1" dirty="0">
                <a:solidFill>
                  <a:schemeClr val="tx1"/>
                </a:solidFill>
                <a:latin typeface="Arial" panose="020B0604020202020204" pitchFamily="34" charset="0"/>
              </a:rPr>
              <a:t>                                                                                                                                                                                                                    Colegio Mineral El Teniente</a:t>
            </a:r>
            <a:br>
              <a:rPr lang="es-ES" altLang="es-CL" sz="1050" b="1" dirty="0">
                <a:solidFill>
                  <a:schemeClr val="tx1"/>
                </a:solidFill>
                <a:latin typeface="Arial" panose="020B0604020202020204" pitchFamily="34" charset="0"/>
              </a:rPr>
            </a:br>
            <a:r>
              <a:rPr lang="es-ES" altLang="es-CL" sz="1050" b="1" dirty="0">
                <a:solidFill>
                  <a:schemeClr val="tx1"/>
                </a:solidFill>
                <a:latin typeface="Arial" panose="020B0604020202020204" pitchFamily="34" charset="0"/>
              </a:rPr>
              <a:t>                                                                                                                                                                                                                    Profesora: Polyana Gálvez</a:t>
            </a:r>
            <a:br>
              <a:rPr lang="es-ES" altLang="es-CL" sz="1050" b="1" dirty="0">
                <a:solidFill>
                  <a:schemeClr val="tx1"/>
                </a:solidFill>
                <a:latin typeface="Arial" panose="020B0604020202020204" pitchFamily="34" charset="0"/>
              </a:rPr>
            </a:br>
            <a:r>
              <a:rPr lang="es-ES" altLang="es-CL" sz="1050" b="1" dirty="0">
                <a:solidFill>
                  <a:schemeClr val="tx1"/>
                </a:solidFill>
                <a:latin typeface="Arial" panose="020B0604020202020204" pitchFamily="34" charset="0"/>
              </a:rPr>
              <a:t>                                                                                                                                                                                                                                 6º básico ABC</a:t>
            </a:r>
            <a:br>
              <a:rPr lang="es-ES" altLang="es-CL" sz="1050" b="1" dirty="0">
                <a:solidFill>
                  <a:schemeClr val="tx1"/>
                </a:solidFill>
                <a:latin typeface="Arial" panose="020B0604020202020204" pitchFamily="34" charset="0"/>
              </a:rPr>
            </a:br>
            <a:r>
              <a:rPr lang="es-ES" altLang="es-CL" sz="1050" b="1" dirty="0">
                <a:solidFill>
                  <a:schemeClr val="tx1"/>
                </a:solidFill>
                <a:latin typeface="Arial" panose="020B0604020202020204" pitchFamily="34" charset="0"/>
              </a:rPr>
              <a:t>                                                                                                                                                                                                                                   Matemática</a:t>
            </a:r>
            <a:br>
              <a:rPr lang="es-ES" altLang="es-CL" sz="6000" b="1" dirty="0">
                <a:solidFill>
                  <a:schemeClr val="tx1"/>
                </a:solidFill>
                <a:latin typeface="Arial" panose="020B0604020202020204" pitchFamily="34" charset="0"/>
              </a:rPr>
            </a:br>
            <a:r>
              <a:rPr lang="es-CL" sz="6000" dirty="0">
                <a:solidFill>
                  <a:srgbClr val="002060"/>
                </a:solidFill>
                <a:effectLst>
                  <a:outerShdw blurRad="38100" dist="38100" dir="2700000" algn="tl">
                    <a:srgbClr val="000000">
                      <a:alpha val="43137"/>
                    </a:srgbClr>
                  </a:outerShdw>
                </a:effectLst>
                <a:latin typeface="Bahnschrift Condensed" panose="020B0502040204020203" pitchFamily="34" charset="0"/>
              </a:rPr>
              <a:t>            FACTORIZACIÓN PRIMA</a:t>
            </a:r>
            <a:br>
              <a:rPr lang="es-CL" sz="6000" dirty="0">
                <a:solidFill>
                  <a:srgbClr val="002060"/>
                </a:solidFill>
                <a:effectLst>
                  <a:outerShdw blurRad="38100" dist="38100" dir="2700000" algn="tl">
                    <a:srgbClr val="000000">
                      <a:alpha val="43137"/>
                    </a:srgbClr>
                  </a:outerShdw>
                </a:effectLst>
                <a:latin typeface="Bahnschrift Condensed" panose="020B0502040204020203" pitchFamily="34" charset="0"/>
              </a:rPr>
            </a:br>
            <a:r>
              <a:rPr lang="es-CL" sz="6000"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br>
              <a:rPr lang="es-CL" sz="6000" dirty="0">
                <a:solidFill>
                  <a:srgbClr val="002060"/>
                </a:solidFill>
                <a:effectLst>
                  <a:outerShdw blurRad="38100" dist="38100" dir="2700000" algn="tl">
                    <a:srgbClr val="000000">
                      <a:alpha val="43137"/>
                    </a:srgbClr>
                  </a:outerShdw>
                </a:effectLst>
                <a:latin typeface="Bahnschrift Condensed" panose="020B0502040204020203" pitchFamily="34" charset="0"/>
              </a:rPr>
            </a:br>
            <a:r>
              <a:rPr lang="es-MX" sz="2000" i="1" dirty="0">
                <a:solidFill>
                  <a:schemeClr val="tx1"/>
                </a:solidFill>
                <a:latin typeface="Bahnschrift" panose="020B0502040204020203" pitchFamily="34" charset="0"/>
              </a:rPr>
              <a:t>”</a:t>
            </a:r>
            <a:r>
              <a:rPr lang="es-MX" sz="2000" b="1" i="1" dirty="0">
                <a:solidFill>
                  <a:schemeClr val="tx1"/>
                </a:solidFill>
                <a:effectLst>
                  <a:outerShdw blurRad="38100" dist="38100" dir="2700000" algn="tl">
                    <a:srgbClr val="000000">
                      <a:alpha val="43137"/>
                    </a:srgbClr>
                  </a:outerShdw>
                </a:effectLst>
                <a:latin typeface="Bahnschrift" panose="020B0502040204020203" pitchFamily="34" charset="0"/>
              </a:rPr>
              <a:t>la descomposición en factores primos es una herramienta muy importante que tiene distintas aplicaciones en los números naturales”</a:t>
            </a:r>
            <a:br>
              <a:rPr lang="es-CL" sz="2000" b="1" i="1" dirty="0">
                <a:solidFill>
                  <a:schemeClr val="tx1"/>
                </a:solidFill>
                <a:effectLst>
                  <a:outerShdw blurRad="38100" dist="38100" dir="2700000" algn="tl">
                    <a:srgbClr val="000000">
                      <a:alpha val="43137"/>
                    </a:srgbClr>
                  </a:outerShdw>
                </a:effectLst>
                <a:latin typeface="Bahnschrift" panose="020B0502040204020203" pitchFamily="34" charset="0"/>
              </a:rPr>
            </a:br>
            <a:endParaRPr lang="es-CL" sz="2000" b="1" i="1" dirty="0">
              <a:solidFill>
                <a:schemeClr val="tx1"/>
              </a:solidFill>
              <a:effectLst>
                <a:outerShdw blurRad="38100" dist="38100" dir="2700000" algn="tl">
                  <a:srgbClr val="000000">
                    <a:alpha val="43137"/>
                  </a:srgbClr>
                </a:outerShdw>
              </a:effectLst>
              <a:latin typeface="Bahnschrift" panose="020B0502040204020203" pitchFamily="34" charset="0"/>
            </a:endParaRPr>
          </a:p>
        </p:txBody>
      </p:sp>
      <p:sp>
        <p:nvSpPr>
          <p:cNvPr id="3" name="Subtítulo 2">
            <a:extLst>
              <a:ext uri="{FF2B5EF4-FFF2-40B4-BE49-F238E27FC236}">
                <a16:creationId xmlns:a16="http://schemas.microsoft.com/office/drawing/2014/main" id="{70CEDA4B-B850-45AD-8CA4-02CF81741A51}"/>
              </a:ext>
            </a:extLst>
          </p:cNvPr>
          <p:cNvSpPr>
            <a:spLocks noGrp="1"/>
          </p:cNvSpPr>
          <p:nvPr>
            <p:ph type="subTitle" idx="1"/>
          </p:nvPr>
        </p:nvSpPr>
        <p:spPr>
          <a:xfrm>
            <a:off x="1155906" y="3956278"/>
            <a:ext cx="9835944" cy="2504157"/>
          </a:xfrm>
        </p:spPr>
        <p:txBody>
          <a:bodyPr>
            <a:noAutofit/>
          </a:bodyPr>
          <a:lstStyle/>
          <a:p>
            <a:pPr algn="l"/>
            <a:r>
              <a:rPr lang="es-CL" sz="2000" dirty="0">
                <a:solidFill>
                  <a:srgbClr val="FF0000"/>
                </a:solidFill>
                <a:latin typeface="Bahnschrift Condensed" panose="020B0502040204020203" pitchFamily="34" charset="0"/>
              </a:rPr>
              <a:t>OBJETIVO DE APRENDIZAJE</a:t>
            </a:r>
            <a:r>
              <a:rPr lang="es-CL" sz="2000" dirty="0">
                <a:solidFill>
                  <a:schemeClr val="tx1"/>
                </a:solidFill>
                <a:latin typeface="Bahnschrift Condensed" panose="020B0502040204020203" pitchFamily="34" charset="0"/>
              </a:rPr>
              <a:t>: Aplicar estrategia de descomposición en factores primos, en resolución de problemas que involucran el cálculo del MCM y MCD.</a:t>
            </a:r>
          </a:p>
          <a:p>
            <a:pPr algn="l"/>
            <a:r>
              <a:rPr lang="es-MX" sz="2000" dirty="0">
                <a:solidFill>
                  <a:srgbClr val="FF0000"/>
                </a:solidFill>
                <a:latin typeface="Bahnschrift Condensed" panose="020B0502040204020203" pitchFamily="34" charset="0"/>
              </a:rPr>
              <a:t>INDICADORES DE EVALUACIÓN</a:t>
            </a:r>
            <a:r>
              <a:rPr lang="es-MX" sz="2000" dirty="0">
                <a:latin typeface="Bahnschrift Condensed" panose="020B0502040204020203" pitchFamily="34" charset="0"/>
              </a:rPr>
              <a:t>: Identifican los múltiplos, factor, números primos y compuestos de números dados. Calculan el mínimo común múltiplo entre números naturales. Usan la factorización prima para calcular el mínimo común múltiplo y el máximo común divisor.</a:t>
            </a:r>
          </a:p>
          <a:p>
            <a:pPr algn="l"/>
            <a:r>
              <a:rPr lang="es-MX" sz="2000" dirty="0">
                <a:solidFill>
                  <a:srgbClr val="FF0000"/>
                </a:solidFill>
                <a:latin typeface="Bahnschrift Condensed" panose="020B0502040204020203" pitchFamily="34" charset="0"/>
              </a:rPr>
              <a:t>ACTITUD:</a:t>
            </a:r>
            <a:r>
              <a:rPr lang="es-MX" sz="2000" dirty="0">
                <a:solidFill>
                  <a:schemeClr val="tx1"/>
                </a:solidFill>
                <a:latin typeface="Bahnschrift Condensed" panose="020B0502040204020203" pitchFamily="34" charset="0"/>
              </a:rPr>
              <a:t> Manifestar una actitud positiva frente a sí mismo y sus capacidades.</a:t>
            </a:r>
            <a:endParaRPr lang="es-CL" sz="2000" dirty="0">
              <a:solidFill>
                <a:schemeClr val="tx1"/>
              </a:solidFill>
              <a:latin typeface="Bahnschrift Condensed" panose="020B0502040204020203" pitchFamily="34" charset="0"/>
            </a:endParaRPr>
          </a:p>
        </p:txBody>
      </p:sp>
      <p:pic>
        <p:nvPicPr>
          <p:cNvPr id="4" name="Picture 2" descr="C:\Users\Usuario\Desktop\insignia colegio azulita.png">
            <a:extLst>
              <a:ext uri="{FF2B5EF4-FFF2-40B4-BE49-F238E27FC236}">
                <a16:creationId xmlns:a16="http://schemas.microsoft.com/office/drawing/2014/main" id="{AA5F9075-1EB8-47F7-8B48-3D8F66EC4A5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7219" y="248835"/>
            <a:ext cx="1478122" cy="1731180"/>
          </a:xfrm>
          <a:prstGeom prst="rect">
            <a:avLst/>
          </a:prstGeom>
          <a:noFill/>
          <a:ln>
            <a:noFill/>
          </a:ln>
          <a:extLst/>
        </p:spPr>
      </p:pic>
      <p:pic>
        <p:nvPicPr>
          <p:cNvPr id="10" name="Picture 6" descr="Manipulación de objetos en la enseñanza de las Matemáticas ...">
            <a:extLst>
              <a:ext uri="{FF2B5EF4-FFF2-40B4-BE49-F238E27FC236}">
                <a16:creationId xmlns:a16="http://schemas.microsoft.com/office/drawing/2014/main" id="{1F4989D7-3593-4D7F-AC79-4BCE5C48D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4487" y="5398849"/>
            <a:ext cx="3127513" cy="1324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04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95B3BA-A1E0-4A35-9437-3053D0D13748}"/>
              </a:ext>
            </a:extLst>
          </p:cNvPr>
          <p:cNvSpPr>
            <a:spLocks noGrp="1"/>
          </p:cNvSpPr>
          <p:nvPr>
            <p:ph type="title"/>
          </p:nvPr>
        </p:nvSpPr>
        <p:spPr>
          <a:xfrm>
            <a:off x="728420" y="-2"/>
            <a:ext cx="11463580" cy="6858002"/>
          </a:xfrm>
        </p:spPr>
        <p:txBody>
          <a:bodyPr>
            <a:normAutofit fontScale="90000"/>
          </a:bodyPr>
          <a:lstStyle/>
          <a:p>
            <a:r>
              <a:rPr lang="es-CL" sz="3100" u="sng" dirty="0">
                <a:solidFill>
                  <a:srgbClr val="FF0000"/>
                </a:solidFill>
              </a:rPr>
              <a:t>Descomposición en factores primos</a:t>
            </a:r>
            <a:r>
              <a:rPr lang="es-CL" dirty="0"/>
              <a:t>.</a:t>
            </a:r>
            <a:r>
              <a:rPr lang="es-CL" dirty="0">
                <a:solidFill>
                  <a:schemeClr val="tx1"/>
                </a:solidFill>
              </a:rPr>
              <a:t> </a:t>
            </a:r>
            <a:r>
              <a:rPr lang="es-CL" sz="2000" dirty="0">
                <a:solidFill>
                  <a:schemeClr val="tx1"/>
                </a:solidFill>
              </a:rPr>
              <a:t>(Leer ejemplos de la página 25-27 del texto estudiante)</a:t>
            </a:r>
            <a:br>
              <a:rPr lang="es-CL" sz="2000" dirty="0">
                <a:solidFill>
                  <a:schemeClr val="tx1"/>
                </a:solidFill>
              </a:rPr>
            </a:br>
            <a:r>
              <a:rPr lang="es-CL" sz="2800" dirty="0"/>
              <a:t>Para la mejor comprensión podemos hacer una clasificación de los números, según la cantidad de divisores que tenga.</a:t>
            </a:r>
            <a:br>
              <a:rPr lang="es-CL" sz="2800" dirty="0"/>
            </a:br>
            <a:r>
              <a:rPr lang="es-CL" sz="2800" b="1" dirty="0"/>
              <a:t>Recuerda = DIVISOR </a:t>
            </a:r>
            <a:r>
              <a:rPr lang="es-CL" sz="2800" dirty="0"/>
              <a:t>es aquel número que divide al otro en forma exacta.</a:t>
            </a:r>
            <a:br>
              <a:rPr lang="es-CL" sz="2800" dirty="0"/>
            </a:br>
            <a:r>
              <a:rPr lang="es-CL" sz="2800" b="1" dirty="0" err="1"/>
              <a:t>Ej</a:t>
            </a:r>
            <a:r>
              <a:rPr lang="es-CL" sz="2800" b="1" dirty="0"/>
              <a:t>:</a:t>
            </a:r>
            <a:r>
              <a:rPr lang="es-CL" sz="2800" dirty="0"/>
              <a:t> Decimos que 3 es divisor de 12, porque 12 se divide por 3 de manera exacta.    </a:t>
            </a:r>
            <a:br>
              <a:rPr lang="es-CL" sz="2800" dirty="0"/>
            </a:br>
            <a:br>
              <a:rPr lang="es-CL" sz="2800" dirty="0"/>
            </a:br>
            <a:r>
              <a:rPr lang="es-CL" sz="2800" dirty="0"/>
              <a:t>- </a:t>
            </a:r>
            <a:r>
              <a:rPr lang="es-CL" sz="2800" dirty="0">
                <a:solidFill>
                  <a:srgbClr val="FF0000"/>
                </a:solidFill>
              </a:rPr>
              <a:t>Un número primo</a:t>
            </a:r>
            <a:r>
              <a:rPr lang="es-CL" sz="2800" dirty="0"/>
              <a:t>, es un número que sólo se puede dividir entre sí mismo y la unidad, </a:t>
            </a:r>
            <a:r>
              <a:rPr lang="es-CL" sz="2800" u="sng" dirty="0">
                <a:effectLst>
                  <a:outerShdw blurRad="38100" dist="38100" dir="2700000" algn="tl">
                    <a:srgbClr val="000000">
                      <a:alpha val="43137"/>
                    </a:srgbClr>
                  </a:outerShdw>
                </a:effectLst>
              </a:rPr>
              <a:t>tiene solamente 2 divisores</a:t>
            </a:r>
            <a:r>
              <a:rPr lang="es-CL" sz="2800" dirty="0"/>
              <a:t>.</a:t>
            </a:r>
            <a:br>
              <a:rPr lang="es-CL" sz="2800" dirty="0"/>
            </a:br>
            <a:br>
              <a:rPr lang="es-CL" sz="2800" dirty="0"/>
            </a:br>
            <a:r>
              <a:rPr lang="es-CL" sz="2800" dirty="0"/>
              <a:t>EJEMPLO: Escribe los divisores de cada número.</a:t>
            </a:r>
            <a:br>
              <a:rPr lang="es-CL" sz="2800" dirty="0"/>
            </a:br>
            <a:r>
              <a:rPr lang="es-CL" sz="2800" dirty="0"/>
              <a:t>              </a:t>
            </a:r>
            <a:r>
              <a:rPr lang="es-CL" sz="2800" dirty="0">
                <a:solidFill>
                  <a:srgbClr val="0070C0"/>
                </a:solidFill>
              </a:rPr>
              <a:t>Divisores de 18 = [ 1, 2, 3, 6, 18 ]</a:t>
            </a:r>
            <a:br>
              <a:rPr lang="es-CL" sz="2800" dirty="0">
                <a:solidFill>
                  <a:srgbClr val="0070C0"/>
                </a:solidFill>
              </a:rPr>
            </a:br>
            <a:r>
              <a:rPr lang="es-CL" sz="2800" dirty="0">
                <a:solidFill>
                  <a:srgbClr val="0070C0"/>
                </a:solidFill>
              </a:rPr>
              <a:t>              Divisores de   7 = [ 1, 7 ]</a:t>
            </a:r>
            <a:br>
              <a:rPr lang="es-CL" sz="2800" dirty="0">
                <a:solidFill>
                  <a:srgbClr val="0070C0"/>
                </a:solidFill>
              </a:rPr>
            </a:br>
            <a:r>
              <a:rPr lang="es-CL" sz="2800" dirty="0"/>
              <a:t>El número 18 es compuesto porque tiene más de 2 divisores.</a:t>
            </a:r>
            <a:br>
              <a:rPr lang="es-CL" sz="2800" dirty="0"/>
            </a:br>
            <a:r>
              <a:rPr lang="es-CL" sz="2800" dirty="0"/>
              <a:t>El número 7 es número primo porque tiene solo 2 divisores.</a:t>
            </a:r>
            <a:br>
              <a:rPr lang="es-CL" sz="2800" dirty="0"/>
            </a:br>
            <a:br>
              <a:rPr lang="es-CL" sz="2800" dirty="0"/>
            </a:br>
            <a:r>
              <a:rPr lang="es-CL" sz="2800" dirty="0"/>
              <a:t>- Entonces, un </a:t>
            </a:r>
            <a:r>
              <a:rPr lang="es-CL" sz="2800" dirty="0">
                <a:solidFill>
                  <a:srgbClr val="FF0000"/>
                </a:solidFill>
              </a:rPr>
              <a:t>número compuesto </a:t>
            </a:r>
            <a:r>
              <a:rPr lang="es-CL" sz="2800" dirty="0">
                <a:solidFill>
                  <a:schemeClr val="tx1"/>
                </a:solidFill>
              </a:rPr>
              <a:t>es el que tiene tres y más divisores.</a:t>
            </a:r>
            <a:br>
              <a:rPr lang="es-CL" sz="2800" dirty="0">
                <a:solidFill>
                  <a:schemeClr val="tx1"/>
                </a:solidFill>
              </a:rPr>
            </a:br>
            <a:br>
              <a:rPr lang="es-CL" sz="2800" dirty="0">
                <a:solidFill>
                  <a:schemeClr val="tx1"/>
                </a:solidFill>
              </a:rPr>
            </a:br>
            <a:r>
              <a:rPr lang="es-CL" sz="2800" dirty="0">
                <a:solidFill>
                  <a:schemeClr val="tx1"/>
                </a:solidFill>
              </a:rPr>
              <a:t>- El número 1 está aparte de esta clasificación debido a que tiene un divisor que es el 1.</a:t>
            </a:r>
          </a:p>
        </p:txBody>
      </p:sp>
    </p:spTree>
    <p:extLst>
      <p:ext uri="{BB962C8B-B14F-4D97-AF65-F5344CB8AC3E}">
        <p14:creationId xmlns:p14="http://schemas.microsoft.com/office/powerpoint/2010/main" val="722486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E32B8618-E1CE-40C6-876D-57E999A219AB}"/>
              </a:ext>
            </a:extLst>
          </p:cNvPr>
          <p:cNvSpPr>
            <a:spLocks noGrp="1"/>
          </p:cNvSpPr>
          <p:nvPr>
            <p:ph idx="1"/>
          </p:nvPr>
        </p:nvSpPr>
        <p:spPr>
          <a:xfrm>
            <a:off x="697424" y="-1"/>
            <a:ext cx="11360257" cy="6858001"/>
          </a:xfrm>
        </p:spPr>
        <p:txBody>
          <a:bodyPr>
            <a:normAutofit fontScale="92500" lnSpcReduction="20000"/>
          </a:bodyPr>
          <a:lstStyle/>
          <a:p>
            <a:pPr marL="0" indent="0">
              <a:buNone/>
            </a:pPr>
            <a:endParaRPr lang="es-CL" sz="2800" dirty="0">
              <a:solidFill>
                <a:schemeClr val="tx1"/>
              </a:solidFill>
            </a:endParaRPr>
          </a:p>
          <a:p>
            <a:pPr marL="0" indent="0">
              <a:buNone/>
            </a:pPr>
            <a:r>
              <a:rPr lang="es-CL" sz="3900" b="1" dirty="0">
                <a:solidFill>
                  <a:schemeClr val="tx1"/>
                </a:solidFill>
                <a:effectLst>
                  <a:outerShdw blurRad="38100" dist="38100" dir="2700000" algn="tl">
                    <a:srgbClr val="000000">
                      <a:alpha val="43137"/>
                    </a:srgbClr>
                  </a:outerShdw>
                </a:effectLst>
              </a:rPr>
              <a:t>V</a:t>
            </a:r>
            <a:r>
              <a:rPr lang="es-CL" sz="2800" b="1" dirty="0">
                <a:solidFill>
                  <a:schemeClr val="tx1"/>
                </a:solidFill>
                <a:effectLst>
                  <a:outerShdw blurRad="38100" dist="38100" dir="2700000" algn="tl">
                    <a:srgbClr val="000000">
                      <a:alpha val="43137"/>
                    </a:srgbClr>
                  </a:outerShdw>
                </a:effectLst>
              </a:rPr>
              <a:t>eamos…. como identificar los números primos y compuestos de una forma sencilla, que es la que utilizó el matemático griego  Eratóstenes.                                       </a:t>
            </a:r>
          </a:p>
          <a:p>
            <a:pPr marL="0" indent="0">
              <a:buNone/>
            </a:pPr>
            <a:r>
              <a:rPr lang="es-CL" sz="2800" b="1" dirty="0">
                <a:solidFill>
                  <a:schemeClr val="tx1"/>
                </a:solidFill>
                <a:effectLst>
                  <a:outerShdw blurRad="38100" dist="38100" dir="2700000" algn="tl">
                    <a:srgbClr val="000000">
                      <a:alpha val="43137"/>
                    </a:srgbClr>
                  </a:outerShdw>
                </a:effectLst>
              </a:rPr>
              <a:t>        LA CRIBA DE ERATÓSTENES.</a:t>
            </a:r>
          </a:p>
          <a:p>
            <a:pPr marL="0" indent="0">
              <a:buNone/>
            </a:pPr>
            <a:r>
              <a:rPr lang="es-CL" sz="2800" dirty="0">
                <a:solidFill>
                  <a:schemeClr val="tx1"/>
                </a:solidFill>
              </a:rPr>
              <a:t>                                                                    2:1=2         2:2=1</a:t>
            </a:r>
          </a:p>
          <a:p>
            <a:pPr marL="0" indent="0">
              <a:buNone/>
            </a:pPr>
            <a:r>
              <a:rPr lang="es-CL" sz="2800" dirty="0">
                <a:solidFill>
                  <a:schemeClr val="tx1"/>
                </a:solidFill>
              </a:rPr>
              <a:t>                                                                    Entonces los divisores de 2 </a:t>
            </a:r>
          </a:p>
          <a:p>
            <a:pPr marL="0" indent="0">
              <a:buNone/>
            </a:pPr>
            <a:r>
              <a:rPr lang="es-CL" sz="2800" dirty="0">
                <a:solidFill>
                  <a:schemeClr val="tx1"/>
                </a:solidFill>
              </a:rPr>
              <a:t>                                                                    son 1 y 2, es número primo.</a:t>
            </a:r>
          </a:p>
          <a:p>
            <a:pPr marL="0" indent="0">
              <a:buNone/>
            </a:pPr>
            <a:r>
              <a:rPr lang="es-CL" sz="2800" dirty="0">
                <a:solidFill>
                  <a:schemeClr val="tx1"/>
                </a:solidFill>
              </a:rPr>
              <a:t>                                                                    9:1=9    9:3=3    9:9=1                                                                  </a:t>
            </a:r>
            <a:br>
              <a:rPr lang="es-CL" sz="2800" dirty="0">
                <a:solidFill>
                  <a:schemeClr val="tx1"/>
                </a:solidFill>
              </a:rPr>
            </a:br>
            <a:r>
              <a:rPr lang="es-CL" sz="2800" dirty="0">
                <a:solidFill>
                  <a:schemeClr val="tx1"/>
                </a:solidFill>
              </a:rPr>
              <a:t>                                                                    Tiene 3 divisores, es compuesto.</a:t>
            </a:r>
            <a:br>
              <a:rPr lang="es-CL" sz="2800" dirty="0">
                <a:solidFill>
                  <a:schemeClr val="tx1"/>
                </a:solidFill>
              </a:rPr>
            </a:br>
            <a:endParaRPr lang="es-CL" sz="2800" dirty="0">
              <a:solidFill>
                <a:schemeClr val="tx1"/>
              </a:solidFill>
            </a:endParaRPr>
          </a:p>
          <a:p>
            <a:pPr marL="0" indent="0">
              <a:buNone/>
            </a:pPr>
            <a:endParaRPr lang="es-CL" sz="2800" dirty="0">
              <a:solidFill>
                <a:schemeClr val="tx1"/>
              </a:solidFill>
            </a:endParaRPr>
          </a:p>
          <a:p>
            <a:pPr marL="0" indent="0">
              <a:buNone/>
            </a:pPr>
            <a:endParaRPr lang="es-CL" sz="2800" dirty="0">
              <a:solidFill>
                <a:schemeClr val="tx1"/>
              </a:solidFill>
            </a:endParaRPr>
          </a:p>
          <a:p>
            <a:pPr marL="0" indent="0">
              <a:buNone/>
            </a:pPr>
            <a:r>
              <a:rPr lang="es-CL" sz="2800" dirty="0">
                <a:solidFill>
                  <a:schemeClr val="tx1"/>
                </a:solidFill>
              </a:rPr>
              <a:t>CONTINÚA dividiendo cada número…Luego COPIA en tu cuaderno los números primos, que son los que tienen solo dos divisores: </a:t>
            </a:r>
          </a:p>
          <a:p>
            <a:pPr marL="0" indent="0">
              <a:buNone/>
            </a:pPr>
            <a:r>
              <a:rPr lang="es-CL" sz="2800" dirty="0">
                <a:solidFill>
                  <a:schemeClr val="tx1"/>
                </a:solidFill>
              </a:rPr>
              <a:t>   2, 3, 5, 7, 11, 13, 17, 19, 23, 29, 31 …</a:t>
            </a:r>
          </a:p>
          <a:p>
            <a:pPr marL="0" indent="0">
              <a:buNone/>
            </a:pPr>
            <a:br>
              <a:rPr lang="es-CL" sz="2800" dirty="0">
                <a:solidFill>
                  <a:srgbClr val="FF0000"/>
                </a:solidFill>
              </a:rPr>
            </a:br>
            <a:endParaRPr lang="es-CL" dirty="0"/>
          </a:p>
        </p:txBody>
      </p:sp>
      <p:pic>
        <p:nvPicPr>
          <p:cNvPr id="6" name="Imagen 5">
            <a:extLst>
              <a:ext uri="{FF2B5EF4-FFF2-40B4-BE49-F238E27FC236}">
                <a16:creationId xmlns:a16="http://schemas.microsoft.com/office/drawing/2014/main" id="{8B0460D0-3965-417D-82CE-F01A33F29125}"/>
              </a:ext>
            </a:extLst>
          </p:cNvPr>
          <p:cNvPicPr/>
          <p:nvPr/>
        </p:nvPicPr>
        <p:blipFill rotWithShape="1">
          <a:blip r:embed="rId2"/>
          <a:srcRect l="15921" t="61409" r="62720" b="17540"/>
          <a:stretch/>
        </p:blipFill>
        <p:spPr bwMode="auto">
          <a:xfrm>
            <a:off x="897099" y="1609692"/>
            <a:ext cx="5322888" cy="310179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1491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E030C-90A6-4C79-85DD-45F0B870B771}"/>
              </a:ext>
            </a:extLst>
          </p:cNvPr>
          <p:cNvSpPr>
            <a:spLocks noGrp="1"/>
          </p:cNvSpPr>
          <p:nvPr>
            <p:ph type="title"/>
          </p:nvPr>
        </p:nvSpPr>
        <p:spPr>
          <a:xfrm>
            <a:off x="735979" y="200722"/>
            <a:ext cx="11017405" cy="6657278"/>
          </a:xfrm>
        </p:spPr>
        <p:txBody>
          <a:bodyPr>
            <a:normAutofit fontScale="90000"/>
          </a:bodyPr>
          <a:lstStyle/>
          <a:p>
            <a:r>
              <a:rPr lang="es-CL" sz="3200" i="1" dirty="0">
                <a:solidFill>
                  <a:schemeClr val="bg1"/>
                </a:solidFill>
                <a:effectLst>
                  <a:outerShdw blurRad="38100" dist="38100" dir="2700000" algn="tl">
                    <a:srgbClr val="000000">
                      <a:alpha val="43137"/>
                    </a:srgbClr>
                  </a:outerShdw>
                </a:effectLst>
                <a:highlight>
                  <a:srgbClr val="FF0000"/>
                </a:highlight>
                <a:latin typeface="Arial Black" panose="020B0A04020102020204" pitchFamily="34" charset="0"/>
              </a:rPr>
              <a:t>APRENDO:</a:t>
            </a:r>
            <a:r>
              <a:rPr lang="es-CL" sz="3200" i="1" dirty="0">
                <a:solidFill>
                  <a:schemeClr val="bg1"/>
                </a:solidFill>
                <a:effectLst>
                  <a:outerShdw blurRad="38100" dist="38100" dir="2700000" algn="tl">
                    <a:srgbClr val="000000">
                      <a:alpha val="43137"/>
                    </a:srgbClr>
                  </a:outerShdw>
                </a:effectLst>
                <a:latin typeface="Arial Black" panose="020B0A04020102020204" pitchFamily="34" charset="0"/>
              </a:rPr>
              <a:t> </a:t>
            </a:r>
            <a:r>
              <a:rPr lang="es-CL" sz="2700" b="1" dirty="0">
                <a:solidFill>
                  <a:srgbClr val="002060"/>
                </a:solidFill>
              </a:rPr>
              <a:t>“Todo número compuesto lo puedes descomponer en una multiplicación de números primos, utilizando la estrategia de representación en diagrama de árbol </a:t>
            </a:r>
            <a:r>
              <a:rPr lang="es-CL" sz="2200" b="1" dirty="0">
                <a:solidFill>
                  <a:srgbClr val="002060"/>
                </a:solidFill>
              </a:rPr>
              <a:t>(Observa ejemplos en el texto estudiante página 27) </a:t>
            </a:r>
            <a:r>
              <a:rPr lang="es-CL" sz="2700" b="1" dirty="0">
                <a:solidFill>
                  <a:srgbClr val="002060"/>
                </a:solidFill>
              </a:rPr>
              <a:t>o en una tabla vertical descomponiendo el número en sus factores primos”</a:t>
            </a:r>
            <a:br>
              <a:rPr lang="es-CL" sz="2700" b="1" dirty="0">
                <a:solidFill>
                  <a:srgbClr val="002060"/>
                </a:solidFill>
              </a:rPr>
            </a:br>
            <a:br>
              <a:rPr lang="es-CL" sz="2700" b="1" dirty="0">
                <a:solidFill>
                  <a:srgbClr val="002060"/>
                </a:solidFill>
              </a:rPr>
            </a:br>
            <a:r>
              <a:rPr lang="es-CL" sz="2700" b="1" dirty="0">
                <a:solidFill>
                  <a:srgbClr val="FF0000"/>
                </a:solidFill>
              </a:rPr>
              <a:t>DESCOMPOSICIÓN FACTORIAL: </a:t>
            </a:r>
            <a:r>
              <a:rPr lang="es-CL" sz="2700" b="1" dirty="0">
                <a:solidFill>
                  <a:schemeClr val="tx1"/>
                </a:solidFill>
              </a:rPr>
              <a:t>Para descomponer un número en factores primos lo dividimos entre 2 en forma exacta, tantas veces sea posible, después entre 3, así sucesivamente hasta obtener 1 en el cociente.</a:t>
            </a:r>
            <a:br>
              <a:rPr lang="es-CL" sz="2700" b="1" dirty="0">
                <a:solidFill>
                  <a:schemeClr val="tx1"/>
                </a:solidFill>
              </a:rPr>
            </a:br>
            <a:br>
              <a:rPr lang="es-CL" sz="2700" b="1" dirty="0">
                <a:solidFill>
                  <a:schemeClr val="tx1"/>
                </a:solidFill>
              </a:rPr>
            </a:br>
            <a:r>
              <a:rPr lang="es-CL" sz="2700" b="1" dirty="0">
                <a:solidFill>
                  <a:schemeClr val="tx1"/>
                </a:solidFill>
              </a:rPr>
              <a:t>Ejemplo: Descompone en factores primos los siguientes números.  </a:t>
            </a:r>
            <a:br>
              <a:rPr lang="es-CL" sz="2700" b="1" dirty="0">
                <a:solidFill>
                  <a:schemeClr val="tx1"/>
                </a:solidFill>
              </a:rPr>
            </a:br>
            <a:br>
              <a:rPr lang="es-CL" sz="2700" b="1" dirty="0">
                <a:solidFill>
                  <a:schemeClr val="tx1"/>
                </a:solidFill>
              </a:rPr>
            </a:br>
            <a:r>
              <a:rPr lang="es-CL" sz="2700" b="1" dirty="0">
                <a:solidFill>
                  <a:schemeClr val="tx1"/>
                </a:solidFill>
              </a:rPr>
              <a:t>  20    : 2           Factorización prima de 20           150  :5       5 x 5 x 3 x 2 =150</a:t>
            </a:r>
            <a:br>
              <a:rPr lang="es-CL" sz="2700" b="1" dirty="0">
                <a:solidFill>
                  <a:schemeClr val="tx1"/>
                </a:solidFill>
              </a:rPr>
            </a:br>
            <a:r>
              <a:rPr lang="es-CL" sz="2700" b="1" dirty="0">
                <a:solidFill>
                  <a:schemeClr val="tx1"/>
                </a:solidFill>
              </a:rPr>
              <a:t>  10    : 2                es 2 x 2 x 5 =20                        30   :5         </a:t>
            </a:r>
            <a:br>
              <a:rPr lang="es-CL" sz="2700" b="1" dirty="0">
                <a:solidFill>
                  <a:schemeClr val="tx1"/>
                </a:solidFill>
              </a:rPr>
            </a:br>
            <a:r>
              <a:rPr lang="es-CL" sz="2700" b="1" dirty="0">
                <a:solidFill>
                  <a:schemeClr val="tx1"/>
                </a:solidFill>
              </a:rPr>
              <a:t>    5    : 5                                                                      6   :3        </a:t>
            </a:r>
            <a:br>
              <a:rPr lang="es-CL" sz="2700" dirty="0">
                <a:solidFill>
                  <a:schemeClr val="tx1"/>
                </a:solidFill>
              </a:rPr>
            </a:br>
            <a:r>
              <a:rPr lang="es-CL" sz="2700" dirty="0">
                <a:solidFill>
                  <a:schemeClr val="tx1"/>
                </a:solidFill>
              </a:rPr>
              <a:t>    1    (cociente 1)                                                       2   :2          </a:t>
            </a:r>
            <a:br>
              <a:rPr lang="es-CL" sz="2700" dirty="0">
                <a:solidFill>
                  <a:schemeClr val="tx1"/>
                </a:solidFill>
              </a:rPr>
            </a:br>
            <a:r>
              <a:rPr lang="es-CL" sz="2700" dirty="0">
                <a:solidFill>
                  <a:schemeClr val="tx1"/>
                </a:solidFill>
              </a:rPr>
              <a:t>                                                                                     1</a:t>
            </a:r>
            <a:br>
              <a:rPr lang="es-CL" sz="3200" i="1" dirty="0">
                <a:solidFill>
                  <a:schemeClr val="bg1"/>
                </a:solidFill>
                <a:effectLst>
                  <a:outerShdw blurRad="38100" dist="38100" dir="2700000" algn="tl">
                    <a:srgbClr val="000000">
                      <a:alpha val="43137"/>
                    </a:srgbClr>
                  </a:outerShdw>
                </a:effectLst>
                <a:highlight>
                  <a:srgbClr val="FF0000"/>
                </a:highlight>
                <a:latin typeface="Arial Black" panose="020B0A04020102020204" pitchFamily="34" charset="0"/>
              </a:rPr>
            </a:br>
            <a:endParaRPr lang="es-CL" sz="2200" i="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cxnSp>
        <p:nvCxnSpPr>
          <p:cNvPr id="5" name="Conector recto 4">
            <a:extLst>
              <a:ext uri="{FF2B5EF4-FFF2-40B4-BE49-F238E27FC236}">
                <a16:creationId xmlns:a16="http://schemas.microsoft.com/office/drawing/2014/main" id="{D6A759D0-D0C2-43D3-9BDC-D286E86B6E08}"/>
              </a:ext>
            </a:extLst>
          </p:cNvPr>
          <p:cNvCxnSpPr/>
          <p:nvPr/>
        </p:nvCxnSpPr>
        <p:spPr>
          <a:xfrm>
            <a:off x="1469755" y="3906590"/>
            <a:ext cx="0" cy="2123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A69C2856-8547-4C85-AD74-BDC4A23A94A5}"/>
              </a:ext>
            </a:extLst>
          </p:cNvPr>
          <p:cNvCxnSpPr/>
          <p:nvPr/>
        </p:nvCxnSpPr>
        <p:spPr>
          <a:xfrm>
            <a:off x="7669078" y="3801298"/>
            <a:ext cx="0" cy="2123268"/>
          </a:xfrm>
          <a:prstGeom prst="line">
            <a:avLst/>
          </a:prstGeom>
        </p:spPr>
        <p:style>
          <a:lnRef idx="1">
            <a:schemeClr val="accent1"/>
          </a:lnRef>
          <a:fillRef idx="0">
            <a:schemeClr val="accent1"/>
          </a:fillRef>
          <a:effectRef idx="0">
            <a:schemeClr val="accent1"/>
          </a:effectRef>
          <a:fontRef idx="minor">
            <a:schemeClr val="tx1"/>
          </a:fontRef>
        </p:style>
      </p:cxnSp>
      <p:sp>
        <p:nvSpPr>
          <p:cNvPr id="7" name="Es igual a 6">
            <a:extLst>
              <a:ext uri="{FF2B5EF4-FFF2-40B4-BE49-F238E27FC236}">
                <a16:creationId xmlns:a16="http://schemas.microsoft.com/office/drawing/2014/main" id="{471F11F7-8009-4176-80BB-5C31BA81E8FD}"/>
              </a:ext>
            </a:extLst>
          </p:cNvPr>
          <p:cNvSpPr/>
          <p:nvPr/>
        </p:nvSpPr>
        <p:spPr>
          <a:xfrm rot="20116881">
            <a:off x="7312781" y="5502239"/>
            <a:ext cx="374539" cy="27897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8" name="Es igual a 7">
            <a:extLst>
              <a:ext uri="{FF2B5EF4-FFF2-40B4-BE49-F238E27FC236}">
                <a16:creationId xmlns:a16="http://schemas.microsoft.com/office/drawing/2014/main" id="{D0C724F3-F283-4632-8E8E-0E3E6A286532}"/>
              </a:ext>
            </a:extLst>
          </p:cNvPr>
          <p:cNvSpPr/>
          <p:nvPr/>
        </p:nvSpPr>
        <p:spPr>
          <a:xfrm rot="20116881">
            <a:off x="1066962" y="5230678"/>
            <a:ext cx="374539" cy="27897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Tree>
    <p:extLst>
      <p:ext uri="{BB962C8B-B14F-4D97-AF65-F5344CB8AC3E}">
        <p14:creationId xmlns:p14="http://schemas.microsoft.com/office/powerpoint/2010/main" val="126515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3540F-14A4-4ECE-A182-2FCF44D42075}"/>
              </a:ext>
            </a:extLst>
          </p:cNvPr>
          <p:cNvSpPr>
            <a:spLocks noGrp="1"/>
          </p:cNvSpPr>
          <p:nvPr>
            <p:ph type="title"/>
          </p:nvPr>
        </p:nvSpPr>
        <p:spPr>
          <a:xfrm>
            <a:off x="805911" y="0"/>
            <a:ext cx="11386089" cy="6858000"/>
          </a:xfrm>
        </p:spPr>
        <p:txBody>
          <a:bodyPr>
            <a:normAutofit fontScale="90000"/>
          </a:bodyPr>
          <a:lstStyle/>
          <a:p>
            <a:r>
              <a:rPr lang="es-CL" sz="3200" b="1" dirty="0"/>
              <a:t>¡¡¡Cuándo en un problema determines el mínimo común múltiplo MCM, entre dos o más números naturales!!! </a:t>
            </a:r>
            <a:r>
              <a:rPr lang="es-CL" sz="2200" b="1" dirty="0"/>
              <a:t>(Observa ejemplos pág. 29-30 texto estudiante)</a:t>
            </a:r>
            <a:br>
              <a:rPr lang="es-CL" sz="3200" b="1" dirty="0"/>
            </a:br>
            <a:r>
              <a:rPr lang="es-CL" sz="3200" b="1" dirty="0"/>
              <a:t>Puedes utilizar la estrategia aprendida de factorización prima.</a:t>
            </a:r>
            <a:br>
              <a:rPr lang="es-CL" sz="3200" b="1" dirty="0"/>
            </a:br>
            <a:r>
              <a:rPr lang="es-CL" sz="3200" dirty="0">
                <a:solidFill>
                  <a:srgbClr val="FF0000"/>
                </a:solidFill>
                <a:effectLst>
                  <a:outerShdw blurRad="38100" dist="38100" dir="2700000" algn="tl">
                    <a:srgbClr val="000000">
                      <a:alpha val="43137"/>
                    </a:srgbClr>
                  </a:outerShdw>
                </a:effectLst>
              </a:rPr>
              <a:t>No olvides, la palabra coincidir te indica que debes calcular el MCM.</a:t>
            </a:r>
            <a:br>
              <a:rPr lang="es-CL" sz="3200" dirty="0">
                <a:solidFill>
                  <a:srgbClr val="FF0000"/>
                </a:solidFill>
                <a:effectLst>
                  <a:outerShdw blurRad="38100" dist="38100" dir="2700000" algn="tl">
                    <a:srgbClr val="000000">
                      <a:alpha val="43137"/>
                    </a:srgbClr>
                  </a:outerShdw>
                </a:effectLst>
              </a:rPr>
            </a:br>
            <a:br>
              <a:rPr lang="es-CL" sz="3200" b="1" dirty="0"/>
            </a:br>
            <a:r>
              <a:rPr lang="es-CL" sz="3200" b="1" dirty="0">
                <a:solidFill>
                  <a:srgbClr val="FF0000"/>
                </a:solidFill>
              </a:rPr>
              <a:t>Problema 1: </a:t>
            </a:r>
            <a:r>
              <a:rPr lang="es-CL" sz="3200" dirty="0"/>
              <a:t>Dos autobuses salen a la vez de la estación. Al completar el recorrido uno vuelve cada 36 minutos y el otro cada 24 minutos ¿Dentro de cuántos minutos volverán a </a:t>
            </a:r>
            <a:r>
              <a:rPr lang="es-CL" sz="3200" u="sng" dirty="0">
                <a:solidFill>
                  <a:srgbClr val="FF0000"/>
                </a:solidFill>
              </a:rPr>
              <a:t>coincidir</a:t>
            </a:r>
            <a:r>
              <a:rPr lang="es-CL" sz="3200" dirty="0"/>
              <a:t> en el punto de salida? </a:t>
            </a:r>
            <a:br>
              <a:rPr lang="es-CL" sz="3200" dirty="0"/>
            </a:br>
            <a:br>
              <a:rPr lang="es-CL" sz="3200" dirty="0"/>
            </a:br>
            <a:r>
              <a:rPr lang="es-CL" sz="3200" dirty="0"/>
              <a:t>24   36    :2  (se divide por un factor primo común)</a:t>
            </a:r>
            <a:br>
              <a:rPr lang="es-CL" sz="3200" dirty="0"/>
            </a:br>
            <a:r>
              <a:rPr lang="es-CL" sz="3200" dirty="0"/>
              <a:t>12   18    :2</a:t>
            </a:r>
            <a:br>
              <a:rPr lang="es-CL" sz="3200" dirty="0"/>
            </a:br>
            <a:r>
              <a:rPr lang="es-CL" sz="3200" dirty="0"/>
              <a:t>  6     9     :3     MCM (24,36) = 2 x 2 x 3 x 2 x 3 = 72  (se multiplica)</a:t>
            </a:r>
            <a:br>
              <a:rPr lang="es-CL" sz="3200" dirty="0"/>
            </a:br>
            <a:r>
              <a:rPr lang="es-CL" sz="3200" dirty="0"/>
              <a:t>  2     3     :2</a:t>
            </a:r>
            <a:br>
              <a:rPr lang="es-CL" sz="3200" dirty="0"/>
            </a:br>
            <a:r>
              <a:rPr lang="es-CL" sz="3200" dirty="0"/>
              <a:t>  1     3     :3     Respuesta: Los autobuses coincidirán en la salida a los </a:t>
            </a:r>
            <a:br>
              <a:rPr lang="es-CL" sz="3200" dirty="0"/>
            </a:br>
            <a:r>
              <a:rPr lang="es-CL" sz="3200" dirty="0"/>
              <a:t>          1                                 72 min. (1 hora y 12 min.)</a:t>
            </a:r>
            <a:br>
              <a:rPr lang="es-CL" sz="3200" dirty="0"/>
            </a:br>
            <a:br>
              <a:rPr lang="es-CL" sz="3200" dirty="0"/>
            </a:br>
            <a:r>
              <a:rPr lang="es-CL" sz="3200" b="1" dirty="0"/>
              <a:t>Amiguito/a: es importante aprenderte los números primos.</a:t>
            </a:r>
            <a:br>
              <a:rPr lang="es-CL" sz="3200" b="1" dirty="0"/>
            </a:br>
            <a:endParaRPr lang="es-CL" sz="3200" b="1" dirty="0"/>
          </a:p>
        </p:txBody>
      </p:sp>
      <p:cxnSp>
        <p:nvCxnSpPr>
          <p:cNvPr id="5" name="Conector recto 4">
            <a:extLst>
              <a:ext uri="{FF2B5EF4-FFF2-40B4-BE49-F238E27FC236}">
                <a16:creationId xmlns:a16="http://schemas.microsoft.com/office/drawing/2014/main" id="{7E2AC0A5-FEA4-40E2-B09C-0B7171863DCF}"/>
              </a:ext>
            </a:extLst>
          </p:cNvPr>
          <p:cNvCxnSpPr/>
          <p:nvPr/>
        </p:nvCxnSpPr>
        <p:spPr>
          <a:xfrm>
            <a:off x="2229172" y="3429000"/>
            <a:ext cx="0" cy="2123268"/>
          </a:xfrm>
          <a:prstGeom prst="line">
            <a:avLst/>
          </a:prstGeom>
        </p:spPr>
        <p:style>
          <a:lnRef idx="1">
            <a:schemeClr val="accent1"/>
          </a:lnRef>
          <a:fillRef idx="0">
            <a:schemeClr val="accent1"/>
          </a:fillRef>
          <a:effectRef idx="0">
            <a:schemeClr val="accent1"/>
          </a:effectRef>
          <a:fontRef idx="minor">
            <a:schemeClr val="tx1"/>
          </a:fontRef>
        </p:style>
      </p:cxnSp>
      <p:sp>
        <p:nvSpPr>
          <p:cNvPr id="6" name="Es igual a 5">
            <a:extLst>
              <a:ext uri="{FF2B5EF4-FFF2-40B4-BE49-F238E27FC236}">
                <a16:creationId xmlns:a16="http://schemas.microsoft.com/office/drawing/2014/main" id="{E14F3AF0-A04E-4752-9DAD-302007C8CF57}"/>
              </a:ext>
            </a:extLst>
          </p:cNvPr>
          <p:cNvSpPr/>
          <p:nvPr/>
        </p:nvSpPr>
        <p:spPr>
          <a:xfrm rot="20116881">
            <a:off x="1101834" y="5450608"/>
            <a:ext cx="374539" cy="27897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7" name="Es igual a 6">
            <a:extLst>
              <a:ext uri="{FF2B5EF4-FFF2-40B4-BE49-F238E27FC236}">
                <a16:creationId xmlns:a16="http://schemas.microsoft.com/office/drawing/2014/main" id="{7D1398D7-7E43-48FE-A91D-9D7BFA08CC53}"/>
              </a:ext>
            </a:extLst>
          </p:cNvPr>
          <p:cNvSpPr/>
          <p:nvPr/>
        </p:nvSpPr>
        <p:spPr>
          <a:xfrm rot="20116881">
            <a:off x="1823796" y="5860636"/>
            <a:ext cx="374539" cy="27897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cxnSp>
        <p:nvCxnSpPr>
          <p:cNvPr id="8" name="Conector recto 7">
            <a:extLst>
              <a:ext uri="{FF2B5EF4-FFF2-40B4-BE49-F238E27FC236}">
                <a16:creationId xmlns:a16="http://schemas.microsoft.com/office/drawing/2014/main" id="{8F58B66C-5C92-4C9F-AD1D-025F27640910}"/>
              </a:ext>
            </a:extLst>
          </p:cNvPr>
          <p:cNvCxnSpPr>
            <a:cxnSpLocks/>
          </p:cNvCxnSpPr>
          <p:nvPr/>
        </p:nvCxnSpPr>
        <p:spPr>
          <a:xfrm flipH="1">
            <a:off x="805912" y="3968633"/>
            <a:ext cx="143359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81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3540F-14A4-4ECE-A182-2FCF44D42075}"/>
              </a:ext>
            </a:extLst>
          </p:cNvPr>
          <p:cNvSpPr>
            <a:spLocks noGrp="1"/>
          </p:cNvSpPr>
          <p:nvPr>
            <p:ph type="title"/>
          </p:nvPr>
        </p:nvSpPr>
        <p:spPr>
          <a:xfrm>
            <a:off x="805911" y="0"/>
            <a:ext cx="11386089" cy="6858000"/>
          </a:xfrm>
        </p:spPr>
        <p:txBody>
          <a:bodyPr>
            <a:normAutofit/>
          </a:bodyPr>
          <a:lstStyle/>
          <a:p>
            <a:r>
              <a:rPr lang="es-CL" sz="2800" dirty="0"/>
              <a:t>Ahora, cuándo en un problema debas calcular el máximo común divisor MCD, entre dos o más números naturales, puedes utilizar la estrategia aprendida de factorización prima, pero al</a:t>
            </a:r>
            <a:r>
              <a:rPr lang="es-MX" sz="2800" dirty="0"/>
              <a:t> tener dos números dados, se busca el divisor común entre los dos, con tal de que sea el mayor divisor de esos dos números dados.</a:t>
            </a:r>
            <a:br>
              <a:rPr lang="es-MX" sz="2800" dirty="0"/>
            </a:br>
            <a:r>
              <a:rPr lang="es-MX" sz="2800" dirty="0"/>
              <a:t> </a:t>
            </a:r>
            <a:br>
              <a:rPr lang="es-MX" sz="2800" dirty="0"/>
            </a:br>
            <a:r>
              <a:rPr lang="es-MX" sz="3100" dirty="0"/>
              <a:t>Vamos a calcular el MCD (40, 60)</a:t>
            </a:r>
            <a:br>
              <a:rPr lang="es-MX" sz="3100" dirty="0"/>
            </a:br>
            <a:r>
              <a:rPr lang="es-MX" sz="3100" dirty="0"/>
              <a:t>Descomponemos ambos números y nos queda:</a:t>
            </a:r>
            <a:br>
              <a:rPr lang="es-MX" sz="3100" dirty="0"/>
            </a:br>
            <a:br>
              <a:rPr lang="es-MX" sz="3100" dirty="0"/>
            </a:br>
            <a:r>
              <a:rPr lang="es-CL" sz="3200" dirty="0"/>
              <a:t>  40  60   :2                   2 x 2 x 5 = 20  (se multiplica)</a:t>
            </a:r>
            <a:br>
              <a:rPr lang="es-CL" sz="3200" dirty="0"/>
            </a:br>
            <a:r>
              <a:rPr lang="es-CL" sz="3200" dirty="0"/>
              <a:t>  20  30   :2            </a:t>
            </a:r>
            <a:r>
              <a:rPr lang="es-CL" sz="3200" b="1" dirty="0">
                <a:solidFill>
                  <a:srgbClr val="FF0000"/>
                </a:solidFill>
              </a:rPr>
              <a:t>MCD (40,60) = 20</a:t>
            </a:r>
            <a:br>
              <a:rPr lang="es-CL" sz="3200" dirty="0"/>
            </a:br>
            <a:r>
              <a:rPr lang="es-CL" sz="3200" dirty="0"/>
              <a:t>  10  15   :5      </a:t>
            </a:r>
            <a:br>
              <a:rPr lang="es-CL" sz="3200" dirty="0"/>
            </a:br>
            <a:r>
              <a:rPr lang="es-CL" sz="3200" dirty="0"/>
              <a:t>    2    3     (no hay factores primos comunes)</a:t>
            </a:r>
            <a:br>
              <a:rPr lang="es-CL" sz="3200" dirty="0"/>
            </a:br>
            <a:br>
              <a:rPr lang="es-CL" sz="3200" dirty="0"/>
            </a:br>
            <a:endParaRPr lang="es-CL" sz="3200" b="1" dirty="0"/>
          </a:p>
        </p:txBody>
      </p:sp>
      <p:cxnSp>
        <p:nvCxnSpPr>
          <p:cNvPr id="5" name="Conector recto 4">
            <a:extLst>
              <a:ext uri="{FF2B5EF4-FFF2-40B4-BE49-F238E27FC236}">
                <a16:creationId xmlns:a16="http://schemas.microsoft.com/office/drawing/2014/main" id="{7E2AC0A5-FEA4-40E2-B09C-0B7171863DCF}"/>
              </a:ext>
            </a:extLst>
          </p:cNvPr>
          <p:cNvCxnSpPr/>
          <p:nvPr/>
        </p:nvCxnSpPr>
        <p:spPr>
          <a:xfrm>
            <a:off x="2328467" y="3429000"/>
            <a:ext cx="0" cy="2123268"/>
          </a:xfrm>
          <a:prstGeom prst="line">
            <a:avLst/>
          </a:prstGeom>
        </p:spPr>
        <p:style>
          <a:lnRef idx="1">
            <a:schemeClr val="accent1"/>
          </a:lnRef>
          <a:fillRef idx="0">
            <a:schemeClr val="accent1"/>
          </a:fillRef>
          <a:effectRef idx="0">
            <a:schemeClr val="accent1"/>
          </a:effectRef>
          <a:fontRef idx="minor">
            <a:schemeClr val="tx1"/>
          </a:fontRef>
        </p:style>
      </p:cxnSp>
      <p:sp>
        <p:nvSpPr>
          <p:cNvPr id="7" name="Es igual a 6">
            <a:extLst>
              <a:ext uri="{FF2B5EF4-FFF2-40B4-BE49-F238E27FC236}">
                <a16:creationId xmlns:a16="http://schemas.microsoft.com/office/drawing/2014/main" id="{7D1398D7-7E43-48FE-A91D-9D7BFA08CC53}"/>
              </a:ext>
            </a:extLst>
          </p:cNvPr>
          <p:cNvSpPr/>
          <p:nvPr/>
        </p:nvSpPr>
        <p:spPr>
          <a:xfrm rot="20116881">
            <a:off x="2141198" y="5181847"/>
            <a:ext cx="374539" cy="27897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cxnSp>
        <p:nvCxnSpPr>
          <p:cNvPr id="8" name="Conector recto 7">
            <a:extLst>
              <a:ext uri="{FF2B5EF4-FFF2-40B4-BE49-F238E27FC236}">
                <a16:creationId xmlns:a16="http://schemas.microsoft.com/office/drawing/2014/main" id="{8F58B66C-5C92-4C9F-AD1D-025F27640910}"/>
              </a:ext>
            </a:extLst>
          </p:cNvPr>
          <p:cNvCxnSpPr>
            <a:cxnSpLocks/>
          </p:cNvCxnSpPr>
          <p:nvPr/>
        </p:nvCxnSpPr>
        <p:spPr>
          <a:xfrm flipH="1">
            <a:off x="894875" y="3986368"/>
            <a:ext cx="143359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70D1B3-7CB8-415C-875D-4874C7FFAA81}"/>
              </a:ext>
            </a:extLst>
          </p:cNvPr>
          <p:cNvSpPr>
            <a:spLocks noGrp="1"/>
          </p:cNvSpPr>
          <p:nvPr>
            <p:ph type="title"/>
          </p:nvPr>
        </p:nvSpPr>
        <p:spPr>
          <a:xfrm>
            <a:off x="3919817" y="1"/>
            <a:ext cx="4948519" cy="537882"/>
          </a:xfrm>
        </p:spPr>
        <p:txBody>
          <a:bodyPr>
            <a:normAutofit fontScale="90000"/>
          </a:bodyPr>
          <a:lstStyle/>
          <a:p>
            <a:pPr algn="ctr"/>
            <a:r>
              <a:rPr lang="es-CL" sz="3600" dirty="0">
                <a:solidFill>
                  <a:srgbClr val="0070C0"/>
                </a:solidFill>
              </a:rPr>
              <a:t>Reforzando conceptos.</a:t>
            </a:r>
          </a:p>
        </p:txBody>
      </p:sp>
      <p:sp>
        <p:nvSpPr>
          <p:cNvPr id="4" name="Marcador de contenido 2">
            <a:extLst>
              <a:ext uri="{FF2B5EF4-FFF2-40B4-BE49-F238E27FC236}">
                <a16:creationId xmlns:a16="http://schemas.microsoft.com/office/drawing/2014/main" id="{6082CAFC-6780-449F-96BA-B5AD573CEE12}"/>
              </a:ext>
            </a:extLst>
          </p:cNvPr>
          <p:cNvSpPr>
            <a:spLocks noGrp="1"/>
          </p:cNvSpPr>
          <p:nvPr>
            <p:ph idx="1"/>
          </p:nvPr>
        </p:nvSpPr>
        <p:spPr>
          <a:xfrm>
            <a:off x="739588" y="488132"/>
            <a:ext cx="11452412" cy="6369868"/>
          </a:xfrm>
        </p:spPr>
        <p:txBody>
          <a:bodyPr>
            <a:noAutofit/>
          </a:bodyPr>
          <a:lstStyle/>
          <a:p>
            <a:pPr marL="0" indent="0">
              <a:buNone/>
            </a:pPr>
            <a:r>
              <a:rPr lang="es-MX" sz="2200" b="1" dirty="0">
                <a:solidFill>
                  <a:srgbClr val="FF0000"/>
                </a:solidFill>
                <a:latin typeface="Arial Rounded MT Bold" panose="020F0704030504030204" pitchFamily="34" charset="0"/>
              </a:rPr>
              <a:t>Mínimo Común Múltiplo</a:t>
            </a:r>
            <a:r>
              <a:rPr lang="es-MX" sz="2200" b="1" dirty="0">
                <a:latin typeface="Arial Rounded MT Bold" panose="020F0704030504030204" pitchFamily="34" charset="0"/>
              </a:rPr>
              <a:t>: </a:t>
            </a:r>
            <a:r>
              <a:rPr lang="es-MX" sz="2200" dirty="0">
                <a:latin typeface="Arial Rounded MT Bold" panose="020F0704030504030204" pitchFamily="34" charset="0"/>
              </a:rPr>
              <a:t>Al tener dos números dados, se busca el menor de todos los múltiplos comunes(que suelen ser números primos), y se van dividiendo, hasta llegar a cociente 1, y luego se multiplican todos los múltiplos comunes encontrados (sin importar que se repitan) y se obtiene el mínimo común múltiplo, MCM.</a:t>
            </a:r>
            <a:br>
              <a:rPr lang="es-MX" sz="2200" dirty="0">
                <a:latin typeface="Arial Rounded MT Bold" panose="020F0704030504030204" pitchFamily="34" charset="0"/>
              </a:rPr>
            </a:br>
            <a:r>
              <a:rPr lang="es-MX" sz="2200" b="1" u="sng" dirty="0">
                <a:latin typeface="Arial Rounded MT Bold" panose="020F0704030504030204" pitchFamily="34" charset="0"/>
              </a:rPr>
              <a:t>Para hallar el </a:t>
            </a:r>
            <a:r>
              <a:rPr lang="es-MX" sz="2200" b="1" u="sng" dirty="0" err="1">
                <a:latin typeface="Arial Rounded MT Bold" panose="020F0704030504030204" pitchFamily="34" charset="0"/>
              </a:rPr>
              <a:t>mcm</a:t>
            </a:r>
            <a:r>
              <a:rPr lang="es-MX" sz="2200" b="1" u="sng" dirty="0">
                <a:latin typeface="Arial Rounded MT Bold" panose="020F0704030504030204" pitchFamily="34" charset="0"/>
              </a:rPr>
              <a:t> se deben seguir los siguientes pasos:</a:t>
            </a:r>
          </a:p>
          <a:p>
            <a:pPr>
              <a:lnSpc>
                <a:spcPct val="100000"/>
              </a:lnSpc>
            </a:pPr>
            <a:r>
              <a:rPr lang="es-MX" sz="2200" dirty="0">
                <a:latin typeface="Arial Rounded MT Bold" panose="020F0704030504030204" pitchFamily="34" charset="0"/>
              </a:rPr>
              <a:t>Se descompone cada número en producto de factores primos.</a:t>
            </a:r>
          </a:p>
          <a:p>
            <a:pPr>
              <a:lnSpc>
                <a:spcPct val="100000"/>
              </a:lnSpc>
            </a:pPr>
            <a:r>
              <a:rPr lang="es-MX" sz="2200" dirty="0">
                <a:latin typeface="Arial Rounded MT Bold" panose="020F0704030504030204" pitchFamily="34" charset="0"/>
              </a:rPr>
              <a:t>El </a:t>
            </a:r>
            <a:r>
              <a:rPr lang="es-MX" sz="2200" dirty="0" err="1">
                <a:latin typeface="Arial Rounded MT Bold" panose="020F0704030504030204" pitchFamily="34" charset="0"/>
              </a:rPr>
              <a:t>mcm</a:t>
            </a:r>
            <a:r>
              <a:rPr lang="es-MX" sz="2200" dirty="0">
                <a:latin typeface="Arial Rounded MT Bold" panose="020F0704030504030204" pitchFamily="34" charset="0"/>
              </a:rPr>
              <a:t> de los números será el producto de los factores comunes y los factores no comunes.</a:t>
            </a:r>
          </a:p>
          <a:p>
            <a:pPr>
              <a:lnSpc>
                <a:spcPct val="100000"/>
              </a:lnSpc>
            </a:pPr>
            <a:r>
              <a:rPr lang="es-MX" sz="2200" dirty="0">
                <a:latin typeface="Arial Rounded MT Bold" panose="020F0704030504030204" pitchFamily="34" charset="0"/>
              </a:rPr>
              <a:t>El </a:t>
            </a:r>
            <a:r>
              <a:rPr lang="es-MX" sz="2200" dirty="0" err="1">
                <a:latin typeface="Arial Rounded MT Bold" panose="020F0704030504030204" pitchFamily="34" charset="0"/>
              </a:rPr>
              <a:t>mcm</a:t>
            </a:r>
            <a:r>
              <a:rPr lang="es-MX" sz="2200" dirty="0">
                <a:latin typeface="Arial Rounded MT Bold" panose="020F0704030504030204" pitchFamily="34" charset="0"/>
              </a:rPr>
              <a:t> es siempre mayor o igual a los factores dados.</a:t>
            </a:r>
          </a:p>
          <a:p>
            <a:pPr marL="0" indent="0">
              <a:buNone/>
            </a:pPr>
            <a:r>
              <a:rPr lang="es-MX" sz="2200" b="1" dirty="0">
                <a:solidFill>
                  <a:srgbClr val="FF0000"/>
                </a:solidFill>
                <a:latin typeface="Arial Rounded MT Bold" panose="020F0704030504030204" pitchFamily="34" charset="0"/>
              </a:rPr>
              <a:t>Máximo Común Divisor</a:t>
            </a:r>
            <a:r>
              <a:rPr lang="es-MX" sz="2200" b="1" dirty="0">
                <a:latin typeface="Arial Rounded MT Bold" panose="020F0704030504030204" pitchFamily="34" charset="0"/>
              </a:rPr>
              <a:t>: El MCD de varios números es el mayor de sus divisores comunes.</a:t>
            </a:r>
          </a:p>
          <a:p>
            <a:pPr marL="0" indent="0">
              <a:buNone/>
            </a:pPr>
            <a:r>
              <a:rPr lang="es-MX" sz="2200" b="1" u="sng" dirty="0">
                <a:latin typeface="Arial Rounded MT Bold" panose="020F0704030504030204" pitchFamily="34" charset="0"/>
              </a:rPr>
              <a:t>Para calcular el máximo común divisor de varios números:</a:t>
            </a:r>
          </a:p>
          <a:p>
            <a:pPr>
              <a:lnSpc>
                <a:spcPct val="100000"/>
              </a:lnSpc>
            </a:pPr>
            <a:r>
              <a:rPr lang="es-CL" sz="2200" dirty="0">
                <a:latin typeface="Arial Rounded MT Bold" panose="020F0704030504030204" pitchFamily="34" charset="0"/>
              </a:rPr>
              <a:t>Se descomponen los números en factores primos.</a:t>
            </a:r>
          </a:p>
          <a:p>
            <a:pPr>
              <a:lnSpc>
                <a:spcPct val="100000"/>
              </a:lnSpc>
            </a:pPr>
            <a:r>
              <a:rPr lang="es-CL" sz="2200" dirty="0">
                <a:latin typeface="Arial Rounded MT Bold" panose="020F0704030504030204" pitchFamily="34" charset="0"/>
              </a:rPr>
              <a:t>Se toman solamente los factores primos comunes.</a:t>
            </a:r>
          </a:p>
          <a:p>
            <a:pPr>
              <a:lnSpc>
                <a:spcPct val="100000"/>
              </a:lnSpc>
            </a:pPr>
            <a:r>
              <a:rPr lang="es-CL" sz="2200" dirty="0">
                <a:latin typeface="Arial Rounded MT Bold" panose="020F0704030504030204" pitchFamily="34" charset="0"/>
              </a:rPr>
              <a:t>El MCD es menor o igual los números que nos dan.</a:t>
            </a:r>
          </a:p>
        </p:txBody>
      </p:sp>
      <p:sp>
        <p:nvSpPr>
          <p:cNvPr id="5" name="Flecha: a la derecha 4">
            <a:extLst>
              <a:ext uri="{FF2B5EF4-FFF2-40B4-BE49-F238E27FC236}">
                <a16:creationId xmlns:a16="http://schemas.microsoft.com/office/drawing/2014/main" id="{98D7DF57-E0DB-4120-BEEB-7CA5D336DFBA}"/>
              </a:ext>
            </a:extLst>
          </p:cNvPr>
          <p:cNvSpPr/>
          <p:nvPr/>
        </p:nvSpPr>
        <p:spPr>
          <a:xfrm rot="5400000">
            <a:off x="8678060" y="40344"/>
            <a:ext cx="380550" cy="6145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solidFill>
                <a:srgbClr val="00B0F0"/>
              </a:solidFill>
            </a:endParaRPr>
          </a:p>
        </p:txBody>
      </p:sp>
      <p:sp>
        <p:nvSpPr>
          <p:cNvPr id="6" name="Flecha: a la derecha 5">
            <a:extLst>
              <a:ext uri="{FF2B5EF4-FFF2-40B4-BE49-F238E27FC236}">
                <a16:creationId xmlns:a16="http://schemas.microsoft.com/office/drawing/2014/main" id="{BCBCBDE9-7C36-49E9-A616-E3654ED1C757}"/>
              </a:ext>
            </a:extLst>
          </p:cNvPr>
          <p:cNvSpPr/>
          <p:nvPr/>
        </p:nvSpPr>
        <p:spPr>
          <a:xfrm rot="5400000">
            <a:off x="3729542" y="2020"/>
            <a:ext cx="380550" cy="6145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solidFill>
                <a:srgbClr val="00B0F0"/>
              </a:solidFill>
            </a:endParaRPr>
          </a:p>
        </p:txBody>
      </p:sp>
      <p:pic>
        <p:nvPicPr>
          <p:cNvPr id="7" name="Imagen 6">
            <a:extLst>
              <a:ext uri="{FF2B5EF4-FFF2-40B4-BE49-F238E27FC236}">
                <a16:creationId xmlns:a16="http://schemas.microsoft.com/office/drawing/2014/main" id="{4FD29A92-C076-4F36-8E43-574E87DE40C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316278" y="4381562"/>
            <a:ext cx="2349012" cy="2094323"/>
          </a:xfrm>
          <a:prstGeom prst="rect">
            <a:avLst/>
          </a:prstGeom>
        </p:spPr>
      </p:pic>
    </p:spTree>
    <p:extLst>
      <p:ext uri="{BB962C8B-B14F-4D97-AF65-F5344CB8AC3E}">
        <p14:creationId xmlns:p14="http://schemas.microsoft.com/office/powerpoint/2010/main" val="282419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CCE377-7978-46F8-B82B-A36B4660175C}"/>
              </a:ext>
            </a:extLst>
          </p:cNvPr>
          <p:cNvSpPr>
            <a:spLocks noGrp="1"/>
          </p:cNvSpPr>
          <p:nvPr>
            <p:ph type="title"/>
          </p:nvPr>
        </p:nvSpPr>
        <p:spPr/>
        <p:txBody>
          <a:bodyPr/>
          <a:lstStyle/>
          <a:p>
            <a:r>
              <a:rPr lang="es-CL" dirty="0">
                <a:solidFill>
                  <a:srgbClr val="00B0F0"/>
                </a:solidFill>
                <a:effectLst>
                  <a:outerShdw blurRad="38100" dist="38100" dir="2700000" algn="tl">
                    <a:srgbClr val="000000">
                      <a:alpha val="43137"/>
                    </a:srgbClr>
                  </a:outerShdw>
                </a:effectLst>
                <a:latin typeface="Bahnschrift Light" panose="020B0502040204020203" pitchFamily="34" charset="0"/>
              </a:rPr>
              <a:t>Muchas gracias, por tu atención</a:t>
            </a:r>
            <a:r>
              <a:rPr lang="es-CL" dirty="0"/>
              <a:t>.</a:t>
            </a:r>
          </a:p>
        </p:txBody>
      </p:sp>
    </p:spTree>
    <p:extLst>
      <p:ext uri="{BB962C8B-B14F-4D97-AF65-F5344CB8AC3E}">
        <p14:creationId xmlns:p14="http://schemas.microsoft.com/office/powerpoint/2010/main" val="4166245134"/>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308</TotalTime>
  <Words>1107</Words>
  <Application>Microsoft Office PowerPoint</Application>
  <PresentationFormat>Panorámica</PresentationFormat>
  <Paragraphs>31</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 Black</vt:lpstr>
      <vt:lpstr>Arial Rounded MT Bold</vt:lpstr>
      <vt:lpstr>Bahnschrift</vt:lpstr>
      <vt:lpstr>Bahnschrift Condensed</vt:lpstr>
      <vt:lpstr>Bahnschrift Light</vt:lpstr>
      <vt:lpstr>Franklin Gothic Book</vt:lpstr>
      <vt:lpstr>Recorte</vt:lpstr>
      <vt:lpstr>                                                                                                                                                                                                                        Colegio Mineral El Teniente                                                                                                                                                                                                                     Profesora: Polyana Gálvez                                                                                                                                                                                                                                  6º básico ABC                                                                                                                                                                                                                                    Matemática             FACTORIZACIÓN PRIMA        ”la descomposición en factores primos es una herramienta muy importante que tiene distintas aplicaciones en los números naturales” </vt:lpstr>
      <vt:lpstr>Descomposición en factores primos. (Leer ejemplos de la página 25-27 del texto estudiante) Para la mejor comprensión podemos hacer una clasificación de los números, según la cantidad de divisores que tenga. Recuerda = DIVISOR es aquel número que divide al otro en forma exacta. Ej: Decimos que 3 es divisor de 12, porque 12 se divide por 3 de manera exacta.      - Un número primo, es un número que sólo se puede dividir entre sí mismo y la unidad, tiene solamente 2 divisores.  EJEMPLO: Escribe los divisores de cada número.               Divisores de 18 = [ 1, 2, 3, 6, 18 ]               Divisores de   7 = [ 1, 7 ] El número 18 es compuesto porque tiene más de 2 divisores. El número 7 es número primo porque tiene solo 2 divisores.  - Entonces, un número compuesto es el que tiene tres y más divisores.  - El número 1 está aparte de esta clasificación debido a que tiene un divisor que es el 1.</vt:lpstr>
      <vt:lpstr>Presentación de PowerPoint</vt:lpstr>
      <vt:lpstr>APRENDO: “Todo número compuesto lo puedes descomponer en una multiplicación de números primos, utilizando la estrategia de representación en diagrama de árbol (Observa ejemplos en el texto estudiante página 27) o en una tabla vertical descomponiendo el número en sus factores primos”  DESCOMPOSICIÓN FACTORIAL: Para descomponer un número en factores primos lo dividimos entre 2 en forma exacta, tantas veces sea posible, después entre 3, así sucesivamente hasta obtener 1 en el cociente.  Ejemplo: Descompone en factores primos los siguientes números.      20    : 2           Factorización prima de 20           150  :5       5 x 5 x 3 x 2 =150   10    : 2                es 2 x 2 x 5 =20                        30   :5              5    : 5                                                                      6   :3             1    (cociente 1)                                                       2   :2                                                                                                1 </vt:lpstr>
      <vt:lpstr>¡¡¡Cuándo en un problema determines el mínimo común múltiplo MCM, entre dos o más números naturales!!! (Observa ejemplos pág. 29-30 texto estudiante) Puedes utilizar la estrategia aprendida de factorización prima. No olvides, la palabra coincidir te indica que debes calcular el MCM.  Problema 1: Dos autobuses salen a la vez de la estación. Al completar el recorrido uno vuelve cada 36 minutos y el otro cada 24 minutos ¿Dentro de cuántos minutos volverán a coincidir en el punto de salida?   24   36    :2  (se divide por un factor primo común) 12   18    :2   6     9     :3     MCM (24,36) = 2 x 2 x 3 x 2 x 3 = 72  (se multiplica)   2     3     :2   1     3     :3     Respuesta: Los autobuses coincidirán en la salida a los            1                                 72 min. (1 hora y 12 min.)  Amiguito/a: es importante aprenderte los números primos. </vt:lpstr>
      <vt:lpstr>Ahora, cuándo en un problema debas calcular el máximo común divisor MCD, entre dos o más números naturales, puedes utilizar la estrategia aprendida de factorización prima, pero al tener dos números dados, se busca el divisor común entre los dos, con tal de que sea el mayor divisor de esos dos números dados.   Vamos a calcular el MCD (40, 60) Descomponemos ambos números y nos queda:    40  60   :2                   2 x 2 x 5 = 20  (se multiplica)   20  30   :2            MCD (40,60) = 20   10  15   :5           2    3     (no hay factores primos comunes)  </vt:lpstr>
      <vt:lpstr>Reforzando conceptos.</vt:lpstr>
      <vt:lpstr>Muchas gracias, por tu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TEMAS: - FACTORIZACIÓN PRIMA - M.C.M Y M.C.D</dc:title>
  <dc:creator>Polyana Galvez</dc:creator>
  <cp:lastModifiedBy>Maria Cristina M</cp:lastModifiedBy>
  <cp:revision>37</cp:revision>
  <dcterms:created xsi:type="dcterms:W3CDTF">2020-04-29T03:51:34Z</dcterms:created>
  <dcterms:modified xsi:type="dcterms:W3CDTF">2020-04-30T16:31:10Z</dcterms:modified>
</cp:coreProperties>
</file>