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3" r:id="rId8"/>
    <p:sldId id="265" r:id="rId9"/>
    <p:sldId id="261"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25518A9-B687-4302-9395-2322403C6656}"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A99A684-0CB7-41E9-A4DF-5D1C2CA5BF6F}"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EDD7C35-9E19-4518-A4B2-3B09CD8CC756}"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26196DA8-8897-4DDF-BFB6-5D83863C837A}"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DCBBA708-C5F0-412D-90E2-1919F0D196AE}" type="datetimeFigureOut">
              <a:rPr lang="en-US" dirty="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A9C8F8FA-EF43-4642-9368-3F4E33039BD9}" type="datetimeFigureOut">
              <a:rPr lang="en-US" dirty="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4/1/2020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EB9C5D3-0140-4E75-8D7F-C0623D06DFD7}"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3AE0757-B101-4811-9189-10EB2F458E2D}"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EBDC078-589F-40E3-816C-EE21D62B5BBA}"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4/1/2020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u.gcfglobal.org/es/dividir/distribuyendo-en-partes-iguales/1/"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u.gcfglobal.org/es/divisores-y-multiplos/el-maximo-comun-divisor/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A27C8D5-17BA-4C0E-B58C-EC85017037F1}"/>
              </a:ext>
            </a:extLst>
          </p:cNvPr>
          <p:cNvSpPr>
            <a:spLocks noGrp="1"/>
          </p:cNvSpPr>
          <p:nvPr>
            <p:ph type="subTitle" idx="1"/>
          </p:nvPr>
        </p:nvSpPr>
        <p:spPr>
          <a:xfrm>
            <a:off x="680321" y="4394039"/>
            <a:ext cx="4607295" cy="2033265"/>
          </a:xfrm>
        </p:spPr>
        <p:txBody>
          <a:bodyPr>
            <a:normAutofit fontScale="70000" lnSpcReduction="20000"/>
          </a:bodyPr>
          <a:lstStyle/>
          <a:p>
            <a:pPr algn="l"/>
            <a:r>
              <a:rPr lang="es-CL" sz="4000" b="1" dirty="0">
                <a:solidFill>
                  <a:srgbClr val="FF0000"/>
                </a:solidFill>
              </a:rPr>
              <a:t>PRIMERA PARTE: UNIDAD 1</a:t>
            </a:r>
          </a:p>
          <a:p>
            <a:pPr marL="571500" indent="-571500" algn="l">
              <a:buFont typeface="Wingdings" panose="05000000000000000000" pitchFamily="2" charset="2"/>
              <a:buChar char="v"/>
            </a:pPr>
            <a:r>
              <a:rPr lang="es-CL" sz="4000" b="1" dirty="0"/>
              <a:t>MULTIPLOS</a:t>
            </a:r>
          </a:p>
          <a:p>
            <a:pPr marL="571500" indent="-571500" algn="l">
              <a:buFont typeface="Wingdings" panose="05000000000000000000" pitchFamily="2" charset="2"/>
              <a:buChar char="v"/>
            </a:pPr>
            <a:r>
              <a:rPr lang="es-CL" sz="4000" b="1" dirty="0"/>
              <a:t>FACTORES</a:t>
            </a:r>
          </a:p>
          <a:p>
            <a:pPr marL="571500" indent="-571500" algn="l">
              <a:buFont typeface="Wingdings" panose="05000000000000000000" pitchFamily="2" charset="2"/>
              <a:buChar char="v"/>
            </a:pPr>
            <a:r>
              <a:rPr lang="es-CL" sz="4000" b="1" dirty="0"/>
              <a:t>DIVISORES</a:t>
            </a:r>
          </a:p>
          <a:p>
            <a:endParaRPr lang="es-CL" dirty="0"/>
          </a:p>
        </p:txBody>
      </p:sp>
      <p:sp>
        <p:nvSpPr>
          <p:cNvPr id="4" name="Subtítulo 2">
            <a:extLst>
              <a:ext uri="{FF2B5EF4-FFF2-40B4-BE49-F238E27FC236}">
                <a16:creationId xmlns:a16="http://schemas.microsoft.com/office/drawing/2014/main" id="{51DD8F24-1409-4123-8BC7-EF784882B46F}"/>
              </a:ext>
            </a:extLst>
          </p:cNvPr>
          <p:cNvSpPr txBox="1">
            <a:spLocks/>
          </p:cNvSpPr>
          <p:nvPr/>
        </p:nvSpPr>
        <p:spPr>
          <a:xfrm>
            <a:off x="216634" y="274758"/>
            <a:ext cx="3818652" cy="1275746"/>
          </a:xfrm>
          <a:prstGeom prst="rect">
            <a:avLst/>
          </a:prstGeom>
        </p:spPr>
        <p:txBody>
          <a:bodyPr vert="horz" lIns="91440" tIns="45720" rIns="91440" bIns="45720" rtlCol="0" anchor="t">
            <a:normAutofit fontScale="40000" lnSpcReduction="20000"/>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l">
              <a:buClr>
                <a:srgbClr val="83992A"/>
              </a:buClr>
            </a:pPr>
            <a:r>
              <a:rPr lang="es-CL" sz="3400" b="1" dirty="0">
                <a:solidFill>
                  <a:prstClr val="black"/>
                </a:solidFill>
                <a:effectLst>
                  <a:outerShdw blurRad="38100" dist="38100" dir="2700000" algn="tl">
                    <a:srgbClr val="000000">
                      <a:alpha val="43137"/>
                    </a:srgbClr>
                  </a:outerShdw>
                </a:effectLst>
                <a:latin typeface="Garamond" panose="02020404030301010803"/>
              </a:rPr>
              <a:t>COLEGIO MINERAL EL TENIENTE</a:t>
            </a:r>
          </a:p>
          <a:p>
            <a:pPr algn="l">
              <a:buClr>
                <a:srgbClr val="83992A"/>
              </a:buClr>
            </a:pPr>
            <a:r>
              <a:rPr lang="es-CL" sz="3400" b="1" dirty="0">
                <a:solidFill>
                  <a:prstClr val="black"/>
                </a:solidFill>
                <a:effectLst>
                  <a:outerShdw blurRad="38100" dist="38100" dir="2700000" algn="tl">
                    <a:srgbClr val="000000">
                      <a:alpha val="43137"/>
                    </a:srgbClr>
                  </a:outerShdw>
                </a:effectLst>
                <a:latin typeface="Garamond" panose="02020404030301010803"/>
              </a:rPr>
              <a:t>PROFESORA de MATEMÁTICA:</a:t>
            </a:r>
          </a:p>
          <a:p>
            <a:pPr algn="l">
              <a:buClr>
                <a:srgbClr val="83992A"/>
              </a:buClr>
            </a:pPr>
            <a:r>
              <a:rPr lang="es-CL" sz="3400" b="1" dirty="0">
                <a:solidFill>
                  <a:prstClr val="black"/>
                </a:solidFill>
                <a:effectLst>
                  <a:outerShdw blurRad="38100" dist="38100" dir="2700000" algn="tl">
                    <a:srgbClr val="000000">
                      <a:alpha val="43137"/>
                    </a:srgbClr>
                  </a:outerShdw>
                </a:effectLst>
                <a:latin typeface="Garamond" panose="02020404030301010803"/>
              </a:rPr>
              <a:t>POLYANA GÁLVEZ</a:t>
            </a:r>
          </a:p>
          <a:p>
            <a:pPr algn="l">
              <a:buClr>
                <a:srgbClr val="83992A"/>
              </a:buClr>
            </a:pPr>
            <a:r>
              <a:rPr lang="es-CL" sz="3400" b="1" dirty="0">
                <a:solidFill>
                  <a:prstClr val="black"/>
                </a:solidFill>
                <a:effectLst>
                  <a:outerShdw blurRad="38100" dist="38100" dir="2700000" algn="tl">
                    <a:srgbClr val="000000">
                      <a:alpha val="43137"/>
                    </a:srgbClr>
                  </a:outerShdw>
                </a:effectLst>
                <a:latin typeface="Garamond" panose="02020404030301010803"/>
              </a:rPr>
              <a:t>CURSO: 6° AÑO ABC</a:t>
            </a:r>
          </a:p>
          <a:p>
            <a:pPr algn="l">
              <a:buClr>
                <a:srgbClr val="83992A"/>
              </a:buClr>
            </a:pPr>
            <a:endParaRPr lang="es-CL" sz="3400" b="1" dirty="0">
              <a:solidFill>
                <a:prstClr val="black"/>
              </a:solidFill>
              <a:effectLst>
                <a:outerShdw blurRad="38100" dist="38100" dir="2700000" algn="tl">
                  <a:srgbClr val="000000">
                    <a:alpha val="43137"/>
                  </a:srgbClr>
                </a:outerShdw>
              </a:effectLst>
              <a:latin typeface="Garamond" panose="02020404030301010803"/>
            </a:endParaRPr>
          </a:p>
          <a:p>
            <a:pPr algn="l">
              <a:buClr>
                <a:srgbClr val="83992A"/>
              </a:buClr>
            </a:pPr>
            <a:endParaRPr lang="es-CL" sz="3400" b="1" dirty="0">
              <a:solidFill>
                <a:prstClr val="black"/>
              </a:solidFill>
              <a:effectLst>
                <a:outerShdw blurRad="38100" dist="38100" dir="2700000" algn="tl">
                  <a:srgbClr val="000000">
                    <a:alpha val="43137"/>
                  </a:srgbClr>
                </a:outerShdw>
              </a:effectLst>
              <a:latin typeface="Garamond" panose="02020404030301010803"/>
            </a:endParaRPr>
          </a:p>
          <a:p>
            <a:pPr>
              <a:buClr>
                <a:srgbClr val="83992A"/>
              </a:buClr>
            </a:pPr>
            <a:endParaRPr lang="es-CL" dirty="0">
              <a:solidFill>
                <a:prstClr val="black"/>
              </a:solidFill>
              <a:effectLst>
                <a:outerShdw blurRad="38100" dist="38100" dir="2700000" algn="tl">
                  <a:srgbClr val="000000">
                    <a:alpha val="43137"/>
                  </a:srgbClr>
                </a:outerShdw>
              </a:effectLst>
              <a:latin typeface="Garamond" panose="02020404030301010803"/>
            </a:endParaRPr>
          </a:p>
        </p:txBody>
      </p:sp>
      <p:sp>
        <p:nvSpPr>
          <p:cNvPr id="5" name="Título 1">
            <a:extLst>
              <a:ext uri="{FF2B5EF4-FFF2-40B4-BE49-F238E27FC236}">
                <a16:creationId xmlns:a16="http://schemas.microsoft.com/office/drawing/2014/main" id="{7B07A735-13AA-49A5-A0F5-ED39B64C6807}"/>
              </a:ext>
            </a:extLst>
          </p:cNvPr>
          <p:cNvSpPr>
            <a:spLocks noGrp="1"/>
          </p:cNvSpPr>
          <p:nvPr>
            <p:ph type="ctrTitle"/>
          </p:nvPr>
        </p:nvSpPr>
        <p:spPr>
          <a:xfrm>
            <a:off x="216634" y="1673501"/>
            <a:ext cx="8143875" cy="695325"/>
          </a:xfrm>
        </p:spPr>
        <p:txBody>
          <a:bodyPr/>
          <a:lstStyle/>
          <a:p>
            <a:r>
              <a:rPr lang="es-CL" sz="3600" b="1" dirty="0">
                <a:solidFill>
                  <a:srgbClr val="002060"/>
                </a:solidFill>
              </a:rPr>
              <a:t>UNIDAD 1: MÚLTIPLOS Y FACTORES</a:t>
            </a:r>
          </a:p>
        </p:txBody>
      </p:sp>
      <p:pic>
        <p:nvPicPr>
          <p:cNvPr id="6" name="Picture 4" descr="UNIDAD 1&#10;CAPITULO 1: TEORÍA DE LOS NÚMEROS&#10;Factores&#10;Múltiplos&#10;Números primos y&#10;compuestos&#10;m.c.m&#10;m.c.d.&#10;Profesora Sandra Fa...">
            <a:extLst>
              <a:ext uri="{FF2B5EF4-FFF2-40B4-BE49-F238E27FC236}">
                <a16:creationId xmlns:a16="http://schemas.microsoft.com/office/drawing/2014/main" id="{00376A65-7928-4CD4-BE2E-99E2A1A251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399" t="30031" b="8101"/>
          <a:stretch/>
        </p:blipFill>
        <p:spPr bwMode="auto">
          <a:xfrm>
            <a:off x="8640417" y="3786595"/>
            <a:ext cx="3551583" cy="3071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uario\Desktop\insignia colegio azulita.png">
            <a:extLst>
              <a:ext uri="{FF2B5EF4-FFF2-40B4-BE49-F238E27FC236}">
                <a16:creationId xmlns:a16="http://schemas.microsoft.com/office/drawing/2014/main" id="{6ED65C66-DE90-4982-A751-0B2AEF8F0A1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14993" y="235001"/>
            <a:ext cx="856628" cy="1079758"/>
          </a:xfrm>
          <a:prstGeom prst="rect">
            <a:avLst/>
          </a:prstGeom>
          <a:noFill/>
          <a:ln>
            <a:noFill/>
          </a:ln>
          <a:extLst/>
        </p:spPr>
      </p:pic>
      <p:sp>
        <p:nvSpPr>
          <p:cNvPr id="9" name="Título 1">
            <a:extLst>
              <a:ext uri="{FF2B5EF4-FFF2-40B4-BE49-F238E27FC236}">
                <a16:creationId xmlns:a16="http://schemas.microsoft.com/office/drawing/2014/main" id="{EE9CBE0F-ED3B-488E-9DF6-E682E2254F18}"/>
              </a:ext>
            </a:extLst>
          </p:cNvPr>
          <p:cNvSpPr txBox="1">
            <a:spLocks/>
          </p:cNvSpPr>
          <p:nvPr/>
        </p:nvSpPr>
        <p:spPr>
          <a:xfrm>
            <a:off x="-1" y="2597426"/>
            <a:ext cx="9104243" cy="164327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l"/>
            <a:r>
              <a:rPr lang="es-CL" sz="2400" b="1" dirty="0"/>
              <a:t>(OA 1) Unidad 1: </a:t>
            </a:r>
            <a:r>
              <a:rPr lang="es-CL" sz="2400" dirty="0"/>
              <a:t>Demostrar que comprende los factores y múltiplos:› determinando los múltiplos y factores de números menores de 100 › resolviendo problemas que involucran múltiplos y factores-divisores.</a:t>
            </a:r>
            <a:endParaRPr lang="es-CL" sz="2400" b="1" dirty="0"/>
          </a:p>
        </p:txBody>
      </p:sp>
    </p:spTree>
    <p:extLst>
      <p:ext uri="{BB962C8B-B14F-4D97-AF65-F5344CB8AC3E}">
        <p14:creationId xmlns:p14="http://schemas.microsoft.com/office/powerpoint/2010/main" val="412125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F8A56-6550-49B3-B718-01C39FF5EA16}"/>
              </a:ext>
            </a:extLst>
          </p:cNvPr>
          <p:cNvSpPr>
            <a:spLocks noGrp="1"/>
          </p:cNvSpPr>
          <p:nvPr>
            <p:ph type="title"/>
          </p:nvPr>
        </p:nvSpPr>
        <p:spPr>
          <a:xfrm>
            <a:off x="0" y="0"/>
            <a:ext cx="7415553" cy="1974574"/>
          </a:xfrm>
        </p:spPr>
        <p:txBody>
          <a:bodyPr>
            <a:noAutofit/>
          </a:bodyPr>
          <a:lstStyle/>
          <a:p>
            <a:r>
              <a:rPr lang="es-CL" sz="2800" dirty="0"/>
              <a:t>APRENDER JUGANDO  </a:t>
            </a:r>
            <a:r>
              <a:rPr lang="es-CL" sz="2000" dirty="0"/>
              <a:t>6°ABC, Escribe el objetivo y realiza las actividad en tu cuaderno de matemática.</a:t>
            </a:r>
            <a:br>
              <a:rPr lang="es-CL" sz="2000" dirty="0"/>
            </a:br>
            <a:br>
              <a:rPr lang="es-CL" sz="2800" dirty="0"/>
            </a:br>
            <a:r>
              <a:rPr lang="es-CL" sz="2500" dirty="0"/>
              <a:t>OBJETIVO: Diseñar estrategias de aprendizaje. </a:t>
            </a:r>
            <a:br>
              <a:rPr lang="es-CL" sz="2500" dirty="0"/>
            </a:br>
            <a:r>
              <a:rPr lang="es-CL" sz="2500" dirty="0"/>
              <a:t>Actividad -Construir material concreto para enriquecer el aprendizaje de la matemática-</a:t>
            </a:r>
          </a:p>
        </p:txBody>
      </p:sp>
      <p:sp>
        <p:nvSpPr>
          <p:cNvPr id="3" name="Marcador de contenido 2">
            <a:extLst>
              <a:ext uri="{FF2B5EF4-FFF2-40B4-BE49-F238E27FC236}">
                <a16:creationId xmlns:a16="http://schemas.microsoft.com/office/drawing/2014/main" id="{80BB8117-7075-4B2A-AE1F-BE6353887CFB}"/>
              </a:ext>
            </a:extLst>
          </p:cNvPr>
          <p:cNvSpPr>
            <a:spLocks noGrp="1"/>
          </p:cNvSpPr>
          <p:nvPr>
            <p:ph idx="1"/>
          </p:nvPr>
        </p:nvSpPr>
        <p:spPr>
          <a:xfrm>
            <a:off x="0" y="1974574"/>
            <a:ext cx="11953461" cy="4883426"/>
          </a:xfrm>
        </p:spPr>
        <p:txBody>
          <a:bodyPr>
            <a:normAutofit fontScale="92500" lnSpcReduction="20000"/>
          </a:bodyPr>
          <a:lstStyle/>
          <a:p>
            <a:pPr>
              <a:lnSpc>
                <a:spcPct val="100000"/>
              </a:lnSpc>
            </a:pPr>
            <a:r>
              <a:rPr lang="es-MX" sz="2600" b="1" cap="all" dirty="0">
                <a:solidFill>
                  <a:srgbClr val="FF0000"/>
                </a:solidFill>
                <a:effectLst>
                  <a:outerShdw blurRad="38100" dist="38100" dir="2700000" algn="tl">
                    <a:srgbClr val="000000">
                      <a:alpha val="43137"/>
                    </a:srgbClr>
                  </a:outerShdw>
                </a:effectLst>
              </a:rPr>
              <a:t>TE INVITO A ELABORAR  LA “Familia de factores” </a:t>
            </a:r>
          </a:p>
          <a:p>
            <a:pPr marL="0" indent="0">
              <a:lnSpc>
                <a:spcPct val="100000"/>
              </a:lnSpc>
              <a:buNone/>
            </a:pPr>
            <a:endParaRPr lang="es-MX" sz="2600" b="1" cap="all" dirty="0">
              <a:solidFill>
                <a:srgbClr val="FF0000"/>
              </a:solidFill>
              <a:effectLst>
                <a:outerShdw blurRad="38100" dist="38100" dir="2700000" algn="tl">
                  <a:srgbClr val="000000">
                    <a:alpha val="43137"/>
                  </a:srgbClr>
                </a:outerShdw>
              </a:effectLst>
            </a:endParaRPr>
          </a:p>
          <a:p>
            <a:pPr marL="0" indent="0">
              <a:buNone/>
            </a:pPr>
            <a:r>
              <a:rPr lang="es-MX" sz="2000" b="1" cap="all" dirty="0">
                <a:solidFill>
                  <a:schemeClr val="bg1"/>
                </a:solidFill>
                <a:effectLst>
                  <a:outerShdw blurRad="38100" dist="38100" dir="2700000" algn="tl">
                    <a:srgbClr val="000000">
                      <a:alpha val="43137"/>
                    </a:srgbClr>
                  </a:outerShdw>
                </a:effectLst>
              </a:rPr>
              <a:t>Instrucciones: </a:t>
            </a:r>
          </a:p>
          <a:p>
            <a:pPr marL="0" indent="0">
              <a:buNone/>
            </a:pPr>
            <a:r>
              <a:rPr lang="es-MX" sz="2000" b="1" cap="all" dirty="0">
                <a:solidFill>
                  <a:schemeClr val="bg1"/>
                </a:solidFill>
                <a:effectLst>
                  <a:outerShdw blurRad="38100" dist="38100" dir="2700000" algn="tl">
                    <a:srgbClr val="000000">
                      <a:alpha val="43137"/>
                    </a:srgbClr>
                  </a:outerShdw>
                </a:effectLst>
              </a:rPr>
              <a:t>MARCA UNA CIRCUNFERENCIA EN UNA CARTULINA CON LA </a:t>
            </a:r>
          </a:p>
          <a:p>
            <a:pPr marL="0" indent="0">
              <a:buNone/>
            </a:pPr>
            <a:r>
              <a:rPr lang="es-MX" sz="2000" b="1" cap="all" dirty="0">
                <a:solidFill>
                  <a:schemeClr val="bg1"/>
                </a:solidFill>
                <a:effectLst>
                  <a:outerShdw blurRad="38100" dist="38100" dir="2700000" algn="tl">
                    <a:srgbClr val="000000">
                      <a:alpha val="43137"/>
                    </a:srgbClr>
                  </a:outerShdw>
                </a:effectLst>
              </a:rPr>
              <a:t>MEDIDA DE UN PLATO DE TÉ, LUEGO DE RECORTAR LAS SEIS piezas,, </a:t>
            </a:r>
          </a:p>
          <a:p>
            <a:pPr marL="0" indent="0">
              <a:buNone/>
            </a:pPr>
            <a:r>
              <a:rPr lang="es-MX" sz="2000" b="1" cap="all" dirty="0">
                <a:solidFill>
                  <a:schemeClr val="bg1"/>
                </a:solidFill>
                <a:effectLst>
                  <a:outerShdw blurRad="38100" dist="38100" dir="2700000" algn="tl">
                    <a:srgbClr val="000000">
                      <a:alpha val="43137"/>
                    </a:srgbClr>
                  </a:outerShdw>
                </a:effectLst>
              </a:rPr>
              <a:t>REALIZA LOS DOBLECES SIGUIENDO EL EJEMPLO DE LA IMAGEN</a:t>
            </a:r>
          </a:p>
          <a:p>
            <a:pPr marL="0" indent="0">
              <a:buNone/>
            </a:pPr>
            <a:r>
              <a:rPr lang="es-MX" sz="2000" b="1" cap="all" dirty="0">
                <a:solidFill>
                  <a:schemeClr val="bg1"/>
                </a:solidFill>
                <a:effectLst>
                  <a:outerShdw blurRad="38100" dist="38100" dir="2700000" algn="tl">
                    <a:srgbClr val="000000">
                      <a:alpha val="43137"/>
                    </a:srgbClr>
                  </a:outerShdw>
                </a:effectLst>
              </a:rPr>
              <a:t>PÉGALAS EN TU CUADERNO Y ESCRIBE LOS FACTORES QUE TÚ</a:t>
            </a:r>
          </a:p>
          <a:p>
            <a:pPr marL="0" indent="0">
              <a:buNone/>
            </a:pPr>
            <a:r>
              <a:rPr lang="es-MX" sz="2000" b="1" cap="all" dirty="0">
                <a:solidFill>
                  <a:schemeClr val="bg1"/>
                </a:solidFill>
                <a:effectLst>
                  <a:outerShdw blurRad="38100" dist="38100" dir="2700000" algn="tl">
                    <a:srgbClr val="000000">
                      <a:alpha val="43137"/>
                    </a:srgbClr>
                  </a:outerShdw>
                </a:effectLst>
              </a:rPr>
              <a:t>Elegiste, DIVISORES Y MÚLTIPLOS SEGÚN CORRESPONDA.</a:t>
            </a:r>
          </a:p>
          <a:p>
            <a:pPr marL="0" indent="0">
              <a:buNone/>
            </a:pPr>
            <a:endParaRPr lang="es-MX" sz="2000" b="1" cap="all" dirty="0">
              <a:solidFill>
                <a:schemeClr val="bg1"/>
              </a:solidFill>
              <a:effectLst>
                <a:outerShdw blurRad="38100" dist="38100" dir="2700000" algn="tl">
                  <a:srgbClr val="000000">
                    <a:alpha val="43137"/>
                  </a:srgbClr>
                </a:outerShdw>
              </a:effectLst>
            </a:endParaRPr>
          </a:p>
          <a:p>
            <a:pPr marL="0" indent="0">
              <a:buNone/>
            </a:pPr>
            <a:r>
              <a:rPr lang="es-MX" b="1" cap="all" dirty="0">
                <a:solidFill>
                  <a:srgbClr val="FF0000"/>
                </a:solidFill>
                <a:effectLst>
                  <a:outerShdw blurRad="38100" dist="38100" dir="2700000" algn="tl">
                    <a:srgbClr val="000000">
                      <a:alpha val="43137"/>
                    </a:srgbClr>
                  </a:outerShdw>
                </a:effectLst>
              </a:rPr>
              <a:t>¡¡LISTO EL MATERIAL PARA APRENDER!!</a:t>
            </a:r>
          </a:p>
          <a:p>
            <a:pPr marL="0" indent="0">
              <a:buNone/>
            </a:pPr>
            <a:r>
              <a:rPr lang="es-MX" b="1" cap="all" dirty="0">
                <a:solidFill>
                  <a:srgbClr val="FF0000"/>
                </a:solidFill>
                <a:effectLst>
                  <a:outerShdw blurRad="38100" dist="38100" dir="2700000" algn="tl">
                    <a:srgbClr val="000000">
                      <a:alpha val="43137"/>
                    </a:srgbClr>
                  </a:outerShdw>
                </a:effectLst>
              </a:rPr>
              <a:t>INVITA A TU FAMILIA A COMPARTIR…</a:t>
            </a:r>
          </a:p>
          <a:p>
            <a:pPr marL="0" indent="0">
              <a:buNone/>
            </a:pPr>
            <a:endParaRPr lang="es-MX" b="1" cap="all" dirty="0">
              <a:solidFill>
                <a:srgbClr val="FF0000"/>
              </a:solidFill>
              <a:effectLst>
                <a:outerShdw blurRad="38100" dist="38100" dir="2700000" algn="tl">
                  <a:srgbClr val="000000">
                    <a:alpha val="43137"/>
                  </a:srgbClr>
                </a:outerShdw>
              </a:effectLst>
            </a:endParaRPr>
          </a:p>
          <a:p>
            <a:pPr marL="0" indent="0">
              <a:buNone/>
            </a:pPr>
            <a:r>
              <a:rPr lang="es-MX" b="1" cap="all" dirty="0">
                <a:solidFill>
                  <a:schemeClr val="bg1"/>
                </a:solidFill>
                <a:effectLst>
                  <a:outerShdw blurRad="38100" dist="38100" dir="2700000" algn="tl">
                    <a:srgbClr val="000000">
                      <a:alpha val="43137"/>
                    </a:srgbClr>
                  </a:outerShdw>
                </a:effectLst>
              </a:rPr>
              <a:t>  </a:t>
            </a:r>
          </a:p>
          <a:p>
            <a:pPr marL="0" indent="0">
              <a:buNone/>
            </a:pPr>
            <a:endParaRPr lang="es-MX" sz="2800" b="1" cap="all" dirty="0">
              <a:solidFill>
                <a:schemeClr val="bg1"/>
              </a:solidFill>
              <a:effectLst>
                <a:outerShdw blurRad="38100" dist="38100" dir="2700000" algn="tl">
                  <a:srgbClr val="000000">
                    <a:alpha val="43137"/>
                  </a:srgbClr>
                </a:outerShdw>
              </a:effectLst>
            </a:endParaRPr>
          </a:p>
          <a:p>
            <a:pPr marL="0" indent="0">
              <a:buNone/>
            </a:pPr>
            <a:endParaRPr lang="es-MX" sz="2800" b="1" cap="all" dirty="0">
              <a:solidFill>
                <a:schemeClr val="bg1"/>
              </a:solidFill>
              <a:effectLst>
                <a:outerShdw blurRad="38100" dist="38100" dir="2700000" algn="tl">
                  <a:srgbClr val="000000">
                    <a:alpha val="43137"/>
                  </a:srgbClr>
                </a:outerShdw>
              </a:effectLst>
            </a:endParaRPr>
          </a:p>
          <a:p>
            <a:endParaRPr lang="es-CL" dirty="0"/>
          </a:p>
        </p:txBody>
      </p:sp>
      <p:pic>
        <p:nvPicPr>
          <p:cNvPr id="4" name="Imagen 3">
            <a:extLst>
              <a:ext uri="{FF2B5EF4-FFF2-40B4-BE49-F238E27FC236}">
                <a16:creationId xmlns:a16="http://schemas.microsoft.com/office/drawing/2014/main" id="{59A6C852-1CEF-419F-9592-8BFB6FF66246}"/>
              </a:ext>
            </a:extLst>
          </p:cNvPr>
          <p:cNvPicPr>
            <a:picLocks noChangeAspect="1"/>
          </p:cNvPicPr>
          <p:nvPr/>
        </p:nvPicPr>
        <p:blipFill rotWithShape="1">
          <a:blip r:embed="rId2"/>
          <a:srcRect l="8332"/>
          <a:stretch/>
        </p:blipFill>
        <p:spPr>
          <a:xfrm>
            <a:off x="7580243" y="0"/>
            <a:ext cx="4506567" cy="6858000"/>
          </a:xfrm>
          <a:prstGeom prst="rect">
            <a:avLst/>
          </a:prstGeom>
        </p:spPr>
      </p:pic>
      <p:sp>
        <p:nvSpPr>
          <p:cNvPr id="5" name="Rectángulo 4">
            <a:extLst>
              <a:ext uri="{FF2B5EF4-FFF2-40B4-BE49-F238E27FC236}">
                <a16:creationId xmlns:a16="http://schemas.microsoft.com/office/drawing/2014/main" id="{2EC9BD44-9906-4479-88D0-B764C98276D3}"/>
              </a:ext>
            </a:extLst>
          </p:cNvPr>
          <p:cNvSpPr/>
          <p:nvPr/>
        </p:nvSpPr>
        <p:spPr>
          <a:xfrm rot="10015140" flipV="1">
            <a:off x="7453808" y="391674"/>
            <a:ext cx="3546487" cy="7446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dirty="0"/>
              <a:t>FAMILIA DE FACTORES</a:t>
            </a:r>
          </a:p>
        </p:txBody>
      </p:sp>
    </p:spTree>
    <p:extLst>
      <p:ext uri="{BB962C8B-B14F-4D97-AF65-F5344CB8AC3E}">
        <p14:creationId xmlns:p14="http://schemas.microsoft.com/office/powerpoint/2010/main" val="6233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67678-95BA-4497-B4EC-3056307FC357}"/>
              </a:ext>
            </a:extLst>
          </p:cNvPr>
          <p:cNvSpPr>
            <a:spLocks noGrp="1"/>
          </p:cNvSpPr>
          <p:nvPr>
            <p:ph type="title"/>
          </p:nvPr>
        </p:nvSpPr>
        <p:spPr/>
        <p:txBody>
          <a:bodyPr/>
          <a:lstStyle/>
          <a:p>
            <a:endParaRPr lang="es-CL" dirty="0"/>
          </a:p>
        </p:txBody>
      </p:sp>
      <p:sp>
        <p:nvSpPr>
          <p:cNvPr id="3" name="Marcador de contenido 2">
            <a:extLst>
              <a:ext uri="{FF2B5EF4-FFF2-40B4-BE49-F238E27FC236}">
                <a16:creationId xmlns:a16="http://schemas.microsoft.com/office/drawing/2014/main" id="{6900C491-8AE1-4521-BDED-B0CB520DDF4C}"/>
              </a:ext>
            </a:extLst>
          </p:cNvPr>
          <p:cNvSpPr>
            <a:spLocks noGrp="1"/>
          </p:cNvSpPr>
          <p:nvPr>
            <p:ph idx="1"/>
          </p:nvPr>
        </p:nvSpPr>
        <p:spPr/>
        <p:txBody>
          <a:bodyPr/>
          <a:lstStyle/>
          <a:p>
            <a:endParaRPr lang="es-CL" dirty="0"/>
          </a:p>
        </p:txBody>
      </p:sp>
      <p:pic>
        <p:nvPicPr>
          <p:cNvPr id="4" name="Picture 2" descr="Factores&#10;Múltiplos&#10;Números&#10;Primos&#10;Números&#10;compuestos&#10;Son números que multiplicados por otros&#10;dan como resultado un product...">
            <a:extLst>
              <a:ext uri="{FF2B5EF4-FFF2-40B4-BE49-F238E27FC236}">
                <a16:creationId xmlns:a16="http://schemas.microsoft.com/office/drawing/2014/main" id="{1E03AAEF-E0B7-4C92-9C19-5C52D65395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41012"/>
          <a:stretch/>
        </p:blipFill>
        <p:spPr bwMode="auto">
          <a:xfrm>
            <a:off x="265043" y="-890"/>
            <a:ext cx="11449878" cy="291045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B76038AF-A119-48A8-99FC-630F011D9A55}"/>
              </a:ext>
            </a:extLst>
          </p:cNvPr>
          <p:cNvSpPr/>
          <p:nvPr/>
        </p:nvSpPr>
        <p:spPr>
          <a:xfrm>
            <a:off x="3101009" y="2899466"/>
            <a:ext cx="8613912" cy="3970318"/>
          </a:xfrm>
          <a:prstGeom prst="rect">
            <a:avLst/>
          </a:prstGeom>
          <a:blipFill>
            <a:blip r:embed="rId3">
              <a:duotone>
                <a:srgbClr val="44709D">
                  <a:shade val="74000"/>
                  <a:satMod val="130000"/>
                  <a:lumMod val="90000"/>
                </a:srgbClr>
                <a:srgbClr val="44709D">
                  <a:tint val="94000"/>
                  <a:satMod val="120000"/>
                  <a:lumMod val="104000"/>
                </a:srgbClr>
              </a:duotone>
            </a:blip>
            <a:tile tx="0" ty="0" sx="100000" sy="100000" flip="none" algn="tl"/>
          </a:blipFill>
          <a:ln>
            <a:noFill/>
          </a:ln>
          <a:effectLst>
            <a:outerShdw blurRad="38100" dist="25400" dir="5400000" rotWithShape="0">
              <a:srgbClr val="000000">
                <a:alpha val="60000"/>
              </a:srgbClr>
            </a:outerShdw>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srgbClr val="FFC000"/>
                </a:solidFill>
                <a:effectLst/>
                <a:uLnTx/>
                <a:uFillTx/>
                <a:latin typeface="Garamond" panose="02020404030301010803"/>
                <a:ea typeface="+mn-ea"/>
                <a:cs typeface="+mn-cs"/>
              </a:rPr>
              <a:t>Los divisores de un número natural son los números naturales que le pueden dividir, resultando como cociente otro número natural y de resto 0.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2800" b="1" i="0" u="none" strike="noStrike" kern="0" cap="none" spc="0" normalizeH="0" baseline="0" noProof="0" dirty="0">
              <a:ln>
                <a:noFill/>
              </a:ln>
              <a:solidFill>
                <a:srgbClr val="FFC000"/>
              </a:solidFill>
              <a:effectLst/>
              <a:uLnTx/>
              <a:uFillTx/>
              <a:latin typeface="Garamond" panose="02020404030301010803"/>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white"/>
                </a:solidFill>
                <a:effectLst/>
                <a:uLnTx/>
                <a:uFillTx/>
                <a:latin typeface="Garamond" panose="02020404030301010803"/>
                <a:ea typeface="+mn-ea"/>
                <a:cs typeface="+mn-cs"/>
              </a:rPr>
              <a:t>        “</a:t>
            </a:r>
            <a:r>
              <a:rPr kumimoji="0" lang="es-MX" sz="2800" b="1" i="0" u="none" strike="noStrike" kern="0" cap="none" spc="0" normalizeH="0" baseline="0" noProof="0" dirty="0">
                <a:ln>
                  <a:noFill/>
                </a:ln>
                <a:solidFill>
                  <a:srgbClr val="FFFF00"/>
                </a:solidFill>
                <a:effectLst/>
                <a:highlight>
                  <a:srgbClr val="0000FF"/>
                </a:highlight>
                <a:uLnTx/>
                <a:uFillTx/>
                <a:latin typeface="Garamond" panose="02020404030301010803"/>
                <a:ea typeface="+mn-ea"/>
                <a:cs typeface="+mn-cs"/>
              </a:rPr>
              <a:t>Ser divisor es lo recíproco a ser múltiplo</a:t>
            </a:r>
            <a:r>
              <a:rPr kumimoji="0" lang="es-MX" sz="2800" b="1" i="0" u="none" strike="noStrike" kern="0" cap="none" spc="0" normalizeH="0" baseline="0" noProof="0" dirty="0">
                <a:ln>
                  <a:noFill/>
                </a:ln>
                <a:solidFill>
                  <a:prstClr val="white"/>
                </a:solidFill>
                <a:effectLst/>
                <a:uLnTx/>
                <a:uFillTx/>
                <a:latin typeface="Garamond" panose="02020404030301010803"/>
                <a:ea typeface="+mn-ea"/>
                <a:cs typeface="+mn-cs"/>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white"/>
                </a:solidFill>
                <a:effectLst/>
                <a:uLnTx/>
                <a:uFillTx/>
                <a:latin typeface="Garamond" panose="02020404030301010803"/>
                <a:ea typeface="+mn-ea"/>
                <a:cs typeface="+mn-cs"/>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800" b="0" i="0" u="none" strike="noStrike" kern="0" cap="none" spc="0" normalizeH="0" baseline="0" noProof="0" dirty="0">
                <a:ln>
                  <a:noFill/>
                </a:ln>
                <a:solidFill>
                  <a:prstClr val="white"/>
                </a:solidFill>
                <a:effectLst/>
                <a:uLnTx/>
                <a:uFillTx/>
                <a:latin typeface="Garamond" panose="02020404030301010803"/>
                <a:ea typeface="+mn-ea"/>
                <a:cs typeface="+mn-cs"/>
              </a:rPr>
              <a:t>Si 9 es múltiplo de 3, entonces 3 es divisor de 9.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800" b="0" i="0" u="none" strike="noStrike" kern="0" cap="none" spc="0" normalizeH="0" baseline="0" noProof="0" dirty="0">
                <a:ln>
                  <a:noFill/>
                </a:ln>
                <a:solidFill>
                  <a:prstClr val="white"/>
                </a:solidFill>
                <a:effectLst/>
                <a:uLnTx/>
                <a:uFillTx/>
                <a:latin typeface="Garamond" panose="02020404030301010803"/>
                <a:ea typeface="+mn-ea"/>
                <a:cs typeface="+mn-cs"/>
              </a:rPr>
              <a:t>Los divisores de 60 son: </a:t>
            </a:r>
            <a:r>
              <a:rPr kumimoji="0" lang="es-MX" sz="2800" b="0" i="0" u="none" strike="noStrike" kern="0" cap="none" spc="0" normalizeH="0" baseline="0" noProof="0" dirty="0">
                <a:ln>
                  <a:noFill/>
                </a:ln>
                <a:solidFill>
                  <a:prstClr val="white"/>
                </a:solidFill>
                <a:effectLst/>
                <a:highlight>
                  <a:srgbClr val="0000FF"/>
                </a:highlight>
                <a:uLnTx/>
                <a:uFillTx/>
                <a:latin typeface="Garamond" panose="02020404030301010803"/>
                <a:ea typeface="+mn-ea"/>
                <a:cs typeface="+mn-cs"/>
              </a:rPr>
              <a:t>1 2 3 4 5 6 10 12 15 20 30 60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800" b="0" i="0" u="none" strike="noStrike" kern="0" cap="none" spc="0" normalizeH="0" baseline="0" noProof="0" dirty="0">
                <a:ln>
                  <a:noFill/>
                </a:ln>
                <a:solidFill>
                  <a:prstClr val="white"/>
                </a:solidFill>
                <a:effectLst/>
                <a:uLnTx/>
                <a:uFillTx/>
                <a:latin typeface="Garamond" panose="02020404030301010803"/>
                <a:ea typeface="+mn-ea"/>
                <a:cs typeface="+mn-cs"/>
              </a:rPr>
              <a:t>Entonces tiene 12 divisores.                                                 </a:t>
            </a:r>
            <a:endParaRPr kumimoji="0" lang="es-CL" sz="2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6" name="Subtítulo 2">
            <a:extLst>
              <a:ext uri="{FF2B5EF4-FFF2-40B4-BE49-F238E27FC236}">
                <a16:creationId xmlns:a16="http://schemas.microsoft.com/office/drawing/2014/main" id="{AD090A96-E454-4507-A6F0-26D1C10FDB2F}"/>
              </a:ext>
            </a:extLst>
          </p:cNvPr>
          <p:cNvSpPr txBox="1">
            <a:spLocks/>
          </p:cNvSpPr>
          <p:nvPr/>
        </p:nvSpPr>
        <p:spPr>
          <a:xfrm>
            <a:off x="265043" y="4456226"/>
            <a:ext cx="3009997" cy="556592"/>
          </a:xfrm>
          <a:prstGeom prst="rect">
            <a:avLst/>
          </a:prstGeom>
          <a:blipFill>
            <a:blip r:embed="rId3">
              <a:duotone>
                <a:srgbClr val="D97828">
                  <a:shade val="74000"/>
                  <a:satMod val="130000"/>
                  <a:lumMod val="90000"/>
                </a:srgbClr>
                <a:srgbClr val="D97828">
                  <a:tint val="94000"/>
                  <a:satMod val="120000"/>
                  <a:lumMod val="104000"/>
                </a:srgbClr>
              </a:duotone>
            </a:blip>
            <a:tile tx="0" ty="0" sx="100000" sy="100000" flip="none" algn="tl"/>
          </a:blipFill>
          <a:ln>
            <a:noFill/>
          </a:ln>
          <a:effectLst>
            <a:outerShdw blurRad="38100" dist="25400" dir="5400000" rotWithShape="0">
              <a:srgbClr val="000000">
                <a:alpha val="60000"/>
              </a:srgbClr>
            </a:outerShdw>
          </a:effectLst>
        </p:spPr>
        <p:txBody>
          <a:bodyPr vert="horz" lIns="91440" tIns="45720" rIns="91440" bIns="45720" rtlCol="0" anchor="t">
            <a:normAutofit fontScale="85000" lnSpcReduction="20000"/>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s-CL" sz="3400" b="1" i="0" u="none" strike="noStrike" kern="1200" cap="none" spc="0" normalizeH="0" baseline="0" noProof="0" dirty="0">
                <a:ln>
                  <a:noFill/>
                </a:ln>
                <a:solidFill>
                  <a:prstClr val="black"/>
                </a:solidFill>
                <a:effectLst/>
                <a:uLnTx/>
                <a:uFillTx/>
                <a:latin typeface="Garamond" panose="02020404030301010803"/>
                <a:ea typeface="+mn-ea"/>
                <a:cs typeface="+mn-cs"/>
              </a:rPr>
              <a:t>   DIVISORES</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es-CL" sz="3400" b="1" i="0" u="none" strike="noStrike" kern="1200" cap="none" spc="0" normalizeH="0" baseline="0" noProof="0" dirty="0">
              <a:ln>
                <a:noFill/>
              </a:ln>
              <a:solidFill>
                <a:srgbClr val="FF0000"/>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es-CL" sz="21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9260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A05694-24F9-403F-85A5-335E5D591AC9}"/>
              </a:ext>
            </a:extLst>
          </p:cNvPr>
          <p:cNvSpPr>
            <a:spLocks noGrp="1"/>
          </p:cNvSpPr>
          <p:nvPr>
            <p:ph type="title"/>
          </p:nvPr>
        </p:nvSpPr>
        <p:spPr/>
        <p:txBody>
          <a:bodyPr/>
          <a:lstStyle/>
          <a:p>
            <a:endParaRPr lang="es-CL" dirty="0"/>
          </a:p>
        </p:txBody>
      </p:sp>
      <p:sp>
        <p:nvSpPr>
          <p:cNvPr id="3" name="Marcador de contenido 2">
            <a:extLst>
              <a:ext uri="{FF2B5EF4-FFF2-40B4-BE49-F238E27FC236}">
                <a16:creationId xmlns:a16="http://schemas.microsoft.com/office/drawing/2014/main" id="{120F97CF-2D1D-424D-9749-51A5E9CB143E}"/>
              </a:ext>
            </a:extLst>
          </p:cNvPr>
          <p:cNvSpPr>
            <a:spLocks noGrp="1"/>
          </p:cNvSpPr>
          <p:nvPr>
            <p:ph idx="1"/>
          </p:nvPr>
        </p:nvSpPr>
        <p:spPr/>
        <p:txBody>
          <a:bodyPr/>
          <a:lstStyle/>
          <a:p>
            <a:endParaRPr lang="es-CL" dirty="0"/>
          </a:p>
        </p:txBody>
      </p:sp>
      <p:pic>
        <p:nvPicPr>
          <p:cNvPr id="4" name="Picture 2" descr="https://slideplayer.es/slide/4601859/14/images/5/M%C3%BAltiplos+Los+m%C3%BAltiplos+de+un+n%C3%BAmero+natural+cualquiera%2C+se+obtienen+multiplicando+dicho+n%C3%BAmero+por+un+n%C3%BAmero+natural..jpg">
            <a:extLst>
              <a:ext uri="{FF2B5EF4-FFF2-40B4-BE49-F238E27FC236}">
                <a16:creationId xmlns:a16="http://schemas.microsoft.com/office/drawing/2014/main" id="{8B69D77A-9EBB-413E-B122-ADBD41004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99" b="14524"/>
          <a:stretch/>
        </p:blipFill>
        <p:spPr bwMode="auto">
          <a:xfrm>
            <a:off x="848139" y="278605"/>
            <a:ext cx="1134386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0CB587B1-027F-4384-B96E-9AB1CB735024}"/>
              </a:ext>
            </a:extLst>
          </p:cNvPr>
          <p:cNvPicPr>
            <a:picLocks noChangeAspect="1"/>
          </p:cNvPicPr>
          <p:nvPr/>
        </p:nvPicPr>
        <p:blipFill rotWithShape="1">
          <a:blip r:embed="rId3"/>
          <a:srcRect t="46489"/>
          <a:stretch/>
        </p:blipFill>
        <p:spPr>
          <a:xfrm>
            <a:off x="947530" y="3499033"/>
            <a:ext cx="11244470" cy="3080362"/>
          </a:xfrm>
          <a:prstGeom prst="rect">
            <a:avLst/>
          </a:prstGeom>
        </p:spPr>
      </p:pic>
      <p:sp>
        <p:nvSpPr>
          <p:cNvPr id="6" name="Subtítulo 2">
            <a:extLst>
              <a:ext uri="{FF2B5EF4-FFF2-40B4-BE49-F238E27FC236}">
                <a16:creationId xmlns:a16="http://schemas.microsoft.com/office/drawing/2014/main" id="{B692C913-BF00-496C-87FA-E6170BE85C62}"/>
              </a:ext>
            </a:extLst>
          </p:cNvPr>
          <p:cNvSpPr txBox="1">
            <a:spLocks/>
          </p:cNvSpPr>
          <p:nvPr/>
        </p:nvSpPr>
        <p:spPr>
          <a:xfrm rot="16200000">
            <a:off x="-2822226" y="2803324"/>
            <a:ext cx="6876903" cy="1232450"/>
          </a:xfrm>
          <a:prstGeom prst="rect">
            <a:avLst/>
          </a:prstGeom>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s-CL" sz="3400" b="1" i="0" u="none" strike="noStrike" kern="1200" cap="none" spc="0" normalizeH="0" baseline="0" noProof="0" dirty="0">
                <a:ln>
                  <a:noFill/>
                </a:ln>
                <a:solidFill>
                  <a:schemeClr val="bg1"/>
                </a:solidFill>
                <a:effectLst/>
                <a:uLnTx/>
                <a:uFillTx/>
                <a:latin typeface="Garamond" panose="02020404030301010803"/>
                <a:ea typeface="+mn-ea"/>
                <a:cs typeface="+mn-cs"/>
              </a:rPr>
              <a:t>       “Un múltiplo es el producto de dos o más factores”                             </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es-CL" sz="3400" b="1" i="0" u="none" strike="noStrike" kern="1200" cap="none" spc="0" normalizeH="0" baseline="0" noProof="0" dirty="0">
              <a:ln>
                <a:noFill/>
              </a:ln>
              <a:solidFill>
                <a:schemeClr val="bg1"/>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es-CL" sz="3400" b="1" i="0" u="none" strike="noStrike" kern="1200" cap="none" spc="0" normalizeH="0" baseline="0" noProof="0" dirty="0">
              <a:ln>
                <a:noFill/>
              </a:ln>
              <a:solidFill>
                <a:schemeClr val="bg1"/>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es-CL" sz="2100" b="0" i="0" u="none" strike="noStrike" kern="1200" cap="none" spc="0" normalizeH="0" baseline="0" noProof="0" dirty="0">
              <a:ln>
                <a:noFill/>
              </a:ln>
              <a:solidFill>
                <a:schemeClr val="bg1"/>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0513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5A4F5-B633-4F76-90CA-71F0897135F2}"/>
              </a:ext>
            </a:extLst>
          </p:cNvPr>
          <p:cNvSpPr>
            <a:spLocks noGrp="1"/>
          </p:cNvSpPr>
          <p:nvPr>
            <p:ph type="title"/>
          </p:nvPr>
        </p:nvSpPr>
        <p:spPr/>
        <p:txBody>
          <a:bodyPr/>
          <a:lstStyle/>
          <a:p>
            <a:endParaRPr lang="es-CL"/>
          </a:p>
        </p:txBody>
      </p:sp>
      <p:pic>
        <p:nvPicPr>
          <p:cNvPr id="4" name="Picture 10" descr="https://slideplayer.es/slide/4601859/14/images/7/Factores.jpg">
            <a:extLst>
              <a:ext uri="{FF2B5EF4-FFF2-40B4-BE49-F238E27FC236}">
                <a16:creationId xmlns:a16="http://schemas.microsoft.com/office/drawing/2014/main" id="{4AEDD1DF-9056-406B-9961-9270AE5D24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0" t="7537" r="4010" b="27427"/>
          <a:stretch/>
        </p:blipFill>
        <p:spPr bwMode="auto">
          <a:xfrm>
            <a:off x="-203242" y="0"/>
            <a:ext cx="11960060" cy="3273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Profesora Sandra Farías Acuña&#10; ">
            <a:extLst>
              <a:ext uri="{FF2B5EF4-FFF2-40B4-BE49-F238E27FC236}">
                <a16:creationId xmlns:a16="http://schemas.microsoft.com/office/drawing/2014/main" id="{65592FA4-CDDC-42E0-9114-FA52F01AE2F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4075"/>
          <a:stretch/>
        </p:blipFill>
        <p:spPr bwMode="auto">
          <a:xfrm>
            <a:off x="276156" y="3429000"/>
            <a:ext cx="11480661" cy="326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8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43B95-9BE4-43BA-9B9E-E71D04B58473}"/>
              </a:ext>
            </a:extLst>
          </p:cNvPr>
          <p:cNvSpPr>
            <a:spLocks noGrp="1"/>
          </p:cNvSpPr>
          <p:nvPr>
            <p:ph type="title"/>
          </p:nvPr>
        </p:nvSpPr>
        <p:spPr>
          <a:xfrm>
            <a:off x="578446" y="0"/>
            <a:ext cx="9613861" cy="1001425"/>
          </a:xfrm>
        </p:spPr>
        <p:txBody>
          <a:bodyPr/>
          <a:lstStyle/>
          <a:p>
            <a:pPr algn="ctr"/>
            <a:r>
              <a:rPr lang="es-CL" dirty="0">
                <a:solidFill>
                  <a:schemeClr val="bg1"/>
                </a:solidFill>
                <a:effectLst>
                  <a:outerShdw blurRad="38100" dist="38100" dir="2700000" algn="tl">
                    <a:srgbClr val="000000">
                      <a:alpha val="43137"/>
                    </a:srgbClr>
                  </a:outerShdw>
                </a:effectLst>
                <a:highlight>
                  <a:srgbClr val="00FF00"/>
                </a:highlight>
              </a:rPr>
              <a:t>LOS DIVISORES DE UN NÚMERO </a:t>
            </a:r>
          </a:p>
        </p:txBody>
      </p:sp>
      <p:sp>
        <p:nvSpPr>
          <p:cNvPr id="3" name="Marcador de contenido 2">
            <a:extLst>
              <a:ext uri="{FF2B5EF4-FFF2-40B4-BE49-F238E27FC236}">
                <a16:creationId xmlns:a16="http://schemas.microsoft.com/office/drawing/2014/main" id="{EA77E3F9-4B32-4CA0-93A4-0AA8AF6526A8}"/>
              </a:ext>
            </a:extLst>
          </p:cNvPr>
          <p:cNvSpPr>
            <a:spLocks noGrp="1"/>
          </p:cNvSpPr>
          <p:nvPr>
            <p:ph idx="1"/>
          </p:nvPr>
        </p:nvSpPr>
        <p:spPr>
          <a:xfrm>
            <a:off x="1480979" y="3602011"/>
            <a:ext cx="7808794" cy="867765"/>
          </a:xfrm>
        </p:spPr>
        <p:txBody>
          <a:bodyPr>
            <a:noAutofit/>
          </a:bodyPr>
          <a:lstStyle/>
          <a:p>
            <a:pPr marL="0" indent="0" algn="ctr">
              <a:buNone/>
            </a:pPr>
            <a:r>
              <a:rPr lang="es-CL" sz="2800" dirty="0">
                <a:solidFill>
                  <a:schemeClr val="bg1"/>
                </a:solidFill>
                <a:highlight>
                  <a:srgbClr val="00FF00"/>
                </a:highlight>
              </a:rPr>
              <a:t>CONTEXTUALIZANDO EL CONTENIDO A TRAVÉS DE LA RESOLUCIÓN DE PROBLEMAS: </a:t>
            </a:r>
          </a:p>
        </p:txBody>
      </p:sp>
      <p:pic>
        <p:nvPicPr>
          <p:cNvPr id="4" name="Picture 2" descr="https://slideplayer.es/slide/4601859/14/images/8/Divisores+de+un+n%C3%BAmero+Son+aquellos+n%C3%BAmeros+que+lo+dividen+en+forma+exacta.+Ejemplo%3A+Los+divisores+de+27+son%3A+1%2C+3%2C+9+y+27%2C+porque%3A.jpg">
            <a:extLst>
              <a:ext uri="{FF2B5EF4-FFF2-40B4-BE49-F238E27FC236}">
                <a16:creationId xmlns:a16="http://schemas.microsoft.com/office/drawing/2014/main" id="{4074570B-82B3-4645-A7B8-A4CD7DE6BB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441" r="9819" b="14363"/>
          <a:stretch/>
        </p:blipFill>
        <p:spPr bwMode="auto">
          <a:xfrm>
            <a:off x="328041" y="826928"/>
            <a:ext cx="10512238" cy="2427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B1238DED-05CC-4652-96D6-72F2468AD4A6}"/>
              </a:ext>
            </a:extLst>
          </p:cNvPr>
          <p:cNvSpPr/>
          <p:nvPr/>
        </p:nvSpPr>
        <p:spPr>
          <a:xfrm>
            <a:off x="328041" y="4591997"/>
            <a:ext cx="11347125" cy="16960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MX" sz="2400" b="1" dirty="0">
                <a:solidFill>
                  <a:srgbClr val="4E4E4E"/>
                </a:solidFill>
                <a:latin typeface="source sans pro" panose="020B0503030403020204" pitchFamily="34" charset="0"/>
              </a:rPr>
              <a:t>Observa la siguiente situación: un carpintero tiene dos trozos de madera de 90 y 120 centímetros cada uno.  Desea </a:t>
            </a:r>
            <a:r>
              <a:rPr lang="es-MX" sz="2400" b="1" dirty="0">
                <a:solidFill>
                  <a:srgbClr val="324698"/>
                </a:solidFill>
                <a:latin typeface="source sans pro" panose="020B0503030403020204" pitchFamily="34" charset="0"/>
                <a:hlinkClick r:id="rId3" tooltip="¿Qué es dividir y cómo se hace?">
                  <a:extLst>
                    <a:ext uri="{A12FA001-AC4F-418D-AE19-62706E023703}">
                      <ahyp:hlinkClr xmlns:ahyp="http://schemas.microsoft.com/office/drawing/2018/hyperlinkcolor" val="tx"/>
                    </a:ext>
                  </a:extLst>
                </a:hlinkClick>
              </a:rPr>
              <a:t>dividirlos</a:t>
            </a:r>
            <a:r>
              <a:rPr lang="es-MX" sz="2400" b="1" dirty="0">
                <a:solidFill>
                  <a:srgbClr val="4E4E4E"/>
                </a:solidFill>
                <a:latin typeface="source sans pro" panose="020B0503030403020204" pitchFamily="34" charset="0"/>
              </a:rPr>
              <a:t> en partes iguales de la mayor longitud posible sin que le sobre nada, ¿De cuántos cm. debe ser cada una de las partes?</a:t>
            </a:r>
          </a:p>
        </p:txBody>
      </p:sp>
    </p:spTree>
    <p:extLst>
      <p:ext uri="{BB962C8B-B14F-4D97-AF65-F5344CB8AC3E}">
        <p14:creationId xmlns:p14="http://schemas.microsoft.com/office/powerpoint/2010/main" val="402016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686B5-9002-4D67-9D93-7E4301A8902C}"/>
              </a:ext>
            </a:extLst>
          </p:cNvPr>
          <p:cNvSpPr>
            <a:spLocks noGrp="1"/>
          </p:cNvSpPr>
          <p:nvPr>
            <p:ph type="title"/>
          </p:nvPr>
        </p:nvSpPr>
        <p:spPr>
          <a:xfrm>
            <a:off x="212034" y="0"/>
            <a:ext cx="10029139" cy="1939309"/>
          </a:xfrm>
        </p:spPr>
        <p:txBody>
          <a:bodyPr>
            <a:normAutofit/>
          </a:bodyPr>
          <a:lstStyle/>
          <a:p>
            <a:r>
              <a:rPr lang="es-CL" dirty="0">
                <a:solidFill>
                  <a:srgbClr val="FFFF00"/>
                </a:solidFill>
              </a:rPr>
              <a:t>¡¡¡Recuerda los pasos!!! </a:t>
            </a:r>
            <a:br>
              <a:rPr lang="es-CL" dirty="0">
                <a:solidFill>
                  <a:srgbClr val="FF0000"/>
                </a:solidFill>
              </a:rPr>
            </a:br>
            <a:r>
              <a:rPr lang="es-CL" dirty="0">
                <a:solidFill>
                  <a:srgbClr val="FF0000"/>
                </a:solidFill>
              </a:rPr>
              <a:t>    </a:t>
            </a:r>
            <a:r>
              <a:rPr lang="es-CL" dirty="0"/>
              <a:t>Pasos específicos para resolver un problema aritmético.</a:t>
            </a:r>
            <a:r>
              <a:rPr lang="es-CL" sz="1800" dirty="0"/>
              <a:t>(Método </a:t>
            </a:r>
            <a:r>
              <a:rPr lang="es-CL" sz="1800" dirty="0" err="1"/>
              <a:t>Polya</a:t>
            </a:r>
            <a:r>
              <a:rPr lang="es-CL" sz="1800" dirty="0"/>
              <a:t>) </a:t>
            </a:r>
          </a:p>
        </p:txBody>
      </p:sp>
      <p:sp>
        <p:nvSpPr>
          <p:cNvPr id="3" name="Marcador de contenido 2">
            <a:extLst>
              <a:ext uri="{FF2B5EF4-FFF2-40B4-BE49-F238E27FC236}">
                <a16:creationId xmlns:a16="http://schemas.microsoft.com/office/drawing/2014/main" id="{CA20048F-0F2E-4720-860B-1CBF9F921416}"/>
              </a:ext>
            </a:extLst>
          </p:cNvPr>
          <p:cNvSpPr>
            <a:spLocks noGrp="1"/>
          </p:cNvSpPr>
          <p:nvPr>
            <p:ph idx="1"/>
          </p:nvPr>
        </p:nvSpPr>
        <p:spPr>
          <a:xfrm>
            <a:off x="569842" y="1939309"/>
            <a:ext cx="10230679" cy="4772918"/>
          </a:xfrm>
        </p:spPr>
        <p:txBody>
          <a:bodyPr>
            <a:normAutofit/>
          </a:bodyPr>
          <a:lstStyle/>
          <a:p>
            <a:r>
              <a:rPr lang="es-CL" sz="2800" dirty="0">
                <a:solidFill>
                  <a:schemeClr val="accent4"/>
                </a:solidFill>
              </a:rPr>
              <a:t>Comprende</a:t>
            </a:r>
          </a:p>
          <a:p>
            <a:r>
              <a:rPr lang="es-CL" dirty="0"/>
              <a:t>¿Cuáles son los datos del problema?</a:t>
            </a:r>
          </a:p>
          <a:p>
            <a:r>
              <a:rPr lang="es-CL" dirty="0"/>
              <a:t>¿Cuál es la pregunta del problema?</a:t>
            </a:r>
          </a:p>
          <a:p>
            <a:r>
              <a:rPr lang="es-CL" sz="2800" dirty="0">
                <a:solidFill>
                  <a:schemeClr val="accent4"/>
                </a:solidFill>
              </a:rPr>
              <a:t>Planifica</a:t>
            </a:r>
          </a:p>
          <a:p>
            <a:r>
              <a:rPr lang="es-CL" dirty="0"/>
              <a:t>¿Cómo resuelves el problema?</a:t>
            </a:r>
          </a:p>
          <a:p>
            <a:r>
              <a:rPr lang="es-CL" dirty="0"/>
              <a:t>¿Qué estrategia o herramientas matemáticas utilizarás?</a:t>
            </a:r>
          </a:p>
          <a:p>
            <a:r>
              <a:rPr lang="es-CL" sz="2800" dirty="0">
                <a:solidFill>
                  <a:schemeClr val="accent4"/>
                </a:solidFill>
              </a:rPr>
              <a:t>Resuelve</a:t>
            </a:r>
          </a:p>
          <a:p>
            <a:r>
              <a:rPr lang="es-CL" dirty="0"/>
              <a:t>¿Qué relación puedes establecer entre los datos del problema?</a:t>
            </a:r>
          </a:p>
          <a:p>
            <a:r>
              <a:rPr lang="es-CL" sz="2800" dirty="0">
                <a:solidFill>
                  <a:schemeClr val="accent4"/>
                </a:solidFill>
              </a:rPr>
              <a:t>Comprueba</a:t>
            </a:r>
          </a:p>
          <a:p>
            <a:r>
              <a:rPr lang="es-CL" dirty="0"/>
              <a:t>¿Cómo verificas el resultado?</a:t>
            </a:r>
          </a:p>
          <a:p>
            <a:endParaRPr lang="es-CL" dirty="0"/>
          </a:p>
        </p:txBody>
      </p:sp>
    </p:spTree>
    <p:extLst>
      <p:ext uri="{BB962C8B-B14F-4D97-AF65-F5344CB8AC3E}">
        <p14:creationId xmlns:p14="http://schemas.microsoft.com/office/powerpoint/2010/main" val="1883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5C9E4-4DDE-4EBC-A192-FD7B841C912C}"/>
              </a:ext>
            </a:extLst>
          </p:cNvPr>
          <p:cNvSpPr>
            <a:spLocks noGrp="1"/>
          </p:cNvSpPr>
          <p:nvPr>
            <p:ph type="title"/>
          </p:nvPr>
        </p:nvSpPr>
        <p:spPr>
          <a:xfrm>
            <a:off x="119269" y="0"/>
            <a:ext cx="8110329" cy="662609"/>
          </a:xfrm>
        </p:spPr>
        <p:txBody>
          <a:bodyPr>
            <a:noAutofit/>
          </a:bodyPr>
          <a:lstStyle/>
          <a:p>
            <a:r>
              <a:rPr lang="es-CL" sz="2800" u="sng" dirty="0">
                <a:solidFill>
                  <a:srgbClr val="C00000"/>
                </a:solidFill>
              </a:rPr>
              <a:t>PROCEDIMIENTO PARA RESOLVER EL PROBLEMA</a:t>
            </a:r>
          </a:p>
        </p:txBody>
      </p:sp>
      <p:pic>
        <p:nvPicPr>
          <p:cNvPr id="1026" name="Picture 2" descr="Dos trozos de madera de 90 y 120 centímetros.">
            <a:extLst>
              <a:ext uri="{FF2B5EF4-FFF2-40B4-BE49-F238E27FC236}">
                <a16:creationId xmlns:a16="http://schemas.microsoft.com/office/drawing/2014/main" id="{444B69AA-D877-4031-8582-37B81EC96D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40418" y="136939"/>
            <a:ext cx="3551582" cy="291106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9F4374E-0A87-4E91-BE45-1602EA812E13}"/>
              </a:ext>
            </a:extLst>
          </p:cNvPr>
          <p:cNvSpPr/>
          <p:nvPr/>
        </p:nvSpPr>
        <p:spPr>
          <a:xfrm>
            <a:off x="119268" y="540469"/>
            <a:ext cx="8401879" cy="2308324"/>
          </a:xfrm>
          <a:prstGeom prst="rect">
            <a:avLst/>
          </a:prstGeom>
        </p:spPr>
        <p:txBody>
          <a:bodyPr wrap="square">
            <a:spAutoFit/>
          </a:bodyPr>
          <a:lstStyle/>
          <a:p>
            <a:pPr algn="just" fontAlgn="base"/>
            <a:r>
              <a:rPr lang="es-MX" sz="2400" dirty="0">
                <a:latin typeface="source sans pro" panose="020B0503030403020204" pitchFamily="34" charset="0"/>
              </a:rPr>
              <a:t>Antes de tratar de resolver el problema, analicémoslo un poco.  Supongamos por ejemplo que decide hacer trozos de 60 centímetros.   Al dividir el trozo de  120 cm. obtendría dos, pero al dividir el de 90 cm. tendría una parte de 60 cm.  y  otra de 30 cm., que se desperdiciaría puesto que quiere que todas las partes sean iguales, esa es la condición del problema.</a:t>
            </a:r>
          </a:p>
        </p:txBody>
      </p:sp>
      <p:sp>
        <p:nvSpPr>
          <p:cNvPr id="6" name="Rectángulo 5">
            <a:extLst>
              <a:ext uri="{FF2B5EF4-FFF2-40B4-BE49-F238E27FC236}">
                <a16:creationId xmlns:a16="http://schemas.microsoft.com/office/drawing/2014/main" id="{FB6FBFD3-88ED-46AF-80A9-F5DAE2AE488A}"/>
              </a:ext>
            </a:extLst>
          </p:cNvPr>
          <p:cNvSpPr/>
          <p:nvPr/>
        </p:nvSpPr>
        <p:spPr>
          <a:xfrm>
            <a:off x="119269" y="2935409"/>
            <a:ext cx="12072731" cy="3785652"/>
          </a:xfrm>
          <a:prstGeom prst="rect">
            <a:avLst/>
          </a:prstGeom>
        </p:spPr>
        <p:txBody>
          <a:bodyPr wrap="square">
            <a:spAutoFit/>
          </a:bodyPr>
          <a:lstStyle/>
          <a:p>
            <a:pPr fontAlgn="base"/>
            <a:r>
              <a:rPr lang="es-MX" sz="2400" b="1" dirty="0">
                <a:solidFill>
                  <a:srgbClr val="C00000"/>
                </a:solidFill>
                <a:latin typeface="source sans pro" panose="020B0503030403020204" pitchFamily="34" charset="0"/>
              </a:rPr>
              <a:t>1- Comprensión del problema:</a:t>
            </a:r>
          </a:p>
          <a:p>
            <a:pPr fontAlgn="base"/>
            <a:r>
              <a:rPr lang="es-MX" sz="2400" b="1" dirty="0">
                <a:solidFill>
                  <a:schemeClr val="bg1"/>
                </a:solidFill>
                <a:latin typeface="source sans pro" panose="020B0503030403020204" pitchFamily="34" charset="0"/>
              </a:rPr>
              <a:t>Para que no se desperdicie nada, la medida de las divisiones debe ser </a:t>
            </a:r>
            <a:r>
              <a:rPr lang="es-MX" sz="2400" b="1" dirty="0">
                <a:solidFill>
                  <a:schemeClr val="bg1"/>
                </a:solidFill>
                <a:latin typeface="inherit"/>
                <a:hlinkClick r:id="rId3" tooltip="¿Qué es un divisor común?">
                  <a:extLst>
                    <a:ext uri="{A12FA001-AC4F-418D-AE19-62706E023703}">
                      <ahyp:hlinkClr xmlns:ahyp="http://schemas.microsoft.com/office/drawing/2018/hyperlinkcolor" val="tx"/>
                    </a:ext>
                  </a:extLst>
                </a:hlinkClick>
              </a:rPr>
              <a:t>divisor común</a:t>
            </a:r>
            <a:r>
              <a:rPr lang="es-MX" sz="2400" b="1" dirty="0">
                <a:solidFill>
                  <a:schemeClr val="bg1"/>
                </a:solidFill>
                <a:latin typeface="source sans pro" panose="020B0503030403020204" pitchFamily="34" charset="0"/>
              </a:rPr>
              <a:t> de 90 cm. y 120 cm.  Además, las partes deben ser lo más grandes posible, para dar la respuesta a la pregunta del problema, así el divisor que buscamos es el mayor; es decir, el máximo común divisor.</a:t>
            </a:r>
          </a:p>
          <a:p>
            <a:pPr fontAlgn="base"/>
            <a:r>
              <a:rPr lang="es-MX" sz="2400" b="1" dirty="0">
                <a:solidFill>
                  <a:srgbClr val="C00000"/>
                </a:solidFill>
                <a:latin typeface="source sans pro" panose="020B0503030403020204" pitchFamily="34" charset="0"/>
              </a:rPr>
              <a:t>2- Planifica: </a:t>
            </a:r>
          </a:p>
          <a:p>
            <a:pPr fontAlgn="base"/>
            <a:r>
              <a:rPr lang="es-MX" sz="2400" b="1" dirty="0">
                <a:solidFill>
                  <a:schemeClr val="bg1"/>
                </a:solidFill>
                <a:latin typeface="source sans pro" panose="020B0503030403020204" pitchFamily="34" charset="0"/>
              </a:rPr>
              <a:t>Considera que la pregunta solicita la medida de cada una de las partes con la mayor longitud posible. Por lo tanto para resolver el problema puedes tomar la medida en centímetros de cada trozo de madera y resolver una división, tener en cuenta los divisores comunes. </a:t>
            </a:r>
            <a:r>
              <a:rPr lang="es-MX" sz="2000" b="1" dirty="0">
                <a:solidFill>
                  <a:schemeClr val="bg1"/>
                </a:solidFill>
                <a:latin typeface="source sans pro" panose="020B0503030403020204" pitchFamily="34" charset="0"/>
              </a:rPr>
              <a:t>(en las siguientes clases aprenderás estrategias más específicas)</a:t>
            </a:r>
          </a:p>
        </p:txBody>
      </p:sp>
    </p:spTree>
    <p:extLst>
      <p:ext uri="{BB962C8B-B14F-4D97-AF65-F5344CB8AC3E}">
        <p14:creationId xmlns:p14="http://schemas.microsoft.com/office/powerpoint/2010/main" val="285334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928C706E-7C54-4D08-91B8-BD857E7789BC}"/>
              </a:ext>
            </a:extLst>
          </p:cNvPr>
          <p:cNvSpPr>
            <a:spLocks noGrp="1"/>
          </p:cNvSpPr>
          <p:nvPr>
            <p:ph idx="1"/>
          </p:nvPr>
        </p:nvSpPr>
        <p:spPr>
          <a:xfrm>
            <a:off x="106017" y="865809"/>
            <a:ext cx="9950381" cy="5401479"/>
          </a:xfrm>
          <a:prstGeom prst="rect">
            <a:avLst/>
          </a:prstGeom>
        </p:spPr>
        <p:txBody>
          <a:bodyPr wrap="square">
            <a:spAutoFit/>
          </a:bodyPr>
          <a:lstStyle/>
          <a:p>
            <a:pPr marL="0" indent="0" fontAlgn="base">
              <a:buNone/>
            </a:pPr>
            <a:r>
              <a:rPr lang="es-MX" sz="2800" b="1" dirty="0">
                <a:solidFill>
                  <a:srgbClr val="C00000"/>
                </a:solidFill>
                <a:effectLst/>
                <a:latin typeface="source sans pro" panose="020B0503030403020204" pitchFamily="34" charset="0"/>
              </a:rPr>
              <a:t>3. Ahora resuelve:</a:t>
            </a:r>
            <a:endParaRPr lang="es-MX" sz="2800" b="1" dirty="0">
              <a:effectLst/>
              <a:latin typeface="source sans pro" panose="020B0503030403020204" pitchFamily="34" charset="0"/>
            </a:endParaRPr>
          </a:p>
          <a:p>
            <a:pPr marL="0" indent="0" fontAlgn="base">
              <a:buNone/>
            </a:pPr>
            <a:endParaRPr lang="es-MX" sz="2400" b="1" dirty="0">
              <a:effectLst/>
              <a:latin typeface="source sans pro" panose="020B0503030403020204" pitchFamily="34" charset="0"/>
            </a:endParaRPr>
          </a:p>
          <a:p>
            <a:pPr fontAlgn="base"/>
            <a:endParaRPr lang="es-MX" b="1" dirty="0">
              <a:solidFill>
                <a:schemeClr val="bg1"/>
              </a:solidFill>
              <a:effectLst/>
              <a:latin typeface="source sans pro" panose="020B0503030403020204" pitchFamily="34" charset="0"/>
            </a:endParaRPr>
          </a:p>
          <a:p>
            <a:pPr fontAlgn="base"/>
            <a:r>
              <a:rPr lang="es-MX" b="1" dirty="0">
                <a:solidFill>
                  <a:schemeClr val="bg1"/>
                </a:solidFill>
                <a:effectLst/>
                <a:latin typeface="source sans pro" panose="020B0503030403020204" pitchFamily="34" charset="0"/>
              </a:rPr>
              <a:t>Los 90 cm del trozo de madera se dividen por  3  porque es múltiplo de 3 y 120 cm se divide por 3 porque también es múltiplo de 3.</a:t>
            </a:r>
          </a:p>
          <a:p>
            <a:pPr fontAlgn="base"/>
            <a:r>
              <a:rPr lang="es-MX" b="1" dirty="0">
                <a:solidFill>
                  <a:schemeClr val="bg1"/>
                </a:solidFill>
                <a:effectLst/>
                <a:latin typeface="source sans pro" panose="020B0503030403020204" pitchFamily="34" charset="0"/>
              </a:rPr>
              <a:t>Así sucesivamente… </a:t>
            </a:r>
            <a:r>
              <a:rPr lang="es-MX" dirty="0">
                <a:solidFill>
                  <a:schemeClr val="bg1"/>
                </a:solidFill>
                <a:effectLst/>
                <a:latin typeface="source sans pro" panose="020B0503030403020204" pitchFamily="34" charset="0"/>
              </a:rPr>
              <a:t>se </a:t>
            </a:r>
            <a:r>
              <a:rPr lang="es-MX" dirty="0">
                <a:solidFill>
                  <a:schemeClr val="bg1"/>
                </a:solidFill>
                <a:effectLst>
                  <a:outerShdw blurRad="38100" dist="38100" dir="2700000" algn="tl">
                    <a:srgbClr val="000000">
                      <a:alpha val="43137"/>
                    </a:srgbClr>
                  </a:outerShdw>
                </a:effectLst>
                <a:latin typeface="source sans pro" panose="020B0503030403020204" pitchFamily="34" charset="0"/>
              </a:rPr>
              <a:t>divide </a:t>
            </a:r>
            <a:r>
              <a:rPr lang="es-MX" dirty="0">
                <a:solidFill>
                  <a:schemeClr val="bg1"/>
                </a:solidFill>
                <a:effectLst>
                  <a:outerShdw blurRad="38100" dist="38100" dir="2700000" algn="tl" rotWithShape="0">
                    <a:srgbClr val="000000">
                      <a:alpha val="43137"/>
                    </a:srgbClr>
                  </a:outerShdw>
                </a:effectLst>
                <a:latin typeface="source sans pro" panose="020B0503030403020204" pitchFamily="34" charset="0"/>
              </a:rPr>
              <a:t>por un mismo divisor común.</a:t>
            </a:r>
          </a:p>
          <a:p>
            <a:pPr marL="0" indent="0" fontAlgn="base">
              <a:buNone/>
            </a:pPr>
            <a:endParaRPr lang="es-MX" b="1" dirty="0">
              <a:solidFill>
                <a:schemeClr val="bg1"/>
              </a:solidFill>
              <a:effectLst>
                <a:outerShdw blurRad="38100" dist="38100" dir="2700000" algn="tl" rotWithShape="0">
                  <a:srgbClr val="000000">
                    <a:alpha val="43137"/>
                  </a:srgbClr>
                </a:outerShdw>
              </a:effectLst>
              <a:latin typeface="source sans pro" panose="020B0503030403020204" pitchFamily="34" charset="0"/>
            </a:endParaRPr>
          </a:p>
          <a:p>
            <a:pPr marL="0" indent="0" fontAlgn="base">
              <a:buNone/>
            </a:pPr>
            <a:r>
              <a:rPr lang="es-MX" b="1" dirty="0">
                <a:solidFill>
                  <a:srgbClr val="C00000"/>
                </a:solidFill>
                <a:effectLst>
                  <a:outerShdw blurRad="38100" dist="38100" dir="2700000" algn="tl">
                    <a:srgbClr val="000000">
                      <a:alpha val="43137"/>
                    </a:srgbClr>
                  </a:outerShdw>
                </a:effectLst>
                <a:latin typeface="source sans pro" panose="020B0503030403020204" pitchFamily="34" charset="0"/>
              </a:rPr>
              <a:t>4- </a:t>
            </a:r>
            <a:r>
              <a:rPr lang="es-MX" sz="2800" b="1" dirty="0">
                <a:solidFill>
                  <a:srgbClr val="C00000"/>
                </a:solidFill>
                <a:effectLst>
                  <a:outerShdw blurRad="38100" dist="38100" dir="2700000" algn="tl">
                    <a:srgbClr val="000000">
                      <a:alpha val="43137"/>
                    </a:srgbClr>
                  </a:outerShdw>
                </a:effectLst>
                <a:latin typeface="source sans pro" panose="020B0503030403020204" pitchFamily="34" charset="0"/>
              </a:rPr>
              <a:t>Comprueba el resultado obtenido: </a:t>
            </a:r>
          </a:p>
          <a:p>
            <a:pPr fontAlgn="base"/>
            <a:r>
              <a:rPr lang="es-MX" dirty="0">
                <a:solidFill>
                  <a:schemeClr val="bg1"/>
                </a:solidFill>
                <a:effectLst>
                  <a:outerShdw blurRad="38100" dist="38100" dir="2700000" algn="tl">
                    <a:srgbClr val="000000">
                      <a:alpha val="43137"/>
                    </a:srgbClr>
                  </a:outerShdw>
                </a:effectLst>
                <a:latin typeface="source sans pro" panose="020B0503030403020204" pitchFamily="34" charset="0"/>
              </a:rPr>
              <a:t>Para comprobar el resultado puedes utilizar la operación inversa, en este caso utiliza la multiplicación para verificar o comprob</a:t>
            </a:r>
            <a:r>
              <a:rPr lang="es-MX" dirty="0">
                <a:solidFill>
                  <a:schemeClr val="bg1"/>
                </a:solidFill>
                <a:effectLst/>
                <a:latin typeface="source sans pro" panose="020B0503030403020204" pitchFamily="34" charset="0"/>
              </a:rPr>
              <a:t>ar el resultado.</a:t>
            </a:r>
          </a:p>
          <a:p>
            <a:pPr marL="0" indent="0" fontAlgn="base">
              <a:buNone/>
            </a:pPr>
            <a:endParaRPr lang="es-MX" sz="2800" dirty="0">
              <a:solidFill>
                <a:schemeClr val="bg1"/>
              </a:solidFill>
              <a:effectLst/>
              <a:latin typeface="source sans pro" panose="020B0503030403020204" pitchFamily="34" charset="0"/>
            </a:endParaRPr>
          </a:p>
          <a:p>
            <a:pPr fontAlgn="base"/>
            <a:r>
              <a:rPr lang="es-MX" b="1" dirty="0">
                <a:solidFill>
                  <a:schemeClr val="bg1"/>
                </a:solidFill>
                <a:effectLst/>
                <a:highlight>
                  <a:srgbClr val="00FF00"/>
                </a:highlight>
                <a:latin typeface="source sans pro" panose="020B0503030403020204" pitchFamily="34" charset="0"/>
              </a:rPr>
              <a:t>Ahora puedes dar la respuesta a la pregunta del problema planteado.</a:t>
            </a:r>
          </a:p>
        </p:txBody>
      </p:sp>
    </p:spTree>
    <p:extLst>
      <p:ext uri="{BB962C8B-B14F-4D97-AF65-F5344CB8AC3E}">
        <p14:creationId xmlns:p14="http://schemas.microsoft.com/office/powerpoint/2010/main" val="368142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4A196-6F7D-47B3-97E7-9BAADC42D0D6}"/>
              </a:ext>
            </a:extLst>
          </p:cNvPr>
          <p:cNvSpPr>
            <a:spLocks noGrp="1"/>
          </p:cNvSpPr>
          <p:nvPr>
            <p:ph type="title"/>
          </p:nvPr>
        </p:nvSpPr>
        <p:spPr>
          <a:xfrm>
            <a:off x="251791" y="753227"/>
            <a:ext cx="11688418" cy="1314111"/>
          </a:xfrm>
        </p:spPr>
        <p:txBody>
          <a:bodyPr>
            <a:normAutofit fontScale="90000"/>
          </a:bodyPr>
          <a:lstStyle/>
          <a:p>
            <a:pPr algn="ctr"/>
            <a:br>
              <a:rPr lang="es-CL" b="1" dirty="0">
                <a:solidFill>
                  <a:srgbClr val="7030A0"/>
                </a:solidFill>
              </a:rPr>
            </a:br>
            <a:br>
              <a:rPr lang="es-CL" b="1" dirty="0">
                <a:solidFill>
                  <a:srgbClr val="7030A0"/>
                </a:solidFill>
              </a:rPr>
            </a:br>
            <a:r>
              <a:rPr lang="es-CL" b="1" dirty="0">
                <a:solidFill>
                  <a:srgbClr val="FFFF00"/>
                </a:solidFill>
              </a:rPr>
              <a:t>Comparte la actividad con tu familia: ¿Cuántos dedos señala cada niño/a? descubre los múltiplos según corresponda. Destácalos con un color </a:t>
            </a:r>
            <a:r>
              <a:rPr lang="es-CL" sz="2700" b="1" dirty="0">
                <a:solidFill>
                  <a:srgbClr val="FF0000"/>
                </a:solidFill>
              </a:rPr>
              <a:t>(en tu cuaderno)</a:t>
            </a:r>
            <a:r>
              <a:rPr lang="es-CL" b="1" dirty="0">
                <a:solidFill>
                  <a:srgbClr val="FFFF00"/>
                </a:solidFill>
              </a:rPr>
              <a:t>        </a:t>
            </a:r>
            <a:br>
              <a:rPr lang="es-CL" b="1" dirty="0">
                <a:solidFill>
                  <a:srgbClr val="7030A0"/>
                </a:solidFill>
              </a:rPr>
            </a:br>
            <a:br>
              <a:rPr lang="es-CL" b="1" dirty="0">
                <a:solidFill>
                  <a:srgbClr val="7030A0"/>
                </a:solidFill>
              </a:rPr>
            </a:br>
            <a:endParaRPr lang="es-CL" dirty="0"/>
          </a:p>
        </p:txBody>
      </p:sp>
      <p:sp>
        <p:nvSpPr>
          <p:cNvPr id="3" name="Marcador de contenido 2">
            <a:extLst>
              <a:ext uri="{FF2B5EF4-FFF2-40B4-BE49-F238E27FC236}">
                <a16:creationId xmlns:a16="http://schemas.microsoft.com/office/drawing/2014/main" id="{39C8AEB4-643F-4908-BAEE-E3709F9AAEF9}"/>
              </a:ext>
            </a:extLst>
          </p:cNvPr>
          <p:cNvSpPr>
            <a:spLocks noGrp="1"/>
          </p:cNvSpPr>
          <p:nvPr>
            <p:ph idx="1"/>
          </p:nvPr>
        </p:nvSpPr>
        <p:spPr/>
        <p:txBody>
          <a:bodyPr/>
          <a:lstStyle/>
          <a:p>
            <a:endParaRPr lang="es-CL" dirty="0"/>
          </a:p>
        </p:txBody>
      </p:sp>
      <p:pic>
        <p:nvPicPr>
          <p:cNvPr id="5" name="Imagen 4">
            <a:extLst>
              <a:ext uri="{FF2B5EF4-FFF2-40B4-BE49-F238E27FC236}">
                <a16:creationId xmlns:a16="http://schemas.microsoft.com/office/drawing/2014/main" id="{45DCDCB7-40BF-4789-95A3-CFC4537EB86A}"/>
              </a:ext>
            </a:extLst>
          </p:cNvPr>
          <p:cNvPicPr>
            <a:picLocks noChangeAspect="1"/>
          </p:cNvPicPr>
          <p:nvPr/>
        </p:nvPicPr>
        <p:blipFill>
          <a:blip r:embed="rId2"/>
          <a:stretch>
            <a:fillRect/>
          </a:stretch>
        </p:blipFill>
        <p:spPr>
          <a:xfrm>
            <a:off x="1398108" y="-151178"/>
            <a:ext cx="8385726" cy="1072989"/>
          </a:xfrm>
          <a:prstGeom prst="rect">
            <a:avLst/>
          </a:prstGeom>
        </p:spPr>
      </p:pic>
      <p:pic>
        <p:nvPicPr>
          <p:cNvPr id="6" name="Picture 4" descr="*´¯`*.¸¸.*´¯`**QUINTAL ESTUDANTE *´¯`*.¸¸.*´¯`**: ATIVIDADES COM MÚLTIPLOS, DIVISORES E NÚMEROS PRIMOS">
            <a:extLst>
              <a:ext uri="{FF2B5EF4-FFF2-40B4-BE49-F238E27FC236}">
                <a16:creationId xmlns:a16="http://schemas.microsoft.com/office/drawing/2014/main" id="{080B5B3D-F1BF-414A-AD2B-BCA65227B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41"/>
          <a:stretch/>
        </p:blipFill>
        <p:spPr bwMode="auto">
          <a:xfrm>
            <a:off x="251791" y="2067338"/>
            <a:ext cx="11595652" cy="47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8185"/>
      </p:ext>
    </p:extLst>
  </p:cSld>
  <p:clrMapOvr>
    <a:masterClrMapping/>
  </p:clrMapOvr>
</p:sld>
</file>

<file path=ppt/theme/theme1.xml><?xml version="1.0" encoding="utf-8"?>
<a:theme xmlns:a="http://schemas.openxmlformats.org/drawingml/2006/main" name="Berlí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TM04033917[[fn=Berlín]]</Template>
  <TotalTime>208</TotalTime>
  <Words>760</Words>
  <Application>Microsoft Office PowerPoint</Application>
  <PresentationFormat>Panorámica</PresentationFormat>
  <Paragraphs>68</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Garamond</vt:lpstr>
      <vt:lpstr>inherit</vt:lpstr>
      <vt:lpstr>source sans pro</vt:lpstr>
      <vt:lpstr>Trebuchet MS</vt:lpstr>
      <vt:lpstr>Wingdings</vt:lpstr>
      <vt:lpstr>Berlín</vt:lpstr>
      <vt:lpstr>UNIDAD 1: MÚLTIPLOS Y FACTORES</vt:lpstr>
      <vt:lpstr>Presentación de PowerPoint</vt:lpstr>
      <vt:lpstr>Presentación de PowerPoint</vt:lpstr>
      <vt:lpstr>Presentación de PowerPoint</vt:lpstr>
      <vt:lpstr>LOS DIVISORES DE UN NÚMERO </vt:lpstr>
      <vt:lpstr>¡¡¡Recuerda los pasos!!!      Pasos específicos para resolver un problema aritmético.(Método Polya) </vt:lpstr>
      <vt:lpstr>PROCEDIMIENTO PARA RESOLVER EL PROBLEMA</vt:lpstr>
      <vt:lpstr>Presentación de PowerPoint</vt:lpstr>
      <vt:lpstr>  Comparte la actividad con tu familia: ¿Cuántos dedos señala cada niño/a? descubre los múltiplos según corresponda. Destácalos con un color (en tu cuaderno)          </vt:lpstr>
      <vt:lpstr>APRENDER JUGANDO  6°ABC, Escribe el objetivo y realiza las actividad en tu cuaderno de matemática.  OBJETIVO: Diseñar estrategias de aprendizaje.  Actividad -Construir material concreto para enriquecer el aprendizaje de la matemática-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MÚLTIPLOS Y FACTORES</dc:title>
  <dc:creator>Polyana Galvez</dc:creator>
  <cp:lastModifiedBy>Maria Cristina M</cp:lastModifiedBy>
  <cp:revision>20</cp:revision>
  <dcterms:created xsi:type="dcterms:W3CDTF">2020-03-20T02:25:58Z</dcterms:created>
  <dcterms:modified xsi:type="dcterms:W3CDTF">2020-04-02T02:20:06Z</dcterms:modified>
</cp:coreProperties>
</file>