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7" r:id="rId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0033CC"/>
    <a:srgbClr val="33CCFF"/>
    <a:srgbClr val="FF99CC"/>
    <a:srgbClr val="FF3399"/>
    <a:srgbClr val="CCFFCC"/>
    <a:srgbClr val="00CC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Estilo me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Estilo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951" autoAdjust="0"/>
    <p:restoredTop sz="94660"/>
  </p:normalViewPr>
  <p:slideViewPr>
    <p:cSldViewPr snapToGrid="0">
      <p:cViewPr varScale="1">
        <p:scale>
          <a:sx n="72" d="100"/>
          <a:sy n="72" d="100"/>
        </p:scale>
        <p:origin x="37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03-11-2020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9505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03-11-2020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77065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03-11-2020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92704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03-11-2020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211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03-11-2020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5940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03-11-2020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59513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03-11-2020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68636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03-11-2020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22805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03-11-2020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5195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03-11-2020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0730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03-11-2020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96133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AEB39-111C-4FFE-AA94-BDE9A1E55E9F}" type="datetimeFigureOut">
              <a:rPr lang="es-CL" smtClean="0"/>
              <a:t>03-11-2020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69232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ángulo: esquinas redondeadas 17">
            <a:extLst>
              <a:ext uri="{FF2B5EF4-FFF2-40B4-BE49-F238E27FC236}">
                <a16:creationId xmlns:a16="http://schemas.microsoft.com/office/drawing/2014/main" id="{32295B61-0F17-4B41-9F8E-80AA17F52539}"/>
              </a:ext>
            </a:extLst>
          </p:cNvPr>
          <p:cNvSpPr/>
          <p:nvPr/>
        </p:nvSpPr>
        <p:spPr>
          <a:xfrm>
            <a:off x="583096" y="1591890"/>
            <a:ext cx="10482469" cy="3429000"/>
          </a:xfrm>
          <a:prstGeom prst="roundRect">
            <a:avLst/>
          </a:prstGeom>
          <a:ln w="762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583097" y="153523"/>
            <a:ext cx="7805530" cy="1178382"/>
          </a:xfrm>
          <a:solidFill>
            <a:schemeClr val="bg1"/>
          </a:solidFill>
          <a:ln w="57150">
            <a:solidFill>
              <a:srgbClr val="00B0F0"/>
            </a:solidFill>
          </a:ln>
        </p:spPr>
        <p:txBody>
          <a:bodyPr>
            <a:normAutofit fontScale="90000"/>
          </a:bodyPr>
          <a:lstStyle/>
          <a:p>
            <a:pPr lvl="0">
              <a:spcBef>
                <a:spcPts val="1000"/>
              </a:spcBef>
            </a:pPr>
            <a:br>
              <a:rPr lang="es-ES" b="1" dirty="0"/>
            </a:br>
            <a:br>
              <a:rPr lang="es-ES" b="1" dirty="0"/>
            </a:br>
            <a:br>
              <a:rPr lang="es-ES" b="1" dirty="0"/>
            </a:br>
            <a:r>
              <a:rPr lang="es-ES" sz="4900" b="1" dirty="0"/>
              <a:t>MATERIAL DE APOYO</a:t>
            </a:r>
            <a:br>
              <a:rPr lang="es-ES" sz="4900" b="1" dirty="0"/>
            </a:br>
            <a:r>
              <a:rPr lang="es-ES" sz="2000" dirty="0">
                <a:solidFill>
                  <a:prstClr val="black"/>
                </a:solidFill>
                <a:latin typeface="Bodoni" panose="02070603060706020303" pitchFamily="18" charset="0"/>
                <a:ea typeface="+mn-ea"/>
                <a:cs typeface="+mn-cs"/>
              </a:rPr>
              <a:t>Unidad 2 guía n°20</a:t>
            </a:r>
            <a:br>
              <a:rPr lang="es-ES" sz="2000" dirty="0">
                <a:solidFill>
                  <a:prstClr val="black"/>
                </a:solidFill>
                <a:latin typeface="Bodoni" panose="02070603060706020303" pitchFamily="18" charset="0"/>
                <a:ea typeface="+mn-ea"/>
                <a:cs typeface="+mn-cs"/>
              </a:rPr>
            </a:br>
            <a:r>
              <a:rPr lang="es-ES" sz="2000" dirty="0">
                <a:solidFill>
                  <a:prstClr val="black"/>
                </a:solidFill>
                <a:latin typeface="Bodoni" panose="02070603060706020303" pitchFamily="18" charset="0"/>
                <a:ea typeface="+mn-ea"/>
                <a:cs typeface="+mn-cs"/>
              </a:rPr>
              <a:t>Lenguaje y Comunicación 6to básico</a:t>
            </a:r>
            <a:endParaRPr lang="es-CL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57D1DB2-4292-46FF-8AE7-476415E5C194}"/>
              </a:ext>
            </a:extLst>
          </p:cNvPr>
          <p:cNvSpPr txBox="1">
            <a:spLocks/>
          </p:cNvSpPr>
          <p:nvPr/>
        </p:nvSpPr>
        <p:spPr>
          <a:xfrm>
            <a:off x="1579064" y="1615081"/>
            <a:ext cx="7752523" cy="90777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800" noProof="1"/>
              <a:t>Recuerda que en tu cuaderno </a:t>
            </a:r>
            <a:r>
              <a:rPr lang="es-ES" sz="2800" b="1" u="sng" noProof="1">
                <a:latin typeface="Albertus Extra Bold" panose="020E0802040304020204" pitchFamily="34" charset="0"/>
              </a:rPr>
              <a:t>siempre</a:t>
            </a:r>
            <a:r>
              <a:rPr lang="es-ES" sz="2800" b="1" noProof="1">
                <a:latin typeface="Albertus Extra Bold" panose="020E0802040304020204" pitchFamily="34" charset="0"/>
              </a:rPr>
              <a:t> </a:t>
            </a:r>
            <a:r>
              <a:rPr lang="es-ES" sz="2800" noProof="1"/>
              <a:t>debes anotar la </a:t>
            </a:r>
            <a:r>
              <a:rPr lang="es-ES" sz="2800" b="1" u="sng" noProof="1">
                <a:latin typeface="Algerian" panose="04020705040A02060702" pitchFamily="82" charset="0"/>
              </a:rPr>
              <a:t>fecha, objetivo y habilidad.</a:t>
            </a:r>
          </a:p>
        </p:txBody>
      </p:sp>
      <p:sp>
        <p:nvSpPr>
          <p:cNvPr id="2" name="Rectángulo: esquinas redondeadas 1">
            <a:extLst>
              <a:ext uri="{FF2B5EF4-FFF2-40B4-BE49-F238E27FC236}">
                <a16:creationId xmlns:a16="http://schemas.microsoft.com/office/drawing/2014/main" id="{9024A017-02C7-4720-B9C9-FF61705C9FD1}"/>
              </a:ext>
            </a:extLst>
          </p:cNvPr>
          <p:cNvSpPr/>
          <p:nvPr/>
        </p:nvSpPr>
        <p:spPr>
          <a:xfrm>
            <a:off x="728822" y="2579768"/>
            <a:ext cx="1929827" cy="632789"/>
          </a:xfrm>
          <a:prstGeom prst="roundRect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b="1" dirty="0">
                <a:solidFill>
                  <a:schemeClr val="tx1"/>
                </a:solidFill>
              </a:rPr>
              <a:t>OBJETIVO</a:t>
            </a:r>
          </a:p>
        </p:txBody>
      </p:sp>
      <p:sp>
        <p:nvSpPr>
          <p:cNvPr id="3" name="Rectángulo: esquinas redondeadas 2">
            <a:extLst>
              <a:ext uri="{FF2B5EF4-FFF2-40B4-BE49-F238E27FC236}">
                <a16:creationId xmlns:a16="http://schemas.microsoft.com/office/drawing/2014/main" id="{70A99CB7-1E64-4C07-9CD2-CEAAFEF9929A}"/>
              </a:ext>
            </a:extLst>
          </p:cNvPr>
          <p:cNvSpPr/>
          <p:nvPr/>
        </p:nvSpPr>
        <p:spPr>
          <a:xfrm>
            <a:off x="805840" y="4107944"/>
            <a:ext cx="1775789" cy="632789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b="1" dirty="0">
                <a:solidFill>
                  <a:schemeClr val="tx1"/>
                </a:solidFill>
              </a:rPr>
              <a:t>ACTITUD</a:t>
            </a:r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090D66D7-05A8-4FF0-8CD1-E221765B6978}"/>
              </a:ext>
            </a:extLst>
          </p:cNvPr>
          <p:cNvSpPr/>
          <p:nvPr/>
        </p:nvSpPr>
        <p:spPr>
          <a:xfrm>
            <a:off x="728822" y="3343856"/>
            <a:ext cx="2729948" cy="632789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b="1" dirty="0">
                <a:solidFill>
                  <a:schemeClr val="tx1"/>
                </a:solidFill>
              </a:rPr>
              <a:t>HABILIDADES</a:t>
            </a:r>
          </a:p>
        </p:txBody>
      </p:sp>
      <p:sp>
        <p:nvSpPr>
          <p:cNvPr id="10" name="Rectángulo: esquinas redondeadas 9">
            <a:extLst>
              <a:ext uri="{FF2B5EF4-FFF2-40B4-BE49-F238E27FC236}">
                <a16:creationId xmlns:a16="http://schemas.microsoft.com/office/drawing/2014/main" id="{41B9A5A2-D9CB-43BE-885F-F4AF7B708CA5}"/>
              </a:ext>
            </a:extLst>
          </p:cNvPr>
          <p:cNvSpPr/>
          <p:nvPr/>
        </p:nvSpPr>
        <p:spPr>
          <a:xfrm>
            <a:off x="2758506" y="2596823"/>
            <a:ext cx="8081772" cy="632789"/>
          </a:xfrm>
          <a:prstGeom prst="roundRect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>
                <a:solidFill>
                  <a:schemeClr val="tx1"/>
                </a:solidFill>
              </a:rPr>
              <a:t>Analizar un texto informativo para comprenderlo y desarrollar el gusto por la lectura </a:t>
            </a:r>
            <a:endParaRPr lang="es-CL" sz="2400" b="1" dirty="0">
              <a:solidFill>
                <a:schemeClr val="tx1"/>
              </a:solidFill>
            </a:endParaRPr>
          </a:p>
        </p:txBody>
      </p:sp>
      <p:sp>
        <p:nvSpPr>
          <p:cNvPr id="12" name="Rectángulo: esquinas redondeadas 11">
            <a:extLst>
              <a:ext uri="{FF2B5EF4-FFF2-40B4-BE49-F238E27FC236}">
                <a16:creationId xmlns:a16="http://schemas.microsoft.com/office/drawing/2014/main" id="{42E8EBFC-2A15-4F83-80CF-5E17BE0D0833}"/>
              </a:ext>
            </a:extLst>
          </p:cNvPr>
          <p:cNvSpPr/>
          <p:nvPr/>
        </p:nvSpPr>
        <p:spPr>
          <a:xfrm>
            <a:off x="3604496" y="3348382"/>
            <a:ext cx="7235782" cy="632789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>
                <a:solidFill>
                  <a:schemeClr val="tx1"/>
                </a:solidFill>
              </a:rPr>
              <a:t>Analizar, comprender, extraer información, comentar, escribir.</a:t>
            </a:r>
            <a:endParaRPr lang="es-CL" sz="2400" b="1" dirty="0">
              <a:solidFill>
                <a:schemeClr val="tx1"/>
              </a:solidFill>
            </a:endParaRPr>
          </a:p>
        </p:txBody>
      </p:sp>
      <p:sp>
        <p:nvSpPr>
          <p:cNvPr id="16" name="Rectángulo: esquinas redondeadas 15">
            <a:extLst>
              <a:ext uri="{FF2B5EF4-FFF2-40B4-BE49-F238E27FC236}">
                <a16:creationId xmlns:a16="http://schemas.microsoft.com/office/drawing/2014/main" id="{EB8E2884-0672-4FF4-A8AF-44B679711D62}"/>
              </a:ext>
            </a:extLst>
          </p:cNvPr>
          <p:cNvSpPr/>
          <p:nvPr/>
        </p:nvSpPr>
        <p:spPr>
          <a:xfrm>
            <a:off x="2804372" y="4148288"/>
            <a:ext cx="8081771" cy="632789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>
                <a:solidFill>
                  <a:schemeClr val="tx1"/>
                </a:solidFill>
              </a:rPr>
              <a:t>Compromiso, esfuerzo y responsabilidad.</a:t>
            </a:r>
            <a:endParaRPr lang="es-CL" sz="2400" b="1" dirty="0">
              <a:solidFill>
                <a:schemeClr val="tx1"/>
              </a:solidFill>
            </a:endParaRPr>
          </a:p>
        </p:txBody>
      </p:sp>
      <p:pic>
        <p:nvPicPr>
          <p:cNvPr id="7" name="Picture 2" descr="Untitled">
            <a:extLst>
              <a:ext uri="{FF2B5EF4-FFF2-40B4-BE49-F238E27FC236}">
                <a16:creationId xmlns:a16="http://schemas.microsoft.com/office/drawing/2014/main" id="{19E7D57C-E1D6-468A-8701-83733520B1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822" y="246263"/>
            <a:ext cx="850242" cy="989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Lindo sonriente feliz gota de agua con signos de interrogación y bombilla.  ilustración de personaje de dibujos animados plana. aislado en blanco.  carácter de gota de agua | Vector Premium">
            <a:extLst>
              <a:ext uri="{FF2B5EF4-FFF2-40B4-BE49-F238E27FC236}">
                <a16:creationId xmlns:a16="http://schemas.microsoft.com/office/drawing/2014/main" id="{0F354185-C8CD-4903-B8B3-AD863FC9DBD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07" t="24686" r="8438" b="15036"/>
          <a:stretch/>
        </p:blipFill>
        <p:spPr bwMode="auto">
          <a:xfrm>
            <a:off x="4379861" y="5139660"/>
            <a:ext cx="2419531" cy="1357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ᐈ Gotas de agua feliz imágenes de stock, fotos gota feliz | descargar en  Depositphotos®">
            <a:extLst>
              <a:ext uri="{FF2B5EF4-FFF2-40B4-BE49-F238E27FC236}">
                <a16:creationId xmlns:a16="http://schemas.microsoft.com/office/drawing/2014/main" id="{7482D330-01C1-4D7F-B874-0A88C55352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0468" y="0"/>
            <a:ext cx="1492014" cy="1551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Cartoon pozos de piedra, Piedra, Agua De Pozo, Barricas PNG Image and  Clipart | Dibujos de agua, Tazas de cafe dibujo, Pozos de agua">
            <a:extLst>
              <a:ext uri="{FF2B5EF4-FFF2-40B4-BE49-F238E27FC236}">
                <a16:creationId xmlns:a16="http://schemas.microsoft.com/office/drawing/2014/main" id="{9E11E4C3-BD22-44F8-B195-48A3C4333D4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93" t="18208" r="7440" b="15834"/>
          <a:stretch/>
        </p:blipFill>
        <p:spPr bwMode="auto">
          <a:xfrm>
            <a:off x="421527" y="5215636"/>
            <a:ext cx="1656928" cy="1396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Resultado de imagen para niño imaginando algo en dibujo animados sin fondo  | Cartoon kids, Cartoon boy, Kids cartoon characters">
            <a:extLst>
              <a:ext uri="{FF2B5EF4-FFF2-40B4-BE49-F238E27FC236}">
                <a16:creationId xmlns:a16="http://schemas.microsoft.com/office/drawing/2014/main" id="{5925BA96-3B36-4065-B5E8-9E8A8D4929D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827"/>
          <a:stretch/>
        </p:blipFill>
        <p:spPr bwMode="auto">
          <a:xfrm>
            <a:off x="10614991" y="5139660"/>
            <a:ext cx="901147" cy="154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056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02C3752E-9DAC-448E-9E65-1AD42A191DBF}"/>
              </a:ext>
            </a:extLst>
          </p:cNvPr>
          <p:cNvSpPr/>
          <p:nvPr/>
        </p:nvSpPr>
        <p:spPr>
          <a:xfrm>
            <a:off x="3857731" y="132949"/>
            <a:ext cx="4009878" cy="563922"/>
          </a:xfrm>
          <a:prstGeom prst="roundRect">
            <a:avLst/>
          </a:prstGeom>
          <a:solidFill>
            <a:srgbClr val="FF0000"/>
          </a:solidFill>
          <a:ln>
            <a:solidFill>
              <a:srgbClr val="00B0F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32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Texto informativo</a:t>
            </a:r>
          </a:p>
        </p:txBody>
      </p:sp>
      <p:sp>
        <p:nvSpPr>
          <p:cNvPr id="3" name="Rectángulo: esquinas redondeadas 2">
            <a:extLst>
              <a:ext uri="{FF2B5EF4-FFF2-40B4-BE49-F238E27FC236}">
                <a16:creationId xmlns:a16="http://schemas.microsoft.com/office/drawing/2014/main" id="{F53EC62A-E9EE-4019-A915-DB974EDADDA6}"/>
              </a:ext>
            </a:extLst>
          </p:cNvPr>
          <p:cNvSpPr/>
          <p:nvPr/>
        </p:nvSpPr>
        <p:spPr>
          <a:xfrm>
            <a:off x="159025" y="886763"/>
            <a:ext cx="4914114" cy="1299832"/>
          </a:xfrm>
          <a:prstGeom prst="roundRect">
            <a:avLst/>
          </a:prstGeom>
          <a:solidFill>
            <a:srgbClr val="CCFFCC"/>
          </a:solidFill>
          <a:ln w="76200">
            <a:solidFill>
              <a:srgbClr val="00CC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Son ejemplo de textos informativos: las noticias, los artículos informativos, la carta, la biografía, autobiografía, entre otros.</a:t>
            </a:r>
          </a:p>
        </p:txBody>
      </p:sp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AECAB3DB-9441-464B-8F93-5F549505FD09}"/>
              </a:ext>
            </a:extLst>
          </p:cNvPr>
          <p:cNvSpPr/>
          <p:nvPr/>
        </p:nvSpPr>
        <p:spPr>
          <a:xfrm>
            <a:off x="6864625" y="886763"/>
            <a:ext cx="4914114" cy="129983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76200">
            <a:solidFill>
              <a:srgbClr val="0033CC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Podemos encontrarlos en revistas, diccionarios, enciclopedias, internet, diarios; también podemos verlos o escucharlos en la radio y la televisión.</a:t>
            </a:r>
          </a:p>
        </p:txBody>
      </p:sp>
      <p:sp>
        <p:nvSpPr>
          <p:cNvPr id="11" name="Paralelogramo 10">
            <a:extLst>
              <a:ext uri="{FF2B5EF4-FFF2-40B4-BE49-F238E27FC236}">
                <a16:creationId xmlns:a16="http://schemas.microsoft.com/office/drawing/2014/main" id="{490979BB-70B0-49D4-BE4A-ECA9EA82C1B9}"/>
              </a:ext>
            </a:extLst>
          </p:cNvPr>
          <p:cNvSpPr/>
          <p:nvPr/>
        </p:nvSpPr>
        <p:spPr>
          <a:xfrm>
            <a:off x="0" y="5172221"/>
            <a:ext cx="8415133" cy="1598032"/>
          </a:xfrm>
          <a:prstGeom prst="parallelogram">
            <a:avLst/>
          </a:prstGeom>
          <a:solidFill>
            <a:srgbClr val="FF99CC"/>
          </a:solidFill>
          <a:ln w="76200"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tx1"/>
                </a:solidFill>
              </a:rPr>
              <a:t>INFORMACIÓN EXPLÍCITA</a:t>
            </a:r>
          </a:p>
          <a:p>
            <a:pPr algn="ctr"/>
            <a:r>
              <a:rPr lang="es-ES" dirty="0">
                <a:solidFill>
                  <a:schemeClr val="tx1"/>
                </a:solidFill>
              </a:rPr>
              <a:t>Son ideas que el autor expresa de forma directa y clara en el texto.</a:t>
            </a:r>
          </a:p>
          <a:p>
            <a:pPr algn="ctr"/>
            <a:r>
              <a:rPr lang="es-ES" dirty="0">
                <a:solidFill>
                  <a:schemeClr val="tx1"/>
                </a:solidFill>
              </a:rPr>
              <a:t>Es decir, tú puedes leer el texto y encontrar la respuesta.</a:t>
            </a:r>
          </a:p>
          <a:p>
            <a:pPr algn="ctr"/>
            <a:r>
              <a:rPr lang="es-ES" dirty="0">
                <a:solidFill>
                  <a:schemeClr val="tx1"/>
                </a:solidFill>
              </a:rPr>
              <a:t>Por ejemplo: La polera roja .</a:t>
            </a:r>
            <a:br>
              <a:rPr lang="es-ES" dirty="0">
                <a:solidFill>
                  <a:schemeClr val="tx1"/>
                </a:solidFill>
              </a:rPr>
            </a:br>
            <a:r>
              <a:rPr lang="es-ES" dirty="0">
                <a:solidFill>
                  <a:schemeClr val="tx1"/>
                </a:solidFill>
              </a:rPr>
              <a:t>¿De qué color es la polera? Roja.</a:t>
            </a:r>
            <a:endParaRPr lang="es-CL" dirty="0">
              <a:solidFill>
                <a:schemeClr val="tx1"/>
              </a:solidFill>
            </a:endParaRPr>
          </a:p>
        </p:txBody>
      </p:sp>
      <p:sp>
        <p:nvSpPr>
          <p:cNvPr id="13" name="Paralelogramo 12">
            <a:extLst>
              <a:ext uri="{FF2B5EF4-FFF2-40B4-BE49-F238E27FC236}">
                <a16:creationId xmlns:a16="http://schemas.microsoft.com/office/drawing/2014/main" id="{F146517A-7ECB-4E6F-86A7-8C85C1CF48FA}"/>
              </a:ext>
            </a:extLst>
          </p:cNvPr>
          <p:cNvSpPr/>
          <p:nvPr/>
        </p:nvSpPr>
        <p:spPr>
          <a:xfrm>
            <a:off x="7195930" y="5172221"/>
            <a:ext cx="4914114" cy="1606999"/>
          </a:xfrm>
          <a:prstGeom prst="parallelogram">
            <a:avLst/>
          </a:prstGeom>
          <a:solidFill>
            <a:srgbClr val="FFFF00"/>
          </a:solidFill>
          <a:ln w="762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tx1"/>
                </a:solidFill>
              </a:rPr>
              <a:t>INFORMACIÓN IMPLÍCITA</a:t>
            </a:r>
          </a:p>
          <a:p>
            <a:pPr algn="ctr"/>
            <a:r>
              <a:rPr lang="es-ES" dirty="0">
                <a:solidFill>
                  <a:schemeClr val="tx1"/>
                </a:solidFill>
              </a:rPr>
              <a:t>Es la información que el autor no te dice directamente, sino que tú la infieres, la imaginas, de acuerdo a las pistas que encuentras en el texto.</a:t>
            </a:r>
            <a:endParaRPr lang="es-CL" dirty="0">
              <a:solidFill>
                <a:schemeClr val="tx1"/>
              </a:solidFill>
            </a:endParaRP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200C07B8-CBBE-4B42-B48D-68E324926685}"/>
              </a:ext>
            </a:extLst>
          </p:cNvPr>
          <p:cNvSpPr/>
          <p:nvPr/>
        </p:nvSpPr>
        <p:spPr>
          <a:xfrm>
            <a:off x="3676734" y="2279367"/>
            <a:ext cx="4557402" cy="2800082"/>
          </a:xfrm>
          <a:prstGeom prst="ellipse">
            <a:avLst/>
          </a:prstGeom>
          <a:solidFill>
            <a:srgbClr val="00FFFF"/>
          </a:solidFill>
          <a:ln w="76200">
            <a:solidFill>
              <a:srgbClr val="33CCFF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800" dirty="0">
                <a:solidFill>
                  <a:schemeClr val="tx1"/>
                </a:solidFill>
              </a:rPr>
              <a:t>Los textos informativos son textos que comunican o transmiten información sobre algún tema.</a:t>
            </a:r>
          </a:p>
          <a:p>
            <a:pPr algn="ctr"/>
            <a:r>
              <a:rPr lang="es-ES" sz="1800" dirty="0">
                <a:solidFill>
                  <a:schemeClr val="tx1"/>
                </a:solidFill>
              </a:rPr>
              <a:t>Son no literarios y son perfectos para informarse e investigar.</a:t>
            </a:r>
            <a:endParaRPr lang="es-CL" sz="1800" dirty="0">
              <a:solidFill>
                <a:schemeClr val="tx1"/>
              </a:solidFill>
            </a:endParaRPr>
          </a:p>
        </p:txBody>
      </p:sp>
      <p:cxnSp>
        <p:nvCxnSpPr>
          <p:cNvPr id="10" name="Conector: curvado 9">
            <a:extLst>
              <a:ext uri="{FF2B5EF4-FFF2-40B4-BE49-F238E27FC236}">
                <a16:creationId xmlns:a16="http://schemas.microsoft.com/office/drawing/2014/main" id="{BFC8F24A-AC43-4DD6-BA35-3DC61C45D918}"/>
              </a:ext>
            </a:extLst>
          </p:cNvPr>
          <p:cNvCxnSpPr>
            <a:stCxn id="3" idx="2"/>
            <a:endCxn id="2" idx="2"/>
          </p:cNvCxnSpPr>
          <p:nvPr/>
        </p:nvCxnSpPr>
        <p:spPr>
          <a:xfrm rot="16200000" flipH="1">
            <a:off x="2400002" y="2402675"/>
            <a:ext cx="1492813" cy="1060652"/>
          </a:xfrm>
          <a:prstGeom prst="curvedConnector2">
            <a:avLst/>
          </a:prstGeom>
          <a:ln w="762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: curvado 13">
            <a:extLst>
              <a:ext uri="{FF2B5EF4-FFF2-40B4-BE49-F238E27FC236}">
                <a16:creationId xmlns:a16="http://schemas.microsoft.com/office/drawing/2014/main" id="{3BD70484-6D05-42FC-980E-0B4D62C9F7F3}"/>
              </a:ext>
            </a:extLst>
          </p:cNvPr>
          <p:cNvCxnSpPr>
            <a:stCxn id="4" idx="2"/>
            <a:endCxn id="2" idx="6"/>
          </p:cNvCxnSpPr>
          <p:nvPr/>
        </p:nvCxnSpPr>
        <p:spPr>
          <a:xfrm rot="5400000">
            <a:off x="8031503" y="2389228"/>
            <a:ext cx="1492813" cy="1087546"/>
          </a:xfrm>
          <a:prstGeom prst="curvedConnector2">
            <a:avLst/>
          </a:prstGeom>
          <a:ln w="762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ᐈ Ojo vigilante vector de stock, vectores ojo grande | descargar en  Depositphotos®">
            <a:extLst>
              <a:ext uri="{FF2B5EF4-FFF2-40B4-BE49-F238E27FC236}">
                <a16:creationId xmlns:a16="http://schemas.microsoft.com/office/drawing/2014/main" id="{09CAD011-B32A-4BAD-955C-EA792C97F40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12"/>
          <a:stretch/>
        </p:blipFill>
        <p:spPr bwMode="auto">
          <a:xfrm>
            <a:off x="9603646" y="2291090"/>
            <a:ext cx="2506397" cy="2788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Estudiante con lápiz destacador estilo dibujo animado. Estudiante con lápiz  destacador de dibujos animados ilustración estilo">
            <a:extLst>
              <a:ext uri="{FF2B5EF4-FFF2-40B4-BE49-F238E27FC236}">
                <a16:creationId xmlns:a16="http://schemas.microsoft.com/office/drawing/2014/main" id="{E8C9B995-CEF2-42BD-BCFF-FF5677B864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931" y="2562143"/>
            <a:ext cx="1903188" cy="2526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4479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7E35D3-CE5D-4F40-83A2-32A642BD7E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9843" y="149605"/>
            <a:ext cx="3614530" cy="469762"/>
          </a:xfrm>
          <a:solidFill>
            <a:schemeClr val="bg1"/>
          </a:solidFill>
          <a:ln w="76200">
            <a:solidFill>
              <a:srgbClr val="0033CC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s-ES" dirty="0"/>
              <a:t>La carta</a:t>
            </a:r>
            <a:endParaRPr lang="es-CL" dirty="0"/>
          </a:p>
        </p:txBody>
      </p:sp>
      <p:pic>
        <p:nvPicPr>
          <p:cNvPr id="3074" name="Picture 2" descr="Partes de la carta - Carolina Henriquez (Recurso)">
            <a:extLst>
              <a:ext uri="{FF2B5EF4-FFF2-40B4-BE49-F238E27FC236}">
                <a16:creationId xmlns:a16="http://schemas.microsoft.com/office/drawing/2014/main" id="{E1870B14-F9F1-4FC8-85B3-41ACBD3434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8553" y="2438263"/>
            <a:ext cx="6393760" cy="4372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CD17F4B-46D9-42A8-8131-C2F19AAA4A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843" y="834888"/>
            <a:ext cx="10783957" cy="1603375"/>
          </a:xfrm>
          <a:ln w="76200">
            <a:solidFill>
              <a:srgbClr val="00FFFF"/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es-ES" dirty="0"/>
              <a:t>Es un medio de comunicación escrita que nos permite comunicarnos con otros e informarles.</a:t>
            </a:r>
          </a:p>
          <a:p>
            <a:r>
              <a:rPr lang="es-ES" dirty="0"/>
              <a:t>La carta ha evolucionado con el tiempo en correo electrónico y chats.</a:t>
            </a:r>
          </a:p>
          <a:p>
            <a:r>
              <a:rPr lang="es-ES" dirty="0"/>
              <a:t>Las partes de la carta son:</a:t>
            </a:r>
            <a:endParaRPr lang="es-CL" dirty="0"/>
          </a:p>
        </p:txBody>
      </p:sp>
      <p:pic>
        <p:nvPicPr>
          <p:cNvPr id="3080" name="Picture 8" descr="BLOG DEL &quot;C.E.I.P. JOAQUÍN TENA SICILIA&quot;: ECHAMOS UNA CARTA AL BUZÓN POR  NAVIDAD: 4 - 5 AÑOS">
            <a:extLst>
              <a:ext uri="{FF2B5EF4-FFF2-40B4-BE49-F238E27FC236}">
                <a16:creationId xmlns:a16="http://schemas.microsoft.com/office/drawing/2014/main" id="{7EDA40D8-4EE5-4FB8-BA60-F73A5203277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287847">
            <a:off x="-1020875" y="1454488"/>
            <a:ext cx="7002203" cy="6506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10238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489</TotalTime>
  <Words>261</Words>
  <Application>Microsoft Office PowerPoint</Application>
  <PresentationFormat>Panorámica</PresentationFormat>
  <Paragraphs>23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0" baseType="lpstr">
      <vt:lpstr>Albertus Extra Bold</vt:lpstr>
      <vt:lpstr>Algerian</vt:lpstr>
      <vt:lpstr>Arial</vt:lpstr>
      <vt:lpstr>Bodoni</vt:lpstr>
      <vt:lpstr>Calibri</vt:lpstr>
      <vt:lpstr>Calibri Light</vt:lpstr>
      <vt:lpstr>Tema de Office</vt:lpstr>
      <vt:lpstr>   MATERIAL DE APOYO Unidad 2 guía n°20 Lenguaje y Comunicación 6to básico</vt:lpstr>
      <vt:lpstr>Presentación de PowerPoint</vt:lpstr>
      <vt:lpstr>La carta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MATERIAL DE APOYO Unidad 1 guía n°10 Lenguaje y Comunicación 5to básico   Para consultas sobre la asignatura o las guías de aprendizaje, escribe al correo: marjorie.palominos@colegio-mineralelteniente.cl </dc:title>
  <dc:creator>Carrie Palominos Cornejo</dc:creator>
  <cp:lastModifiedBy>Mayo</cp:lastModifiedBy>
  <cp:revision>41</cp:revision>
  <dcterms:created xsi:type="dcterms:W3CDTF">2020-06-09T22:40:37Z</dcterms:created>
  <dcterms:modified xsi:type="dcterms:W3CDTF">2020-11-03T23:04:10Z</dcterms:modified>
</cp:coreProperties>
</file>