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3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13-10-2020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KTX8lWGkY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32295B61-0F17-4B41-9F8E-80AA17F52539}"/>
              </a:ext>
            </a:extLst>
          </p:cNvPr>
          <p:cNvSpPr/>
          <p:nvPr/>
        </p:nvSpPr>
        <p:spPr>
          <a:xfrm>
            <a:off x="221132" y="3297601"/>
            <a:ext cx="8302069" cy="3429000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26" name="Picture 2" descr="Plantillas color Pastel para Presentaciones Google y PowerPoint">
            <a:extLst>
              <a:ext uri="{FF2B5EF4-FFF2-40B4-BE49-F238E27FC236}">
                <a16:creationId xmlns:a16="http://schemas.microsoft.com/office/drawing/2014/main" id="{5552BF5C-6916-4DB1-B888-D9EE4398F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605" y="210266"/>
            <a:ext cx="7235688" cy="2919012"/>
          </a:xfrm>
          <a:prstGeom prst="rect">
            <a:avLst/>
          </a:prstGeom>
          <a:noFill/>
          <a:ln w="7620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037895" y="541092"/>
            <a:ext cx="4880069" cy="2257361"/>
          </a:xfrm>
          <a:solidFill>
            <a:schemeClr val="bg1"/>
          </a:solidFill>
          <a:ln w="5715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br>
              <a:rPr lang="es-ES" b="1" dirty="0"/>
            </a:br>
            <a:r>
              <a:rPr lang="es-ES" sz="4900" b="1" dirty="0"/>
              <a:t>MATERIAL DE APOYO</a:t>
            </a:r>
            <a:br>
              <a:rPr lang="es-ES" sz="4900" b="1" dirty="0"/>
            </a:br>
            <a:r>
              <a:rPr lang="es-ES" sz="20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2 guía n°19</a:t>
            </a:r>
            <a:br>
              <a:rPr lang="es-ES" sz="20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0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6to básico</a:t>
            </a:r>
            <a:br>
              <a:rPr lang="es-ES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endParaRPr lang="es-CL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7D1DB2-4292-46FF-8AE7-476415E5C194}"/>
              </a:ext>
            </a:extLst>
          </p:cNvPr>
          <p:cNvSpPr txBox="1">
            <a:spLocks/>
          </p:cNvSpPr>
          <p:nvPr/>
        </p:nvSpPr>
        <p:spPr>
          <a:xfrm>
            <a:off x="437321" y="3412435"/>
            <a:ext cx="7752523" cy="9077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noProof="1"/>
              <a:t>Recuerda que en tu cuaderno </a:t>
            </a:r>
            <a:r>
              <a:rPr lang="es-ES" sz="2800" b="1" u="sng" noProof="1">
                <a:latin typeface="Albertus Extra Bold" panose="020E0802040304020204" pitchFamily="34" charset="0"/>
              </a:rPr>
              <a:t>siempre</a:t>
            </a:r>
            <a:r>
              <a:rPr lang="es-ES" sz="2800" b="1" noProof="1">
                <a:latin typeface="Albertus Extra Bold" panose="020E0802040304020204" pitchFamily="34" charset="0"/>
              </a:rPr>
              <a:t> </a:t>
            </a:r>
            <a:r>
              <a:rPr lang="es-ES" sz="2800" noProof="1"/>
              <a:t>debes anotar la </a:t>
            </a:r>
            <a:r>
              <a:rPr lang="es-ES" sz="2800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9024A017-02C7-4720-B9C9-FF61705C9FD1}"/>
              </a:ext>
            </a:extLst>
          </p:cNvPr>
          <p:cNvSpPr/>
          <p:nvPr/>
        </p:nvSpPr>
        <p:spPr>
          <a:xfrm>
            <a:off x="304752" y="4408596"/>
            <a:ext cx="1929827" cy="632789"/>
          </a:xfrm>
          <a:prstGeom prst="roundRec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tx1"/>
                </a:solidFill>
              </a:rPr>
              <a:t>OBJETIVO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70A99CB7-1E64-4C07-9CD2-CEAAFEF9929A}"/>
              </a:ext>
            </a:extLst>
          </p:cNvPr>
          <p:cNvSpPr/>
          <p:nvPr/>
        </p:nvSpPr>
        <p:spPr>
          <a:xfrm>
            <a:off x="1579064" y="5841889"/>
            <a:ext cx="1775789" cy="63278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tx1"/>
                </a:solidFill>
              </a:rPr>
              <a:t>ACTITUD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90D66D7-05A8-4FF0-8CD1-E221765B6978}"/>
              </a:ext>
            </a:extLst>
          </p:cNvPr>
          <p:cNvSpPr/>
          <p:nvPr/>
        </p:nvSpPr>
        <p:spPr>
          <a:xfrm>
            <a:off x="869605" y="5122497"/>
            <a:ext cx="2729948" cy="63278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b="1" dirty="0">
                <a:solidFill>
                  <a:schemeClr val="tx1"/>
                </a:solidFill>
              </a:rPr>
              <a:t>HABILIDADES</a:t>
            </a:r>
          </a:p>
        </p:txBody>
      </p:sp>
      <p:pic>
        <p:nvPicPr>
          <p:cNvPr id="9" name="Picture 2" descr="Eule_Bücher_lesend_03 | Cartoon clip art, Owl artwork, Graduation poster">
            <a:extLst>
              <a:ext uri="{FF2B5EF4-FFF2-40B4-BE49-F238E27FC236}">
                <a16:creationId xmlns:a16="http://schemas.microsoft.com/office/drawing/2014/main" id="{A03CB576-0ACE-4D67-8692-7337206A99B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117" y="316957"/>
            <a:ext cx="3663264" cy="596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41B9A5A2-D9CB-43BE-885F-F4AF7B708CA5}"/>
              </a:ext>
            </a:extLst>
          </p:cNvPr>
          <p:cNvSpPr/>
          <p:nvPr/>
        </p:nvSpPr>
        <p:spPr>
          <a:xfrm>
            <a:off x="2306024" y="4416282"/>
            <a:ext cx="6131648" cy="632789"/>
          </a:xfrm>
          <a:prstGeom prst="roundRec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Analizar y comprender un artículo informativo para desarrollar el gusto por la lectura. </a:t>
            </a:r>
            <a:endParaRPr lang="es-CL" sz="2400" b="1" dirty="0">
              <a:solidFill>
                <a:schemeClr val="tx1"/>
              </a:solidFill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42E8EBFC-2A15-4F83-80CF-5E17BE0D0833}"/>
              </a:ext>
            </a:extLst>
          </p:cNvPr>
          <p:cNvSpPr/>
          <p:nvPr/>
        </p:nvSpPr>
        <p:spPr>
          <a:xfrm>
            <a:off x="3670998" y="5122497"/>
            <a:ext cx="3069514" cy="63278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Analizar, comprender.</a:t>
            </a:r>
            <a:endParaRPr lang="es-CL" sz="2400" b="1" dirty="0">
              <a:solidFill>
                <a:schemeClr val="tx1"/>
              </a:solidFill>
            </a:endParaRP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EB8E2884-0672-4FF4-A8AF-44B679711D62}"/>
              </a:ext>
            </a:extLst>
          </p:cNvPr>
          <p:cNvSpPr/>
          <p:nvPr/>
        </p:nvSpPr>
        <p:spPr>
          <a:xfrm>
            <a:off x="3426298" y="5851357"/>
            <a:ext cx="3093962" cy="63278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Compromiso, esfuerzo y responsabilidad.</a:t>
            </a:r>
            <a:endParaRPr lang="es-CL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7E677676-690E-4102-B203-F918EAAA0192}"/>
              </a:ext>
            </a:extLst>
          </p:cNvPr>
          <p:cNvSpPr/>
          <p:nvPr/>
        </p:nvSpPr>
        <p:spPr>
          <a:xfrm>
            <a:off x="2125557" y="2642541"/>
            <a:ext cx="3442594" cy="3161912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INICIO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Para “enganchar” al lector, existen diferentes maneras de empezar la introducción, por ejemplo con un refrán, una frase conocida, una pregunta, un dato o contar una breve historia. Y, a partir de eso, se presenta el tema del que se va a hablar en el artículo.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89E6E613-3A04-4E15-BC01-7D9CCDCA74AC}"/>
              </a:ext>
            </a:extLst>
          </p:cNvPr>
          <p:cNvSpPr/>
          <p:nvPr/>
        </p:nvSpPr>
        <p:spPr>
          <a:xfrm rot="16200000">
            <a:off x="-1259875" y="3982377"/>
            <a:ext cx="3436847" cy="675860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ESTRUCTURA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02C3752E-9DAC-448E-9E65-1AD42A191DBF}"/>
              </a:ext>
            </a:extLst>
          </p:cNvPr>
          <p:cNvSpPr/>
          <p:nvPr/>
        </p:nvSpPr>
        <p:spPr>
          <a:xfrm>
            <a:off x="120618" y="97846"/>
            <a:ext cx="4009878" cy="56392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artículo informativo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7779FA7-54D5-4A60-9F6C-59D44AE59937}"/>
              </a:ext>
            </a:extLst>
          </p:cNvPr>
          <p:cNvSpPr/>
          <p:nvPr/>
        </p:nvSpPr>
        <p:spPr>
          <a:xfrm>
            <a:off x="120618" y="598157"/>
            <a:ext cx="7724670" cy="1882789"/>
          </a:xfrm>
          <a:prstGeom prst="roundRect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 un texto no literario, informativo, cuyo propósito es informar a una audiencia sobre un tema de interés.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 un texto continuo, es decir, se escribe en párrafos y cada párrafo debe hablar de un solo tema.</a:t>
            </a:r>
            <a:b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Estos textos son excelente ayuda para investigar y aprender.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 preciso y claro, es decir, entrega solo información realmente importante.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116251F5-F596-4758-BA33-87E70DD1AB79}"/>
              </a:ext>
            </a:extLst>
          </p:cNvPr>
          <p:cNvSpPr/>
          <p:nvPr/>
        </p:nvSpPr>
        <p:spPr>
          <a:xfrm>
            <a:off x="231837" y="6315776"/>
            <a:ext cx="5392221" cy="39347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 sugiero el siguiente video de apoyo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F2B7148D-5CD5-44BC-9A5C-971C2AFAF2AB}"/>
              </a:ext>
            </a:extLst>
          </p:cNvPr>
          <p:cNvSpPr/>
          <p:nvPr/>
        </p:nvSpPr>
        <p:spPr>
          <a:xfrm>
            <a:off x="5734009" y="6299036"/>
            <a:ext cx="5203151" cy="448805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https://www.youtube.com/watch?v=5KTX8lWGkYU</a:t>
            </a: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430F8AB0-46B5-4C78-85B1-005B84480A26}"/>
              </a:ext>
            </a:extLst>
          </p:cNvPr>
          <p:cNvSpPr/>
          <p:nvPr/>
        </p:nvSpPr>
        <p:spPr>
          <a:xfrm>
            <a:off x="8687006" y="2642541"/>
            <a:ext cx="2787139" cy="2441011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CONCLUSIÓN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Resume lo más importante de la información entregada, presenta un dato curioso y hace una pregunta para reflexionar.</a:t>
            </a:r>
            <a:endParaRPr kumimoji="0" lang="es-CL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FABCB9F8-5047-433B-B3F8-2F8EE4183412}"/>
              </a:ext>
            </a:extLst>
          </p:cNvPr>
          <p:cNvSpPr/>
          <p:nvPr/>
        </p:nvSpPr>
        <p:spPr>
          <a:xfrm>
            <a:off x="5734009" y="2642541"/>
            <a:ext cx="2787139" cy="339619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DESARROLLO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Entrega la información POR PÁRRAFOS. Cada uno habla sobre una idea diferente.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Puede tener subtítulos antes de cada párrafo para que el lector sepa de qué hablará.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E6F0ACF5-ECC7-42C5-8628-811B5504EB39}"/>
              </a:ext>
            </a:extLst>
          </p:cNvPr>
          <p:cNvSpPr/>
          <p:nvPr/>
        </p:nvSpPr>
        <p:spPr>
          <a:xfrm>
            <a:off x="8061506" y="165606"/>
            <a:ext cx="3793661" cy="496162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¿Dónde lo encuentro?</a:t>
            </a: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72052B40-A24F-4A33-8FAD-F3705A3C5212}"/>
              </a:ext>
            </a:extLst>
          </p:cNvPr>
          <p:cNvSpPr/>
          <p:nvPr/>
        </p:nvSpPr>
        <p:spPr>
          <a:xfrm>
            <a:off x="8038732" y="656222"/>
            <a:ext cx="3816435" cy="1340910"/>
          </a:xfrm>
          <a:prstGeom prst="roundRect">
            <a:avLst/>
          </a:prstGeom>
          <a:ln w="762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Puedo encontrar artículos informativos en revistas, internet, textos escolares, libros, enciclopedias.</a:t>
            </a: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7C0DF11D-4C5C-4E02-A2A6-DD6A612F6942}"/>
              </a:ext>
            </a:extLst>
          </p:cNvPr>
          <p:cNvSpPr/>
          <p:nvPr/>
        </p:nvSpPr>
        <p:spPr>
          <a:xfrm>
            <a:off x="853379" y="3777525"/>
            <a:ext cx="1147214" cy="620835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TÍTULO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2FA8130B-49A9-4514-9C8C-71E765FA52F0}"/>
              </a:ext>
            </a:extLst>
          </p:cNvPr>
          <p:cNvSpPr/>
          <p:nvPr/>
        </p:nvSpPr>
        <p:spPr>
          <a:xfrm>
            <a:off x="8696008" y="5211330"/>
            <a:ext cx="3159159" cy="990448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También lleva imágenes que pueden ir al principio, al final o durante la lectura.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4479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CF18853-6E8C-49E1-AB1B-817AA9CAE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18" y="3142782"/>
            <a:ext cx="5556508" cy="1821806"/>
          </a:xfrm>
          <a:prstGeom prst="rect">
            <a:avLst/>
          </a:prstGeom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6CBBCFB3-057B-4179-BF9F-B20BC1B80384}"/>
              </a:ext>
            </a:extLst>
          </p:cNvPr>
          <p:cNvSpPr/>
          <p:nvPr/>
        </p:nvSpPr>
        <p:spPr>
          <a:xfrm>
            <a:off x="1115173" y="1884432"/>
            <a:ext cx="3706628" cy="1397767"/>
          </a:xfrm>
          <a:prstGeom prst="ellipse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tx1"/>
                </a:solidFill>
              </a:rPr>
              <a:t>INTRODUCCIÓN: Comienza con una anécdota, una experiencia personal.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68F6AA7-7A19-4B85-8683-A39BB413C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7651" y="208323"/>
            <a:ext cx="2496596" cy="3561578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BF62D26-0A6B-47A8-84C4-045ACE48DF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6622" y="208323"/>
            <a:ext cx="2780690" cy="357144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E4D48C93-40C8-496C-BAD8-0E03F081BEB8}"/>
              </a:ext>
            </a:extLst>
          </p:cNvPr>
          <p:cNvSpPr/>
          <p:nvPr/>
        </p:nvSpPr>
        <p:spPr>
          <a:xfrm>
            <a:off x="6387650" y="3769901"/>
            <a:ext cx="5592529" cy="154075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DESARROLLO: En cada párrafo habla de un tema diferente, por ejemplo, la primera mascota rescatada, los tiempos en que rescata mascotas, el albergue, el equipo de trabajo, </a:t>
            </a:r>
            <a:r>
              <a:rPr lang="es-CL" b="1" dirty="0" err="1"/>
              <a:t>etc</a:t>
            </a:r>
            <a:endParaRPr lang="es-CL" b="1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A8079AE-F728-41FA-9261-64B921E345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147" y="5591887"/>
            <a:ext cx="5029688" cy="977557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sp>
        <p:nvSpPr>
          <p:cNvPr id="15" name="Elipse 14">
            <a:extLst>
              <a:ext uri="{FF2B5EF4-FFF2-40B4-BE49-F238E27FC236}">
                <a16:creationId xmlns:a16="http://schemas.microsoft.com/office/drawing/2014/main" id="{51C836DF-222D-4002-B12A-D7F3EB3959C4}"/>
              </a:ext>
            </a:extLst>
          </p:cNvPr>
          <p:cNvSpPr/>
          <p:nvPr/>
        </p:nvSpPr>
        <p:spPr>
          <a:xfrm>
            <a:off x="1172827" y="5343035"/>
            <a:ext cx="3591320" cy="139776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CONCLUSIÓN: Termina entregando un dato curioso: el cariño es el idioma universal.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25D0DE1-EFE5-4C61-852A-2D3FDA1370B9}"/>
              </a:ext>
            </a:extLst>
          </p:cNvPr>
          <p:cNvSpPr txBox="1"/>
          <p:nvPr/>
        </p:nvSpPr>
        <p:spPr>
          <a:xfrm>
            <a:off x="190232" y="92316"/>
            <a:ext cx="5975043" cy="156966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dirty="0"/>
              <a:t>Miremos, como ejemplo de artículo informativo, el texto de la clase de hoy…</a:t>
            </a: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9F3016C7-02A8-42DD-B8BB-9921EB7AC78D}"/>
              </a:ext>
            </a:extLst>
          </p:cNvPr>
          <p:cNvSpPr/>
          <p:nvPr/>
        </p:nvSpPr>
        <p:spPr>
          <a:xfrm>
            <a:off x="781878" y="1934258"/>
            <a:ext cx="649357" cy="58365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/>
              <a:t>1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F6092FFB-96C5-4E9B-9110-242C43097205}"/>
              </a:ext>
            </a:extLst>
          </p:cNvPr>
          <p:cNvSpPr/>
          <p:nvPr/>
        </p:nvSpPr>
        <p:spPr>
          <a:xfrm>
            <a:off x="6062972" y="3707810"/>
            <a:ext cx="649357" cy="58365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/>
              <a:t>2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E1FCB101-9586-4C43-A65D-8797FA16130B}"/>
              </a:ext>
            </a:extLst>
          </p:cNvPr>
          <p:cNvSpPr/>
          <p:nvPr/>
        </p:nvSpPr>
        <p:spPr>
          <a:xfrm>
            <a:off x="790494" y="5750090"/>
            <a:ext cx="649357" cy="58365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992204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408</Words>
  <Application>Microsoft Office PowerPoint</Application>
  <PresentationFormat>Panorámica</PresentationFormat>
  <Paragraphs>35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Albertus Extra Bold</vt:lpstr>
      <vt:lpstr>Algerian</vt:lpstr>
      <vt:lpstr>Arial</vt:lpstr>
      <vt:lpstr>Bodoni</vt:lpstr>
      <vt:lpstr>Calibri</vt:lpstr>
      <vt:lpstr>Calibri Light</vt:lpstr>
      <vt:lpstr>Tema de Office</vt:lpstr>
      <vt:lpstr>    MATERIAL DE APOYO Unidad 2 guía n°19 Lenguaje y Comunicación 6to básico   Para consultas sobre la asignatura o las guías de aprendizaje, escribe al correo: marjorie.palominos@colegio-mineralelteniente.cl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n°10 Lenguaje y Comunicación 5to básico   Para consultas sobre la asignatura o las guías de aprendizaje, escribe al correo: marjorie.palominos@colegio-mineralelteniente.cl </dc:title>
  <dc:creator>Carrie Palominos Cornejo</dc:creator>
  <cp:lastModifiedBy>Carrie Palominos Cornejo</cp:lastModifiedBy>
  <cp:revision>31</cp:revision>
  <dcterms:created xsi:type="dcterms:W3CDTF">2020-06-09T22:40:37Z</dcterms:created>
  <dcterms:modified xsi:type="dcterms:W3CDTF">2020-10-13T19:31:07Z</dcterms:modified>
</cp:coreProperties>
</file>