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6" r:id="rId6"/>
    <p:sldId id="267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1" autoAdjust="0"/>
    <p:restoredTop sz="94660"/>
  </p:normalViewPr>
  <p:slideViewPr>
    <p:cSldViewPr snapToGrid="0">
      <p:cViewPr varScale="1">
        <p:scale>
          <a:sx n="72" d="100"/>
          <a:sy n="72" d="100"/>
        </p:scale>
        <p:origin x="3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br>
              <a:rPr lang="es-ES" b="1" dirty="0"/>
            </a:br>
            <a:br>
              <a:rPr lang="es-ES" b="1" dirty="0"/>
            </a:b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n°15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825641"/>
              </p:ext>
            </p:extLst>
          </p:nvPr>
        </p:nvGraphicFramePr>
        <p:xfrm>
          <a:off x="4454167" y="2079937"/>
          <a:ext cx="6145145" cy="250494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r>
                        <a:rPr lang="es-C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el ambiente de la narración para profundizar su comprensión (OA4)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Analizar, identificar, leer, comprender.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i="1" noProof="1">
                <a:solidFill>
                  <a:prstClr val="black"/>
                </a:solidFill>
              </a:rPr>
              <a:t>Tú decides si escribes </a:t>
            </a:r>
            <a:r>
              <a:rPr lang="es-ES" sz="3600" b="1" i="1" noProof="1">
                <a:solidFill>
                  <a:srgbClr val="00B050"/>
                </a:solidFill>
              </a:rPr>
              <a:t>la actitud </a:t>
            </a:r>
            <a:r>
              <a:rPr lang="es-ES" i="1" noProof="1">
                <a:solidFill>
                  <a:prstClr val="black"/>
                </a:solidFill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2262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3CE5203E-F2D1-469A-A50E-9C665421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Llegarán Elsa, Rapunzel y Peter Pan a Tokyo DisneySea - TCZ - The ...">
            <a:extLst>
              <a:ext uri="{FF2B5EF4-FFF2-40B4-BE49-F238E27FC236}">
                <a16:creationId xmlns:a16="http://schemas.microsoft.com/office/drawing/2014/main" id="{1DB61B38-BF02-4054-B313-170D481AF8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8" r="4011" b="3"/>
          <a:stretch/>
        </p:blipFill>
        <p:spPr bwMode="auto">
          <a:xfrm>
            <a:off x="409602" y="10"/>
            <a:ext cx="5457817" cy="333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459508C-97CF-4795-8793-EFA273A947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35" r="1183" b="3"/>
          <a:stretch/>
        </p:blipFill>
        <p:spPr>
          <a:xfrm>
            <a:off x="409593" y="3520439"/>
            <a:ext cx="5457817" cy="3337561"/>
          </a:xfrm>
          <a:prstGeom prst="rect">
            <a:avLst/>
          </a:prstGeom>
        </p:spPr>
      </p:pic>
      <p:sp useBgFill="1">
        <p:nvSpPr>
          <p:cNvPr id="1029" name="Rectangle 72">
            <a:extLst>
              <a:ext uri="{FF2B5EF4-FFF2-40B4-BE49-F238E27FC236}">
                <a16:creationId xmlns:a16="http://schemas.microsoft.com/office/drawing/2014/main" id="{9080D120-BD54-46E1-BA37-82F5E808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4590" y="633619"/>
            <a:ext cx="5457817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D166BE-FCDB-47F3-9630-015E4A9A5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3215" y="978408"/>
            <a:ext cx="4607052" cy="1106424"/>
          </a:xfrm>
        </p:spPr>
        <p:txBody>
          <a:bodyPr>
            <a:normAutofit/>
          </a:bodyPr>
          <a:lstStyle/>
          <a:p>
            <a:r>
              <a:rPr lang="es-CL" sz="2700" b="1" i="1" u="sng">
                <a:latin typeface="Cavolini" panose="020B0502040204020203" pitchFamily="66" charset="0"/>
                <a:cs typeface="Cavolini" panose="020B0502040204020203" pitchFamily="66" charset="0"/>
              </a:rPr>
              <a:t>El espacio-ambiente en los textos narrativos.</a:t>
            </a:r>
          </a:p>
        </p:txBody>
      </p:sp>
      <p:sp>
        <p:nvSpPr>
          <p:cNvPr id="1030" name="Rectangle 74">
            <a:extLst>
              <a:ext uri="{FF2B5EF4-FFF2-40B4-BE49-F238E27FC236}">
                <a16:creationId xmlns:a16="http://schemas.microsoft.com/office/drawing/2014/main" id="{81D83946-74FA-498A-AC80-9926F041B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0582" y="118561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31" name="Rectangle 76">
            <a:extLst>
              <a:ext uri="{FF2B5EF4-FFF2-40B4-BE49-F238E27FC236}">
                <a16:creationId xmlns:a16="http://schemas.microsoft.com/office/drawing/2014/main" id="{5060D983-8B52-443A-8183-2A1DE0561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2473" y="2185416"/>
            <a:ext cx="4446484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EC58E6-2C4D-49BA-9C16-5C5E25685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6263" y="2368296"/>
            <a:ext cx="4607052" cy="35021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s-CL" sz="1500"/>
          </a:p>
          <a:p>
            <a:r>
              <a:rPr lang="es-CL" sz="1500"/>
              <a:t>El espacio o ambiente corresponde al lugar donde ocurre la historia. </a:t>
            </a:r>
          </a:p>
          <a:p>
            <a:r>
              <a:rPr lang="es-CL" sz="1500"/>
              <a:t>Sin embargo, el espacio narrativo no solo incluye el lugar, sino que también la atmósfera espiritual y la realidad que se cuenta en la narración.</a:t>
            </a:r>
          </a:p>
          <a:p>
            <a:r>
              <a:rPr lang="es-CL" sz="1500"/>
              <a:t>Para identificar el ambiente debo prestar atención a los acontecimientos y encontrar las pistas que me ayuden a saberlo.</a:t>
            </a:r>
          </a:p>
          <a:p>
            <a:r>
              <a:rPr lang="es-CL" sz="1500"/>
              <a:t>Analizar el ambiente de los textos, nos permite comprender mejor la historia y nos ayuda a imaginarla con exactitud.</a:t>
            </a:r>
          </a:p>
          <a:p>
            <a:pPr marL="0" indent="0">
              <a:buNone/>
            </a:pPr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27232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El uso de &quot;Intensamente&quot; para construir... - Fundación para la ...">
            <a:extLst>
              <a:ext uri="{FF2B5EF4-FFF2-40B4-BE49-F238E27FC236}">
                <a16:creationId xmlns:a16="http://schemas.microsoft.com/office/drawing/2014/main" id="{6568386A-2387-458F-9C8E-6FF9F4DA7B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1" r="-2" b="-2"/>
          <a:stretch/>
        </p:blipFill>
        <p:spPr bwMode="auto"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osque encantado">
            <a:extLst>
              <a:ext uri="{FF2B5EF4-FFF2-40B4-BE49-F238E27FC236}">
                <a16:creationId xmlns:a16="http://schemas.microsoft.com/office/drawing/2014/main" id="{5E11F6D1-96CF-4FBD-9346-16D2FDAE9F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56" r="-2" b="2248"/>
          <a:stretch/>
        </p:blipFill>
        <p:spPr bwMode="auto">
          <a:xfrm>
            <a:off x="4883025" y="3570500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93" name="Freeform: Shape 192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4" name="Freeform: Shape 19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1C968D0-5AC6-4D7C-9B21-6A6B71897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71" y="3364992"/>
            <a:ext cx="4832802" cy="1243584"/>
          </a:xfrm>
        </p:spPr>
        <p:txBody>
          <a:bodyPr>
            <a:normAutofit/>
          </a:bodyPr>
          <a:lstStyle/>
          <a:p>
            <a:r>
              <a:rPr lang="es-CL" sz="3400" b="1" u="sng" dirty="0">
                <a:latin typeface="Cavolini" panose="03000502040302020204" pitchFamily="66" charset="0"/>
                <a:cs typeface="Cavolini" panose="03000502040302020204" pitchFamily="66" charset="0"/>
              </a:rPr>
              <a:t>ESPACIO FÍSICO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96" name="Rectangle 195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8778BD-A195-4543-A23D-E21899566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70" y="4140560"/>
            <a:ext cx="4832803" cy="2702242"/>
          </a:xfrm>
        </p:spPr>
        <p:txBody>
          <a:bodyPr>
            <a:normAutofit fontScale="92500"/>
          </a:bodyPr>
          <a:lstStyle/>
          <a:p>
            <a:r>
              <a:rPr lang="es-ES" sz="1700" dirty="0"/>
              <a:t>Es el lugar o los lugares donde ocurren los hechos. </a:t>
            </a:r>
          </a:p>
          <a:p>
            <a:r>
              <a:rPr lang="es-ES" sz="1700" dirty="0"/>
              <a:t>Puede ser un espacio abierto (natural, urbano, rural, marítimo); Por ejemplo, la playa, un bosque, la selva, el océano, entre otros.</a:t>
            </a:r>
          </a:p>
          <a:p>
            <a:r>
              <a:rPr lang="es-ES" sz="1700" dirty="0"/>
              <a:t>También puede ser un espacio cerrado: el interior de una casa, un cine, un bar, una escuela, etc. </a:t>
            </a:r>
          </a:p>
          <a:p>
            <a:r>
              <a:rPr lang="es-ES" sz="1700" dirty="0"/>
              <a:t>El espacio físico se presenta por medio de descripciones, es decir podemos leer o decir dónde están, todo lo que se ve allí, lo que se escucha, lo que se huele, quiénes están, cómo visten, etc.</a:t>
            </a: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3B01231F-48CE-4AC8-9F0F-CA4A15F9C1B6}"/>
              </a:ext>
            </a:extLst>
          </p:cNvPr>
          <p:cNvSpPr txBox="1">
            <a:spLocks/>
          </p:cNvSpPr>
          <p:nvPr/>
        </p:nvSpPr>
        <p:spPr>
          <a:xfrm>
            <a:off x="142856" y="89509"/>
            <a:ext cx="4597315" cy="48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800" b="1" u="sng" dirty="0">
                <a:latin typeface="Cavolini" panose="03000502040302020204" pitchFamily="66" charset="0"/>
                <a:cs typeface="Cavolini" panose="03000502040302020204" pitchFamily="66" charset="0"/>
              </a:rPr>
              <a:t>ESPACIO PSICOLÓGICO</a:t>
            </a:r>
          </a:p>
        </p:txBody>
      </p:sp>
      <p:sp>
        <p:nvSpPr>
          <p:cNvPr id="21" name="Marcador de contenido 2">
            <a:extLst>
              <a:ext uri="{FF2B5EF4-FFF2-40B4-BE49-F238E27FC236}">
                <a16:creationId xmlns:a16="http://schemas.microsoft.com/office/drawing/2014/main" id="{CB518FAB-6F27-48FB-AF37-354F8512743F}"/>
              </a:ext>
            </a:extLst>
          </p:cNvPr>
          <p:cNvSpPr txBox="1">
            <a:spLocks/>
          </p:cNvSpPr>
          <p:nvPr/>
        </p:nvSpPr>
        <p:spPr>
          <a:xfrm>
            <a:off x="172201" y="522878"/>
            <a:ext cx="4892040" cy="3287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/>
              <a:t>Es la atmósfera espiritual que envuelve a los personajes o la historia.</a:t>
            </a:r>
          </a:p>
          <a:p>
            <a:r>
              <a:rPr lang="es-ES" sz="1800" dirty="0"/>
              <a:t>Estos sentimientos y emociones que se sienten en el momento que está ocurriendo pueden estar escritos en la historia o tú puedes inferirlos según lo que está pasando. </a:t>
            </a:r>
            <a:r>
              <a:rPr lang="es-ES" sz="1800" b="1" u="sng" dirty="0"/>
              <a:t>Se relaciona con los personajes y la situación.</a:t>
            </a:r>
          </a:p>
          <a:p>
            <a:r>
              <a:rPr lang="es-ES" sz="1800" dirty="0"/>
              <a:t>Por ejemplo: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1800" dirty="0"/>
              <a:t>Todos reían y gritaban  para alentar a sus compañeros. Todos querían ganar las olimpiadas de ese año.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1800" b="1" dirty="0">
                <a:solidFill>
                  <a:srgbClr val="002060"/>
                </a:solidFill>
              </a:rPr>
              <a:t>AMBIENTE PSICOLÓGICO: ALEGRÍA, EUFORIA, COMPETITIVO, etc.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1800" dirty="0"/>
              <a:t>Se sentía el nerviosismo de los corredores, porque tenían la responsabilidad de hacer a sus amigos ganadores.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1800" b="1" dirty="0">
                <a:solidFill>
                  <a:srgbClr val="002060"/>
                </a:solidFill>
              </a:rPr>
              <a:t>AMBIENTE PSICOLÓGICO: NERVIOSISMO, PRESIÓN</a:t>
            </a:r>
            <a:r>
              <a:rPr lang="es-ES" sz="18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47812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6" name="Picture 19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1C968D0-5AC6-4D7C-9B21-6A6B71897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5616" y="180205"/>
            <a:ext cx="4977976" cy="1454051"/>
          </a:xfrm>
        </p:spPr>
        <p:txBody>
          <a:bodyPr>
            <a:normAutofit/>
          </a:bodyPr>
          <a:lstStyle/>
          <a:p>
            <a:r>
              <a:rPr lang="es-CL" sz="4100" b="1" u="sng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ESPACIO SOCIAL Y CULTURAL</a:t>
            </a:r>
          </a:p>
        </p:txBody>
      </p:sp>
      <p:sp>
        <p:nvSpPr>
          <p:cNvPr id="5127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122" name="Picture 2" descr="sociedad cultura – sociedad del conocimiento">
            <a:extLst>
              <a:ext uri="{FF2B5EF4-FFF2-40B4-BE49-F238E27FC236}">
                <a16:creationId xmlns:a16="http://schemas.microsoft.com/office/drawing/2014/main" id="{6A2ED9FC-400E-459F-AA95-26B619EDD7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8" r="-3" b="-3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8778BD-A195-4543-A23D-E21899566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3277" y="907231"/>
            <a:ext cx="6433923" cy="5508559"/>
          </a:xfrm>
        </p:spPr>
        <p:txBody>
          <a:bodyPr anchor="ctr">
            <a:normAutofit/>
          </a:bodyPr>
          <a:lstStyle/>
          <a:p>
            <a:r>
              <a:rPr lang="es-ES" sz="1600" dirty="0">
                <a:solidFill>
                  <a:srgbClr val="000000"/>
                </a:solidFill>
              </a:rPr>
              <a:t>Se refiere al entorno cultural, religioso, económico, moral o social en el que se desarrolla la acción narrada. </a:t>
            </a:r>
          </a:p>
          <a:p>
            <a:r>
              <a:rPr lang="es-ES" sz="1600" dirty="0">
                <a:solidFill>
                  <a:srgbClr val="000000"/>
                </a:solidFill>
              </a:rPr>
              <a:t>Los personajes tienen un nivel intelectual, cultura, pertenecen o se agrupan en sectores sociales y manifiestan determinadas ideas religiosas o políticas (sus creencias, sus leyes, su moneda, quién resuelve sus conflictos, etc.)</a:t>
            </a:r>
          </a:p>
          <a:p>
            <a:endParaRPr lang="es-ES" sz="1600" dirty="0">
              <a:solidFill>
                <a:srgbClr val="000000"/>
              </a:solidFill>
            </a:endParaRPr>
          </a:p>
          <a:p>
            <a:r>
              <a:rPr lang="es-ES" sz="1600" dirty="0">
                <a:solidFill>
                  <a:srgbClr val="000000"/>
                </a:solidFill>
              </a:rPr>
              <a:t>Por ejemplo:</a:t>
            </a:r>
          </a:p>
          <a:p>
            <a:pPr marL="0" indent="0">
              <a:buNone/>
            </a:pPr>
            <a:r>
              <a:rPr lang="es-ES" sz="1600" dirty="0">
                <a:solidFill>
                  <a:srgbClr val="000000"/>
                </a:solidFill>
              </a:rPr>
              <a:t>El juez decidió que el hombre debería pagar 2 monedas de oro por haber robado un pan. Aunque el hombre era inocente, las pagó porque así salvaría al niño que pedía limosnas fuera de la iglesia y a él le sobraba el dinero.</a:t>
            </a:r>
          </a:p>
          <a:p>
            <a:pPr marL="0" indent="0">
              <a:buNone/>
            </a:pPr>
            <a:endParaRPr lang="es-ES" sz="16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s-ES" sz="1600" b="1" i="1" u="sng" dirty="0">
                <a:solidFill>
                  <a:srgbClr val="000000"/>
                </a:solidFill>
              </a:rPr>
              <a:t>ESPACIO SOCIOCULTURAL: </a:t>
            </a:r>
            <a:r>
              <a:rPr lang="es-ES" sz="1600" dirty="0">
                <a:solidFill>
                  <a:srgbClr val="000000"/>
                </a:solidFill>
              </a:rPr>
              <a:t>PODEMOS SEÑALAR QUE HABÍA RICOS Y POBRES, QUE HAY LEYES Y QUIEN LAS HACE CUMPLIR ES UN JUEZ; QUE UTILIZAN MONEDAS DE ORO Y QUE HAY CREYENTES.</a:t>
            </a:r>
          </a:p>
        </p:txBody>
      </p:sp>
    </p:spTree>
    <p:extLst>
      <p:ext uri="{BB962C8B-B14F-4D97-AF65-F5344CB8AC3E}">
        <p14:creationId xmlns:p14="http://schemas.microsoft.com/office/powerpoint/2010/main" val="3868540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9B3D4DA-9B8A-455B-8EE8-FC5644E07F97}"/>
              </a:ext>
            </a:extLst>
          </p:cNvPr>
          <p:cNvSpPr txBox="1"/>
          <p:nvPr/>
        </p:nvSpPr>
        <p:spPr>
          <a:xfrm>
            <a:off x="5380383" y="43778"/>
            <a:ext cx="6272432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sz="1600" dirty="0"/>
              <a:t>“Cuando Harry entró al </a:t>
            </a:r>
            <a:r>
              <a:rPr lang="es-CL" sz="1600" dirty="0">
                <a:highlight>
                  <a:srgbClr val="FFFF00"/>
                </a:highlight>
              </a:rPr>
              <a:t>castillo</a:t>
            </a:r>
            <a:r>
              <a:rPr lang="es-CL" sz="1600" dirty="0"/>
              <a:t>, vio que era </a:t>
            </a:r>
            <a:r>
              <a:rPr lang="es-CL" sz="1600" dirty="0">
                <a:highlight>
                  <a:srgbClr val="FFFF00"/>
                </a:highlight>
              </a:rPr>
              <a:t>muy grande</a:t>
            </a:r>
            <a:r>
              <a:rPr lang="es-CL" sz="1600" dirty="0"/>
              <a:t>, </a:t>
            </a:r>
            <a:r>
              <a:rPr lang="es-CL" sz="1600" dirty="0">
                <a:highlight>
                  <a:srgbClr val="FFFF00"/>
                </a:highlight>
              </a:rPr>
              <a:t>estaba lleno de cuadros y las imágenes de estos cuadros se movían </a:t>
            </a:r>
            <a:r>
              <a:rPr lang="es-CL" sz="1600" dirty="0"/>
              <a:t>¡tenían vida!. </a:t>
            </a:r>
            <a:r>
              <a:rPr lang="es-CL" sz="1600" dirty="0">
                <a:highlight>
                  <a:srgbClr val="FFFF00"/>
                </a:highlight>
              </a:rPr>
              <a:t>Unas enormes y largas cortinas –burdeo con finas líneas amarillas en honor a la casa ganadora del último año- cubrían las ventanas, no dejando entrar ni un solo rayo de sol. Sin embargo, el lugar estaba muy iluminado, </a:t>
            </a:r>
            <a:r>
              <a:rPr lang="es-CL" sz="1600" dirty="0"/>
              <a:t>porque bajo un hechizo, </a:t>
            </a:r>
            <a:r>
              <a:rPr lang="es-CL" sz="1600" dirty="0">
                <a:highlight>
                  <a:srgbClr val="FFFF00"/>
                </a:highlight>
              </a:rPr>
              <a:t>el techo mostraba el cielo estrellado en lugar de luces.</a:t>
            </a:r>
          </a:p>
          <a:p>
            <a:r>
              <a:rPr lang="es-CL" sz="1600" dirty="0"/>
              <a:t>Atravesando el salón, </a:t>
            </a:r>
            <a:r>
              <a:rPr lang="es-CL" sz="1600" dirty="0">
                <a:highlight>
                  <a:srgbClr val="FFFF00"/>
                </a:highlight>
              </a:rPr>
              <a:t>una mesa llena de comida</a:t>
            </a:r>
            <a:r>
              <a:rPr lang="es-CL" sz="1600" dirty="0"/>
              <a:t>, lista y </a:t>
            </a:r>
            <a:r>
              <a:rPr lang="es-CL" sz="1600" dirty="0">
                <a:highlight>
                  <a:srgbClr val="FFFF00"/>
                </a:highlight>
              </a:rPr>
              <a:t>servida</a:t>
            </a:r>
            <a:r>
              <a:rPr lang="es-CL" sz="1600" dirty="0"/>
              <a:t> para recibir a los jóvenes </a:t>
            </a:r>
            <a:r>
              <a:rPr lang="es-CL" sz="1600" dirty="0">
                <a:highlight>
                  <a:srgbClr val="00FFFF"/>
                </a:highlight>
              </a:rPr>
              <a:t>magos</a:t>
            </a:r>
            <a:r>
              <a:rPr lang="es-CL" sz="1600" dirty="0"/>
              <a:t>. Con </a:t>
            </a:r>
            <a:r>
              <a:rPr lang="es-CL" sz="1600" dirty="0">
                <a:highlight>
                  <a:srgbClr val="00FFFF"/>
                </a:highlight>
              </a:rPr>
              <a:t>platos antiguos de porcelana y servicio de plata.</a:t>
            </a:r>
          </a:p>
          <a:p>
            <a:r>
              <a:rPr lang="es-CL" sz="1600" dirty="0"/>
              <a:t>Los mayores, quienes llevaban años en la escuela de magia, ya se encontraban sentados, comiendo, </a:t>
            </a:r>
            <a:r>
              <a:rPr lang="es-CL" sz="1600" dirty="0">
                <a:highlight>
                  <a:srgbClr val="00FF00"/>
                </a:highlight>
              </a:rPr>
              <a:t>conversando y riendo, mientras comentaban sus historias de vacaciones.</a:t>
            </a:r>
          </a:p>
          <a:p>
            <a:r>
              <a:rPr lang="es-CL" sz="1600" dirty="0">
                <a:highlight>
                  <a:srgbClr val="00FF00"/>
                </a:highlight>
              </a:rPr>
              <a:t>Harry, no conocía a nadie, pero estaba muy emocionado. </a:t>
            </a:r>
            <a:r>
              <a:rPr lang="es-CL" sz="1600" dirty="0"/>
              <a:t>Se sentó junto a un joven pelirrojo llamado Ron, quien tenía un trozo de carne en cada mano e intentaba tomar un pan. </a:t>
            </a:r>
            <a:r>
              <a:rPr lang="es-CL" sz="1600" dirty="0">
                <a:highlight>
                  <a:srgbClr val="00FF00"/>
                </a:highlight>
              </a:rPr>
              <a:t>Ése fue el inicio de una amistad eterna.</a:t>
            </a:r>
          </a:p>
          <a:p>
            <a:r>
              <a:rPr lang="es-CL" sz="1600" dirty="0">
                <a:highlight>
                  <a:srgbClr val="00FFFF"/>
                </a:highlight>
              </a:rPr>
              <a:t>En una zona elevada, en una mesa desde la que se podía ver todo el salón, los profesores y el director de la prestigiosa escuela de magia y hechicería Hogwarts</a:t>
            </a:r>
            <a:r>
              <a:rPr lang="es-CL" sz="1600" dirty="0"/>
              <a:t>, Albus, se preparaban para la ceremonia. Albus Dumbledore cogió su copa, la golpeó suavemente con un cubierto y </a:t>
            </a:r>
            <a:r>
              <a:rPr lang="es-CL" sz="1600" dirty="0">
                <a:highlight>
                  <a:srgbClr val="00FF00"/>
                </a:highlight>
              </a:rPr>
              <a:t>reinó el silencio</a:t>
            </a:r>
            <a:r>
              <a:rPr lang="es-CL" sz="1600" dirty="0"/>
              <a:t>…”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BAA5766-0CEF-41D3-B6FE-E5A905BC4C6B}"/>
              </a:ext>
            </a:extLst>
          </p:cNvPr>
          <p:cNvSpPr txBox="1"/>
          <p:nvPr/>
        </p:nvSpPr>
        <p:spPr>
          <a:xfrm>
            <a:off x="271668" y="40479"/>
            <a:ext cx="4956313" cy="313932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Cuando queremos identificar el ambiente de los textos, siempre vamos a encontrar elementos o pistas que nos van a permitir establecer un espacio y tiempo determinado.</a:t>
            </a:r>
          </a:p>
          <a:p>
            <a:r>
              <a:rPr lang="es-CL" dirty="0"/>
              <a:t>Podemos fijarnos en los elementos, las vestimentas, decoración, lugares, personas, etc.</a:t>
            </a:r>
          </a:p>
          <a:p>
            <a:r>
              <a:rPr lang="es-CL" dirty="0"/>
              <a:t>Te recomiendo tener 3 colores para que destaques las pistas que encuentres. Un color para cada tipo de ambiente.</a:t>
            </a:r>
          </a:p>
          <a:p>
            <a:endParaRPr lang="es-CL" dirty="0"/>
          </a:p>
          <a:p>
            <a:r>
              <a:rPr lang="es-CL" dirty="0"/>
              <a:t>Observa el ejemplo del siguiente texto: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4602DDD1-D154-4FF9-8F67-934C901C7A4A}"/>
              </a:ext>
            </a:extLst>
          </p:cNvPr>
          <p:cNvSpPr/>
          <p:nvPr/>
        </p:nvSpPr>
        <p:spPr>
          <a:xfrm>
            <a:off x="364431" y="3334857"/>
            <a:ext cx="1590261" cy="107342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Pistas físicas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3C1D9B7C-0FC8-4262-9D85-45C885D25742}"/>
              </a:ext>
            </a:extLst>
          </p:cNvPr>
          <p:cNvSpPr/>
          <p:nvPr/>
        </p:nvSpPr>
        <p:spPr>
          <a:xfrm>
            <a:off x="3544956" y="3334857"/>
            <a:ext cx="1725254" cy="1073426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Pistas psicológico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A15B588-D2C7-4C53-86B9-703FD341D6BD}"/>
              </a:ext>
            </a:extLst>
          </p:cNvPr>
          <p:cNvSpPr/>
          <p:nvPr/>
        </p:nvSpPr>
        <p:spPr>
          <a:xfrm>
            <a:off x="1954693" y="3334857"/>
            <a:ext cx="1590261" cy="107342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Pistas social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E428A079-B52E-46EF-8B51-9F209AFF7AA7}"/>
              </a:ext>
            </a:extLst>
          </p:cNvPr>
          <p:cNvSpPr/>
          <p:nvPr/>
        </p:nvSpPr>
        <p:spPr>
          <a:xfrm>
            <a:off x="119271" y="5094529"/>
            <a:ext cx="11745580" cy="1642407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Cuando ya tengo destacadas las pistas y me piden que explique cada ambiente, vuelvo a leer las pistas del ambiente físico y las escribo, pero con mis palabras. Hago lo mismo con el ambiente psicológico y después con el social.</a:t>
            </a:r>
          </a:p>
          <a:p>
            <a:pPr algn="ctr"/>
            <a:r>
              <a:rPr lang="es-CL" dirty="0"/>
              <a:t>¿Cómo lo hago? Escribo un párrafo para describirlo. (Por ejemplo: La historia ocurre en un castillo, que tiene cuadros y cortinas…/ Sobre el ambiente social podemos decir que son magos, que los profesores son importantes, tienen un director y que hay niños de diferentes realidades…/ El ambiente psicológico es bullicioso, porque están en una comida, luego se vuelve silencioso y al principio era de impresión porque Harry vio cosas increíbles…</a:t>
            </a:r>
          </a:p>
        </p:txBody>
      </p:sp>
    </p:spTree>
    <p:extLst>
      <p:ext uri="{BB962C8B-B14F-4D97-AF65-F5344CB8AC3E}">
        <p14:creationId xmlns:p14="http://schemas.microsoft.com/office/powerpoint/2010/main" val="27895253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1034</Words>
  <Application>Microsoft Office PowerPoint</Application>
  <PresentationFormat>Panorámica</PresentationFormat>
  <Paragraphs>51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Albertus Extra Bold</vt:lpstr>
      <vt:lpstr>Algerian</vt:lpstr>
      <vt:lpstr>Arial</vt:lpstr>
      <vt:lpstr>Bodoni</vt:lpstr>
      <vt:lpstr>Calibri</vt:lpstr>
      <vt:lpstr>Calibri Light</vt:lpstr>
      <vt:lpstr>Cavolini</vt:lpstr>
      <vt:lpstr>Tema de Office</vt:lpstr>
      <vt:lpstr>  MATERIAL DE APOYO Unidad 1 guía n°15 Lenguaje y Comunicación 6to básico   Para consultas sobre la asignatura o las guías de aprendizaje, escribe al correo: marjorie.palominos@colegio-mineralelteniente.cl </vt:lpstr>
      <vt:lpstr>Recuerda que en tu cuaderno siempre debes anotar la fecha, objetivo y habilidad.</vt:lpstr>
      <vt:lpstr>El espacio-ambiente en los textos narrativos.</vt:lpstr>
      <vt:lpstr>ESPACIO FÍSICO</vt:lpstr>
      <vt:lpstr>ESPACIO SOCIAL Y CULTURAL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MATERIAL DE APOYO Unidad 1 guía n°10 Lenguaje y Comunicación 5to básico   Para consultas sobre la asignatura o las guías de aprendizaje, escribe al correo: marjorie.palominos@colegio-mineralelteniente.cl </dc:title>
  <dc:creator>Carrie Palominos Cornejo</dc:creator>
  <cp:lastModifiedBy>Carrie Palominos Cornejo</cp:lastModifiedBy>
  <cp:revision>11</cp:revision>
  <dcterms:created xsi:type="dcterms:W3CDTF">2020-06-09T22:40:37Z</dcterms:created>
  <dcterms:modified xsi:type="dcterms:W3CDTF">2020-07-07T23:06:51Z</dcterms:modified>
</cp:coreProperties>
</file>