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5"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E610CD"/>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B59AEB39-111C-4FFE-AA94-BDE9A1E55E9F}" type="datetimeFigureOut">
              <a:rPr lang="es-CL" smtClean="0"/>
              <a:t>04-07-2020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380767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59AEB39-111C-4FFE-AA94-BDE9A1E55E9F}" type="datetimeFigureOut">
              <a:rPr lang="es-CL" smtClean="0"/>
              <a:t>04-07-2020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26887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59AEB39-111C-4FFE-AA94-BDE9A1E55E9F}" type="datetimeFigureOut">
              <a:rPr lang="es-CL" smtClean="0"/>
              <a:t>04-07-2020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327498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59AEB39-111C-4FFE-AA94-BDE9A1E55E9F}" type="datetimeFigureOut">
              <a:rPr lang="es-CL" smtClean="0"/>
              <a:t>04-07-2020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193590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B59AEB39-111C-4FFE-AA94-BDE9A1E55E9F}" type="datetimeFigureOut">
              <a:rPr lang="es-CL" smtClean="0"/>
              <a:t>04-07-2020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305281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B59AEB39-111C-4FFE-AA94-BDE9A1E55E9F}" type="datetimeFigureOut">
              <a:rPr lang="es-CL" smtClean="0"/>
              <a:t>04-07-2020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2205476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B59AEB39-111C-4FFE-AA94-BDE9A1E55E9F}" type="datetimeFigureOut">
              <a:rPr lang="es-CL" smtClean="0"/>
              <a:t>04-07-2020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454181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B59AEB39-111C-4FFE-AA94-BDE9A1E55E9F}" type="datetimeFigureOut">
              <a:rPr lang="es-CL" smtClean="0"/>
              <a:t>04-07-2020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3473420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59AEB39-111C-4FFE-AA94-BDE9A1E55E9F}" type="datetimeFigureOut">
              <a:rPr lang="es-CL" smtClean="0"/>
              <a:t>04-07-2020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329984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59AEB39-111C-4FFE-AA94-BDE9A1E55E9F}" type="datetimeFigureOut">
              <a:rPr lang="es-CL" smtClean="0"/>
              <a:t>04-07-2020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16482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59AEB39-111C-4FFE-AA94-BDE9A1E55E9F}" type="datetimeFigureOut">
              <a:rPr lang="es-CL" smtClean="0"/>
              <a:t>04-07-2020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C52DE431-0A6C-4C18-B44C-110BEDEE6CF6}" type="slidenum">
              <a:rPr lang="es-CL" smtClean="0"/>
              <a:t>‹Nº›</a:t>
            </a:fld>
            <a:endParaRPr lang="es-CL"/>
          </a:p>
        </p:txBody>
      </p:sp>
    </p:spTree>
    <p:extLst>
      <p:ext uri="{BB962C8B-B14F-4D97-AF65-F5344CB8AC3E}">
        <p14:creationId xmlns:p14="http://schemas.microsoft.com/office/powerpoint/2010/main" val="2962847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AEB39-111C-4FFE-AA94-BDE9A1E55E9F}" type="datetimeFigureOut">
              <a:rPr lang="es-CL" smtClean="0"/>
              <a:t>04-07-2020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DE431-0A6C-4C18-B44C-110BEDEE6CF6}" type="slidenum">
              <a:rPr lang="es-CL" smtClean="0"/>
              <a:t>‹Nº›</a:t>
            </a:fld>
            <a:endParaRPr lang="es-CL"/>
          </a:p>
        </p:txBody>
      </p:sp>
    </p:spTree>
    <p:extLst>
      <p:ext uri="{BB962C8B-B14F-4D97-AF65-F5344CB8AC3E}">
        <p14:creationId xmlns:p14="http://schemas.microsoft.com/office/powerpoint/2010/main" val="927635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Vector de stock (libre de regalías) sobre La escuela proporciona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8" y="0"/>
            <a:ext cx="12193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ítulo 1"/>
          <p:cNvSpPr>
            <a:spLocks noGrp="1"/>
          </p:cNvSpPr>
          <p:nvPr>
            <p:ph type="ctrTitle"/>
          </p:nvPr>
        </p:nvSpPr>
        <p:spPr>
          <a:xfrm>
            <a:off x="1414792" y="1053661"/>
            <a:ext cx="9360418" cy="4535769"/>
          </a:xfrm>
          <a:solidFill>
            <a:schemeClr val="bg1"/>
          </a:solidFill>
        </p:spPr>
        <p:txBody>
          <a:bodyPr>
            <a:normAutofit/>
          </a:bodyPr>
          <a:lstStyle/>
          <a:p>
            <a:pPr lvl="0">
              <a:spcBef>
                <a:spcPts val="1000"/>
              </a:spcBef>
            </a:pPr>
            <a:r>
              <a:rPr lang="es-ES" b="1" dirty="0"/>
              <a:t>MATERIAL DE APOYO</a:t>
            </a:r>
            <a:br>
              <a:rPr lang="es-ES" b="1" dirty="0"/>
            </a:br>
            <a:r>
              <a:rPr lang="es-ES" sz="2400" dirty="0">
                <a:solidFill>
                  <a:prstClr val="black"/>
                </a:solidFill>
                <a:latin typeface="Bodoni" panose="02070603060706020303" pitchFamily="18" charset="0"/>
                <a:ea typeface="+mn-ea"/>
                <a:cs typeface="+mn-cs"/>
              </a:rPr>
              <a:t>Unidad 1 guía n°14</a:t>
            </a:r>
            <a:br>
              <a:rPr lang="es-ES" sz="2400" dirty="0">
                <a:solidFill>
                  <a:prstClr val="black"/>
                </a:solidFill>
                <a:latin typeface="Bodoni" panose="02070603060706020303" pitchFamily="18" charset="0"/>
                <a:ea typeface="+mn-ea"/>
                <a:cs typeface="+mn-cs"/>
              </a:rPr>
            </a:br>
            <a:r>
              <a:rPr lang="es-ES" sz="2400" dirty="0">
                <a:solidFill>
                  <a:prstClr val="black"/>
                </a:solidFill>
                <a:latin typeface="Bodoni" panose="02070603060706020303" pitchFamily="18" charset="0"/>
                <a:ea typeface="+mn-ea"/>
                <a:cs typeface="+mn-cs"/>
              </a:rPr>
              <a:t>Lenguaje y Comunicación 6to básico</a:t>
            </a:r>
            <a:br>
              <a:rPr lang="es-ES" sz="2400" dirty="0">
                <a:solidFill>
                  <a:prstClr val="black"/>
                </a:solidFill>
                <a:latin typeface="Calibri" panose="020F0502020204030204"/>
                <a:ea typeface="+mn-ea"/>
                <a:cs typeface="+mn-cs"/>
              </a:rPr>
            </a:br>
            <a:br>
              <a:rPr lang="es-ES" sz="2400" dirty="0">
                <a:solidFill>
                  <a:prstClr val="black"/>
                </a:solidFill>
                <a:latin typeface="Calibri" panose="020F0502020204030204"/>
                <a:ea typeface="+mn-ea"/>
                <a:cs typeface="+mn-cs"/>
              </a:rPr>
            </a:br>
            <a:br>
              <a:rPr lang="es-CL" sz="2400" dirty="0">
                <a:solidFill>
                  <a:prstClr val="black"/>
                </a:solidFill>
                <a:latin typeface="Calibri" panose="020F0502020204030204"/>
                <a:ea typeface="+mn-ea"/>
                <a:cs typeface="+mn-cs"/>
              </a:rPr>
            </a:br>
            <a:r>
              <a:rPr lang="es-CL" sz="1600" dirty="0">
                <a:solidFill>
                  <a:prstClr val="black"/>
                </a:solidFill>
                <a:latin typeface="Calibri" panose="020F0502020204030204"/>
                <a:ea typeface="+mn-ea"/>
                <a:cs typeface="+mn-cs"/>
              </a:rPr>
              <a:t>Cualquier consulta, relacionada con las guías o contenidos de la asignatura, debes realizarla al correo:</a:t>
            </a:r>
            <a:br>
              <a:rPr lang="es-CL" sz="1600" dirty="0">
                <a:solidFill>
                  <a:prstClr val="black"/>
                </a:solidFill>
                <a:latin typeface="Calibri" panose="020F0502020204030204"/>
                <a:ea typeface="+mn-ea"/>
                <a:cs typeface="+mn-cs"/>
              </a:rPr>
            </a:br>
            <a:r>
              <a:rPr lang="es-CL" sz="1600" dirty="0">
                <a:solidFill>
                  <a:prstClr val="black"/>
                </a:solidFill>
                <a:latin typeface="Calibri" panose="020F0502020204030204"/>
                <a:ea typeface="+mn-ea"/>
                <a:cs typeface="+mn-cs"/>
              </a:rPr>
              <a:t>marjorie.palominos@colegio-mineralelteniente.cl</a:t>
            </a:r>
            <a:endParaRPr lang="es-CL" sz="4400" dirty="0"/>
          </a:p>
        </p:txBody>
      </p:sp>
    </p:spTree>
    <p:extLst>
      <p:ext uri="{BB962C8B-B14F-4D97-AF65-F5344CB8AC3E}">
        <p14:creationId xmlns:p14="http://schemas.microsoft.com/office/powerpoint/2010/main" val="9305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ᐈ Tablero para colorear imágenes de stock, dibujos golondrina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917" y="2378566"/>
            <a:ext cx="4286250" cy="428625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1045764" y="0"/>
            <a:ext cx="10570980" cy="2859112"/>
          </a:xfrm>
        </p:spPr>
        <p:txBody>
          <a:bodyPr>
            <a:normAutofit/>
          </a:bodyPr>
          <a:lstStyle/>
          <a:p>
            <a:r>
              <a:rPr lang="es-ES" noProof="1"/>
              <a:t>Recuerda que en tu cuaderno </a:t>
            </a:r>
            <a:r>
              <a:rPr lang="es-ES" b="1" u="sng" noProof="1">
                <a:latin typeface="Albertus Extra Bold" panose="020E0802040304020204" pitchFamily="34" charset="0"/>
              </a:rPr>
              <a:t>siempre</a:t>
            </a:r>
            <a:r>
              <a:rPr lang="es-ES" b="1" noProof="1">
                <a:latin typeface="Albertus Extra Bold" panose="020E0802040304020204" pitchFamily="34" charset="0"/>
              </a:rPr>
              <a:t> </a:t>
            </a:r>
            <a:r>
              <a:rPr lang="es-ES" noProof="1"/>
              <a:t>debes anotar la </a:t>
            </a:r>
            <a:r>
              <a:rPr lang="es-ES" b="1" u="sng" noProof="1">
                <a:latin typeface="Algerian" panose="04020705040A02060702" pitchFamily="82" charset="0"/>
              </a:rPr>
              <a:t>fecha, objetivo y habilidad.</a:t>
            </a:r>
          </a:p>
        </p:txBody>
      </p:sp>
      <p:graphicFrame>
        <p:nvGraphicFramePr>
          <p:cNvPr id="7" name="Content Placeholder 4" descr="Sample table with 2 columns, 11 rows" title="Table"/>
          <p:cNvGraphicFramePr>
            <a:graphicFrameLocks noGrp="1"/>
          </p:cNvGraphicFramePr>
          <p:nvPr>
            <p:ph idx="1"/>
            <p:extLst>
              <p:ext uri="{D42A27DB-BD31-4B8C-83A1-F6EECF244321}">
                <p14:modId xmlns:p14="http://schemas.microsoft.com/office/powerpoint/2010/main" val="2554963407"/>
              </p:ext>
            </p:extLst>
          </p:nvPr>
        </p:nvGraphicFramePr>
        <p:xfrm>
          <a:off x="4454167" y="2079937"/>
          <a:ext cx="6145145" cy="2692359"/>
        </p:xfrm>
        <a:graphic>
          <a:graphicData uri="http://schemas.openxmlformats.org/drawingml/2006/table">
            <a:tbl>
              <a:tblPr bandRow="1">
                <a:tableStyleId>{5940675A-B579-460E-94D1-54222C63F5DA}</a:tableStyleId>
              </a:tblPr>
              <a:tblGrid>
                <a:gridCol w="1908575">
                  <a:extLst>
                    <a:ext uri="{9D8B030D-6E8A-4147-A177-3AD203B41FA5}">
                      <a16:colId xmlns:a16="http://schemas.microsoft.com/office/drawing/2014/main" val="20000"/>
                    </a:ext>
                  </a:extLst>
                </a:gridCol>
                <a:gridCol w="4236570">
                  <a:extLst>
                    <a:ext uri="{9D8B030D-6E8A-4147-A177-3AD203B41FA5}">
                      <a16:colId xmlns:a16="http://schemas.microsoft.com/office/drawing/2014/main" val="20001"/>
                    </a:ext>
                  </a:extLst>
                </a:gridCol>
              </a:tblGrid>
              <a:tr h="1135488">
                <a:tc>
                  <a:txBody>
                    <a:bodyPr/>
                    <a:lstStyle/>
                    <a:p>
                      <a:pPr marL="0" marR="0" algn="l" defTabSz="914400" rtl="0" eaLnBrk="1" latinLnBrk="0" hangingPunct="1">
                        <a:lnSpc>
                          <a:spcPct val="115000"/>
                        </a:lnSpc>
                        <a:spcBef>
                          <a:spcPts val="0"/>
                        </a:spcBef>
                        <a:spcAft>
                          <a:spcPts val="0"/>
                        </a:spcAft>
                        <a:buNone/>
                      </a:pPr>
                      <a:r>
                        <a:rPr lang="es-ES" sz="1600" kern="1200" noProof="1">
                          <a:effectLst/>
                        </a:rPr>
                        <a:t>OBJETIVO</a:t>
                      </a:r>
                      <a:endParaRPr lang="es-ES" sz="1600" kern="1200" noProof="1">
                        <a:solidFill>
                          <a:schemeClr val="dk1"/>
                        </a:solidFill>
                        <a:effectLst/>
                        <a:latin typeface="+mn-lt"/>
                        <a:ea typeface="+mn-ea"/>
                        <a:cs typeface="+mn-cs"/>
                      </a:endParaRPr>
                    </a:p>
                  </a:txBody>
                  <a:tcPr marL="182880" marR="57150" marT="57150" marB="57150" anchor="ctr"/>
                </a:tc>
                <a:tc>
                  <a:txBody>
                    <a:bodyPr/>
                    <a:lstStyle/>
                    <a:p>
                      <a:pPr marL="0" marR="0" algn="l" defTabSz="914400" rtl="0" eaLnBrk="1" latinLnBrk="0" hangingPunct="1">
                        <a:lnSpc>
                          <a:spcPct val="115000"/>
                        </a:lnSpc>
                        <a:spcBef>
                          <a:spcPts val="0"/>
                        </a:spcBef>
                        <a:spcAft>
                          <a:spcPts val="0"/>
                        </a:spcAft>
                        <a:buNone/>
                      </a:pPr>
                      <a:r>
                        <a:rPr lang="es-CL" sz="1800" kern="1200" dirty="0">
                          <a:solidFill>
                            <a:schemeClr val="tx1"/>
                          </a:solidFill>
                          <a:effectLst/>
                          <a:latin typeface="+mn-lt"/>
                          <a:ea typeface="+mn-ea"/>
                          <a:cs typeface="+mn-cs"/>
                        </a:rPr>
                        <a:t>Analizar y explicar las actitudes, reacciones, motivaciones y situaciones que viven los personajes opinando sobre estas a partir del texto.</a:t>
                      </a:r>
                      <a:endParaRPr lang="es-ES" sz="1800" kern="1200" dirty="0">
                        <a:solidFill>
                          <a:schemeClr val="tx1"/>
                        </a:solidFill>
                        <a:effectLst/>
                        <a:latin typeface="+mn-lt"/>
                        <a:ea typeface="+mn-ea"/>
                        <a:cs typeface="+mn-cs"/>
                      </a:endParaRPr>
                    </a:p>
                  </a:txBody>
                  <a:tcPr marL="182880" marR="57150" marT="57150" marB="57150" anchor="ctr"/>
                </a:tc>
                <a:extLst>
                  <a:ext uri="{0D108BD9-81ED-4DB2-BD59-A6C34878D82A}">
                    <a16:rowId xmlns:a16="http://schemas.microsoft.com/office/drawing/2014/main" val="10000"/>
                  </a:ext>
                </a:extLst>
              </a:tr>
              <a:tr h="574875">
                <a:tc>
                  <a:txBody>
                    <a:bodyPr/>
                    <a:lstStyle/>
                    <a:p>
                      <a:pPr marL="0" marR="0" algn="l" defTabSz="914400" rtl="0" eaLnBrk="1" latinLnBrk="0" hangingPunct="1">
                        <a:lnSpc>
                          <a:spcPct val="115000"/>
                        </a:lnSpc>
                        <a:spcBef>
                          <a:spcPts val="0"/>
                        </a:spcBef>
                        <a:spcAft>
                          <a:spcPts val="0"/>
                        </a:spcAft>
                        <a:buNone/>
                      </a:pPr>
                      <a:r>
                        <a:rPr lang="es-ES" sz="1600" kern="1200" noProof="1">
                          <a:effectLst/>
                        </a:rPr>
                        <a:t>HABILIDAD</a:t>
                      </a:r>
                      <a:endParaRPr lang="es-ES" sz="1600" kern="1200" noProof="1">
                        <a:solidFill>
                          <a:schemeClr val="dk1"/>
                        </a:solidFill>
                        <a:effectLst/>
                        <a:latin typeface="+mn-lt"/>
                        <a:ea typeface="+mn-ea"/>
                        <a:cs typeface="+mn-cs"/>
                      </a:endParaRPr>
                    </a:p>
                  </a:txBody>
                  <a:tcPr marL="182880" marR="57150" marT="57150" marB="57150" anchor="ctr"/>
                </a:tc>
                <a:tc>
                  <a:txBody>
                    <a:bodyPr/>
                    <a:lstStyle/>
                    <a:p>
                      <a:pPr marL="0" marR="0" algn="l" defTabSz="914400" rtl="0" eaLnBrk="1" latinLnBrk="0" hangingPunct="1">
                        <a:lnSpc>
                          <a:spcPct val="115000"/>
                        </a:lnSpc>
                        <a:spcBef>
                          <a:spcPts val="0"/>
                        </a:spcBef>
                        <a:spcAft>
                          <a:spcPts val="0"/>
                        </a:spcAft>
                        <a:buNone/>
                      </a:pPr>
                      <a:r>
                        <a:rPr lang="es-ES" sz="1600" kern="1200" noProof="1">
                          <a:solidFill>
                            <a:schemeClr val="dk1"/>
                          </a:solidFill>
                          <a:effectLst/>
                          <a:latin typeface="+mn-lt"/>
                          <a:ea typeface="+mn-ea"/>
                          <a:cs typeface="+mn-cs"/>
                        </a:rPr>
                        <a:t>Analizar, explicar, opinar.</a:t>
                      </a:r>
                    </a:p>
                  </a:txBody>
                  <a:tcPr marL="182880" marR="57150" marT="57150" marB="57150" anchor="ctr"/>
                </a:tc>
                <a:extLst>
                  <a:ext uri="{0D108BD9-81ED-4DB2-BD59-A6C34878D82A}">
                    <a16:rowId xmlns:a16="http://schemas.microsoft.com/office/drawing/2014/main" val="10001"/>
                  </a:ext>
                </a:extLst>
              </a:tr>
              <a:tr h="759854">
                <a:tc>
                  <a:txBody>
                    <a:bodyPr/>
                    <a:lstStyle/>
                    <a:p>
                      <a:pPr marL="0" marR="0" algn="l" defTabSz="914400" rtl="0" eaLnBrk="1" latinLnBrk="0" hangingPunct="1">
                        <a:lnSpc>
                          <a:spcPct val="115000"/>
                        </a:lnSpc>
                        <a:spcBef>
                          <a:spcPts val="0"/>
                        </a:spcBef>
                        <a:spcAft>
                          <a:spcPts val="0"/>
                        </a:spcAft>
                        <a:buNone/>
                      </a:pPr>
                      <a:r>
                        <a:rPr lang="es-ES" sz="1600" kern="1200" noProof="1">
                          <a:effectLst/>
                        </a:rPr>
                        <a:t>ACTITUD</a:t>
                      </a:r>
                      <a:endParaRPr lang="es-ES" sz="1600" kern="1200" noProof="1">
                        <a:solidFill>
                          <a:schemeClr val="dk1"/>
                        </a:solidFill>
                        <a:effectLst/>
                        <a:latin typeface="+mn-lt"/>
                        <a:ea typeface="+mn-ea"/>
                        <a:cs typeface="+mn-cs"/>
                      </a:endParaRPr>
                    </a:p>
                  </a:txBody>
                  <a:tcPr marL="182880" marR="57150" marT="57150" marB="57150" anchor="ctr"/>
                </a:tc>
                <a:tc>
                  <a:txBody>
                    <a:bodyPr/>
                    <a:lstStyle/>
                    <a:p>
                      <a:pPr marL="0" marR="0" algn="l" defTabSz="914400" rtl="0" eaLnBrk="1" latinLnBrk="0" hangingPunct="1">
                        <a:lnSpc>
                          <a:spcPct val="115000"/>
                        </a:lnSpc>
                        <a:spcBef>
                          <a:spcPts val="0"/>
                        </a:spcBef>
                        <a:spcAft>
                          <a:spcPts val="0"/>
                        </a:spcAft>
                        <a:buNone/>
                      </a:pPr>
                      <a:r>
                        <a:rPr lang="es-ES" sz="1600" kern="1200" noProof="1">
                          <a:effectLst/>
                        </a:rPr>
                        <a:t>Compromiso con tu estudio, esfuerzo,</a:t>
                      </a:r>
                      <a:r>
                        <a:rPr lang="es-ES" sz="1600" kern="1200" baseline="0" noProof="1">
                          <a:effectLst/>
                        </a:rPr>
                        <a:t> responsabilidad.</a:t>
                      </a:r>
                      <a:endParaRPr lang="es-ES" sz="1600" kern="1200" noProof="1">
                        <a:solidFill>
                          <a:schemeClr val="dk1"/>
                        </a:solidFill>
                        <a:effectLst/>
                        <a:latin typeface="+mn-lt"/>
                        <a:ea typeface="+mn-ea"/>
                        <a:cs typeface="+mn-cs"/>
                      </a:endParaRPr>
                    </a:p>
                  </a:txBody>
                  <a:tcPr marL="182880" marR="57150" marT="57150" marB="57150" anchor="ctr"/>
                </a:tc>
                <a:extLst>
                  <a:ext uri="{0D108BD9-81ED-4DB2-BD59-A6C34878D82A}">
                    <a16:rowId xmlns:a16="http://schemas.microsoft.com/office/drawing/2014/main" val="10002"/>
                  </a:ext>
                </a:extLst>
              </a:tr>
            </a:tbl>
          </a:graphicData>
        </a:graphic>
      </p:graphicFrame>
      <p:sp>
        <p:nvSpPr>
          <p:cNvPr id="8" name="Title 1"/>
          <p:cNvSpPr txBox="1">
            <a:spLocks/>
          </p:cNvSpPr>
          <p:nvPr/>
        </p:nvSpPr>
        <p:spPr>
          <a:xfrm>
            <a:off x="4300582" y="5118493"/>
            <a:ext cx="6452316" cy="1012708"/>
          </a:xfrm>
          <a:prstGeom prst="rect">
            <a:avLst/>
          </a:prstGeom>
        </p:spPr>
        <p:txBody>
          <a:bodyPr vert="horz" lIns="91440" tIns="45720" rIns="91440" bIns="45720" rtlCol="0" anchor="b">
            <a:normAutofit fontScale="75000" lnSpcReduction="20000"/>
          </a:bodyPr>
          <a:lstStyle>
            <a:lvl1pPr marL="0" indent="0" algn="l" defTabSz="914400" rtl="0" eaLnBrk="1" latinLnBrk="0" hangingPunct="1">
              <a:lnSpc>
                <a:spcPct val="90000"/>
              </a:lnSpc>
              <a:spcBef>
                <a:spcPct val="0"/>
              </a:spcBef>
              <a:buFont typeface="Arial" pitchFamily="34" charset="0"/>
              <a:buNone/>
              <a:defRPr sz="3400" b="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 typeface="Arial" pitchFamily="34" charset="0"/>
              <a:buNone/>
              <a:tabLst/>
              <a:defRPr/>
            </a:pPr>
            <a:r>
              <a:rPr kumimoji="0" lang="es-ES" sz="3400" b="0" i="1" u="none" strike="noStrike" kern="1200" cap="none" spc="0" normalizeH="0" baseline="0" noProof="1">
                <a:ln>
                  <a:noFill/>
                </a:ln>
                <a:solidFill>
                  <a:prstClr val="black"/>
                </a:solidFill>
                <a:effectLst/>
                <a:uLnTx/>
                <a:uFillTx/>
                <a:latin typeface="Calibri Light" panose="020F0302020204030204"/>
                <a:ea typeface="+mj-ea"/>
                <a:cs typeface="+mj-cs"/>
                <a:sym typeface="Arial"/>
              </a:rPr>
              <a:t>Tú decides si escribes </a:t>
            </a:r>
            <a:r>
              <a:rPr kumimoji="0" lang="es-ES" sz="3600" b="1" i="1" u="none" strike="noStrike" kern="1200" cap="none" spc="0" normalizeH="0" baseline="0" noProof="1">
                <a:ln>
                  <a:noFill/>
                </a:ln>
                <a:solidFill>
                  <a:srgbClr val="00B050"/>
                </a:solidFill>
                <a:effectLst/>
                <a:uLnTx/>
                <a:uFillTx/>
                <a:latin typeface="Calibri Light" panose="020F0302020204030204"/>
                <a:ea typeface="+mj-ea"/>
                <a:cs typeface="+mj-cs"/>
                <a:sym typeface="Arial"/>
              </a:rPr>
              <a:t>la actitud </a:t>
            </a:r>
            <a:r>
              <a:rPr kumimoji="0" lang="es-ES" sz="3400" b="0" i="1" u="none" strike="noStrike" kern="1200" cap="none" spc="0" normalizeH="0" baseline="0" noProof="1">
                <a:ln>
                  <a:noFill/>
                </a:ln>
                <a:solidFill>
                  <a:prstClr val="black"/>
                </a:solidFill>
                <a:effectLst/>
                <a:uLnTx/>
                <a:uFillTx/>
                <a:latin typeface="Calibri Light" panose="020F0302020204030204"/>
                <a:ea typeface="+mj-ea"/>
                <a:cs typeface="+mj-cs"/>
                <a:sym typeface="Arial"/>
              </a:rPr>
              <a:t>porque lo importante de ella es que la cumplas y la demuestres en tu conducta.</a:t>
            </a:r>
          </a:p>
        </p:txBody>
      </p:sp>
    </p:spTree>
    <p:extLst>
      <p:ext uri="{BB962C8B-B14F-4D97-AF65-F5344CB8AC3E}">
        <p14:creationId xmlns:p14="http://schemas.microsoft.com/office/powerpoint/2010/main" val="3647277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E52985E-2553-471E-82AA-5ED7A3298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3308" y="352931"/>
            <a:ext cx="11438793" cy="1844256"/>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25CCA738-648F-4CB1-8A81-64F839828DD9}"/>
              </a:ext>
            </a:extLst>
          </p:cNvPr>
          <p:cNvSpPr>
            <a:spLocks noGrp="1"/>
          </p:cNvSpPr>
          <p:nvPr>
            <p:ph type="title"/>
          </p:nvPr>
        </p:nvSpPr>
        <p:spPr>
          <a:xfrm>
            <a:off x="649270" y="506727"/>
            <a:ext cx="3885141" cy="1526741"/>
          </a:xfrm>
        </p:spPr>
        <p:txBody>
          <a:bodyPr vert="horz" lIns="91440" tIns="45720" rIns="91440" bIns="45720" rtlCol="0" anchor="ctr">
            <a:normAutofit/>
          </a:bodyPr>
          <a:lstStyle/>
          <a:p>
            <a:pPr algn="r"/>
            <a:r>
              <a:rPr lang="en-US" sz="2600">
                <a:solidFill>
                  <a:schemeClr val="bg1"/>
                </a:solidFill>
              </a:rPr>
              <a:t>¿Te imaginas cómo sería la vida si no pasara nada interesante o si no hubiera cambios en ella?</a:t>
            </a:r>
          </a:p>
        </p:txBody>
      </p:sp>
      <p:cxnSp>
        <p:nvCxnSpPr>
          <p:cNvPr id="73" name="Straight Connector 72">
            <a:extLst>
              <a:ext uri="{FF2B5EF4-FFF2-40B4-BE49-F238E27FC236}">
                <a16:creationId xmlns:a16="http://schemas.microsoft.com/office/drawing/2014/main" id="{DAE3ABC6-4042-4293-A7DF-F01181363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739873" y="580963"/>
            <a:ext cx="0" cy="1371600"/>
          </a:xfrm>
          <a:prstGeom prst="line">
            <a:avLst/>
          </a:prstGeom>
          <a:ln w="19050">
            <a:solidFill>
              <a:schemeClr val="bg1">
                <a:alpha val="75000"/>
              </a:schemeClr>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45893C0B-AFD5-48D0-8595-D21291606EFB}"/>
              </a:ext>
            </a:extLst>
          </p:cNvPr>
          <p:cNvSpPr txBox="1"/>
          <p:nvPr/>
        </p:nvSpPr>
        <p:spPr>
          <a:xfrm>
            <a:off x="4945336" y="506727"/>
            <a:ext cx="6609921" cy="1526741"/>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1400">
                <a:solidFill>
                  <a:schemeClr val="bg1"/>
                </a:solidFill>
              </a:rPr>
              <a:t>Sin duda sería todo muy aburrido. Pues bien, algo parecido sucede con las historias. Pero en ellas los diversos conflictos que se presentan no solo aportan variedad, sino que también nos permiten apreciar cómo los personajes reaccionan según sus características y cómo las decisiones que toman afectan el desarrollo del relato.</a:t>
            </a:r>
          </a:p>
          <a:p>
            <a:pPr indent="-228600">
              <a:lnSpc>
                <a:spcPct val="90000"/>
              </a:lnSpc>
              <a:spcAft>
                <a:spcPts val="600"/>
              </a:spcAft>
              <a:buFont typeface="Arial" panose="020B0604020202020204" pitchFamily="34" charset="0"/>
              <a:buChar char="•"/>
            </a:pPr>
            <a:r>
              <a:rPr lang="en-US" sz="1400">
                <a:solidFill>
                  <a:schemeClr val="bg1"/>
                </a:solidFill>
              </a:rPr>
              <a:t>Las acciones de los personajes pueden explicarse por sus intereses, su personalidad, la relación con otros o las situaciones vividas. Si entendemos sus motivaciones, podremos conocerlos y comprender la historia. Observa este esquema:</a:t>
            </a:r>
          </a:p>
        </p:txBody>
      </p:sp>
      <p:pic>
        <p:nvPicPr>
          <p:cNvPr id="4" name="Imagen 3">
            <a:extLst>
              <a:ext uri="{FF2B5EF4-FFF2-40B4-BE49-F238E27FC236}">
                <a16:creationId xmlns:a16="http://schemas.microsoft.com/office/drawing/2014/main" id="{F63FAB95-BE4E-462D-B034-07A9A219D47F}"/>
              </a:ext>
            </a:extLst>
          </p:cNvPr>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Lst>
          </a:blip>
          <a:stretch>
            <a:fillRect/>
          </a:stretch>
        </p:blipFill>
        <p:spPr>
          <a:xfrm>
            <a:off x="4945337" y="2350983"/>
            <a:ext cx="7246664" cy="4349755"/>
          </a:xfrm>
          <a:prstGeom prst="rect">
            <a:avLst/>
          </a:prstGeom>
        </p:spPr>
      </p:pic>
      <p:pic>
        <p:nvPicPr>
          <p:cNvPr id="2050" name="Picture 2" descr="La magia de 'Coco' vuelve a México en forma de musical">
            <a:extLst>
              <a:ext uri="{FF2B5EF4-FFF2-40B4-BE49-F238E27FC236}">
                <a16:creationId xmlns:a16="http://schemas.microsoft.com/office/drawing/2014/main" id="{F5658279-5033-4761-9256-D38038B6573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9303" y="2425219"/>
            <a:ext cx="4596033" cy="4079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1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01A522-0B3F-487C-B5E8-AAD5423634FF}"/>
              </a:ext>
            </a:extLst>
          </p:cNvPr>
          <p:cNvSpPr>
            <a:spLocks noGrp="1"/>
          </p:cNvSpPr>
          <p:nvPr>
            <p:ph idx="1"/>
          </p:nvPr>
        </p:nvSpPr>
        <p:spPr>
          <a:xfrm>
            <a:off x="700816" y="68931"/>
            <a:ext cx="11160764" cy="861394"/>
          </a:xfrm>
        </p:spPr>
        <p:txBody>
          <a:bodyPr>
            <a:normAutofit/>
          </a:bodyPr>
          <a:lstStyle/>
          <a:p>
            <a:pPr algn="just"/>
            <a:r>
              <a:rPr lang="es-ES" sz="1800" dirty="0"/>
              <a:t>Tanto las actitudes como las acciones de los personajes revelan su personalidad. El texto entrega pistas sobre su manera de ser y eso nos permite comprender por qué pasan las cosas y además hacer predicciones, es decir, imaginar qué podría pasar.</a:t>
            </a:r>
          </a:p>
        </p:txBody>
      </p:sp>
      <p:sp>
        <p:nvSpPr>
          <p:cNvPr id="4" name="Rectángulo: esquinas redondeadas 3">
            <a:extLst>
              <a:ext uri="{FF2B5EF4-FFF2-40B4-BE49-F238E27FC236}">
                <a16:creationId xmlns:a16="http://schemas.microsoft.com/office/drawing/2014/main" id="{7E78E4CC-1CAE-40A1-9F16-F1AF56D74EA2}"/>
              </a:ext>
            </a:extLst>
          </p:cNvPr>
          <p:cNvSpPr/>
          <p:nvPr/>
        </p:nvSpPr>
        <p:spPr>
          <a:xfrm>
            <a:off x="596348" y="5738191"/>
            <a:ext cx="11052313"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CL" dirty="0"/>
              <a:t>INFORMACIÓN ADICIONAL:</a:t>
            </a:r>
          </a:p>
          <a:p>
            <a:pPr algn="ctr"/>
            <a:r>
              <a:rPr lang="es-CL" dirty="0"/>
              <a:t>Recuerda que los personajes se clasifican en personaje </a:t>
            </a:r>
            <a:r>
              <a:rPr lang="es-CL" b="1" u="sng" dirty="0"/>
              <a:t>principal </a:t>
            </a:r>
            <a:r>
              <a:rPr lang="es-CL" dirty="0"/>
              <a:t>(el protagonista y el antagonista); </a:t>
            </a:r>
            <a:r>
              <a:rPr lang="es-CL" b="1" u="sng" dirty="0"/>
              <a:t>secundarios</a:t>
            </a:r>
            <a:r>
              <a:rPr lang="es-CL" dirty="0"/>
              <a:t> (los que ayudan a los personajes principales) y </a:t>
            </a:r>
            <a:r>
              <a:rPr lang="es-CL" b="1" u="sng" dirty="0"/>
              <a:t>los incidentales </a:t>
            </a:r>
            <a:r>
              <a:rPr lang="es-CL" dirty="0"/>
              <a:t>o esporádicos (que aparecen una que otra vez).</a:t>
            </a:r>
          </a:p>
        </p:txBody>
      </p:sp>
      <p:sp>
        <p:nvSpPr>
          <p:cNvPr id="5" name="Elipse 4">
            <a:extLst>
              <a:ext uri="{FF2B5EF4-FFF2-40B4-BE49-F238E27FC236}">
                <a16:creationId xmlns:a16="http://schemas.microsoft.com/office/drawing/2014/main" id="{8A80B65E-0E1A-49FD-909C-18BDC100C6E5}"/>
              </a:ext>
            </a:extLst>
          </p:cNvPr>
          <p:cNvSpPr/>
          <p:nvPr/>
        </p:nvSpPr>
        <p:spPr>
          <a:xfrm>
            <a:off x="134461" y="1436990"/>
            <a:ext cx="4556807" cy="249407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indent="0" algn="just">
              <a:buNone/>
            </a:pPr>
            <a:r>
              <a:rPr lang="es-ES" dirty="0"/>
              <a:t>E</a:t>
            </a:r>
            <a:r>
              <a:rPr lang="es-ES" sz="1800" dirty="0"/>
              <a:t>ste personaje es muy suertudo así que es probable que no le pase nada porque en el texto dice que se salvó de una avalancha, fue a la guerra con sus amigos y volvió sano y salvo, y le dicen el grillo de la suerte.</a:t>
            </a:r>
          </a:p>
        </p:txBody>
      </p:sp>
      <p:sp>
        <p:nvSpPr>
          <p:cNvPr id="10" name="Elipse 9">
            <a:extLst>
              <a:ext uri="{FF2B5EF4-FFF2-40B4-BE49-F238E27FC236}">
                <a16:creationId xmlns:a16="http://schemas.microsoft.com/office/drawing/2014/main" id="{32606ECA-17FB-4749-8C2C-29F75919598F}"/>
              </a:ext>
            </a:extLst>
          </p:cNvPr>
          <p:cNvSpPr/>
          <p:nvPr/>
        </p:nvSpPr>
        <p:spPr>
          <a:xfrm>
            <a:off x="8331273" y="784552"/>
            <a:ext cx="3684104" cy="236432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just"/>
            <a:endParaRPr lang="es-ES" dirty="0"/>
          </a:p>
          <a:p>
            <a:pPr algn="just"/>
            <a:r>
              <a:rPr lang="es-ES" dirty="0"/>
              <a:t>L</a:t>
            </a:r>
            <a:r>
              <a:rPr lang="es-ES" sz="1800" dirty="0"/>
              <a:t>os personajes son excelentes amigos porque no dejaron solo al león cuando fue a recuperar su reino, lo salvaron de los buitres y lo criaron desde pequeño. </a:t>
            </a:r>
          </a:p>
          <a:p>
            <a:pPr marL="0" indent="0" algn="just">
              <a:buNone/>
            </a:pPr>
            <a:endParaRPr lang="es-ES" sz="1800" dirty="0"/>
          </a:p>
        </p:txBody>
      </p:sp>
      <p:sp>
        <p:nvSpPr>
          <p:cNvPr id="11" name="Elipse 10">
            <a:extLst>
              <a:ext uri="{FF2B5EF4-FFF2-40B4-BE49-F238E27FC236}">
                <a16:creationId xmlns:a16="http://schemas.microsoft.com/office/drawing/2014/main" id="{94695248-9AE2-4911-B940-B68E333D6B69}"/>
              </a:ext>
            </a:extLst>
          </p:cNvPr>
          <p:cNvSpPr/>
          <p:nvPr/>
        </p:nvSpPr>
        <p:spPr>
          <a:xfrm>
            <a:off x="4669776" y="800448"/>
            <a:ext cx="3684104" cy="204083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marL="0" indent="0" algn="just">
              <a:buNone/>
            </a:pPr>
            <a:endParaRPr lang="es-ES" sz="1800" dirty="0"/>
          </a:p>
          <a:p>
            <a:pPr marL="0" indent="0" algn="just">
              <a:buNone/>
            </a:pPr>
            <a:r>
              <a:rPr lang="es-ES" sz="1800" dirty="0"/>
              <a:t>También puedo decir que El personaje hace este viaje para escapar de su pena y miedo, porque le afectó mucho la muerte de su padre.</a:t>
            </a:r>
          </a:p>
          <a:p>
            <a:pPr marL="0" indent="0" algn="just">
              <a:buNone/>
            </a:pPr>
            <a:endParaRPr lang="es-ES" sz="1800" dirty="0"/>
          </a:p>
        </p:txBody>
      </p:sp>
      <p:sp>
        <p:nvSpPr>
          <p:cNvPr id="12" name="Marcador de contenido 2">
            <a:extLst>
              <a:ext uri="{FF2B5EF4-FFF2-40B4-BE49-F238E27FC236}">
                <a16:creationId xmlns:a16="http://schemas.microsoft.com/office/drawing/2014/main" id="{CEBC6A3E-75F0-470F-9CD2-9C6E312C3533}"/>
              </a:ext>
            </a:extLst>
          </p:cNvPr>
          <p:cNvSpPr txBox="1">
            <a:spLocks/>
          </p:cNvSpPr>
          <p:nvPr/>
        </p:nvSpPr>
        <p:spPr>
          <a:xfrm>
            <a:off x="700816" y="4238144"/>
            <a:ext cx="11160764" cy="14733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1800" dirty="0"/>
              <a:t>Cuando opines sobre los personajes, es importante hacer uso de la información que te entrega el texto, tanto explícita como implícitamente, y usar ejemplos extraídos de él para reafirmar tu opinión, como los hechos relatados, las acciones, los discursos de los personajes, las descripciones del autor, etc.</a:t>
            </a:r>
          </a:p>
          <a:p>
            <a:pPr marL="0" indent="0" algn="just">
              <a:buFont typeface="Arial" panose="020B0604020202020204" pitchFamily="34" charset="0"/>
              <a:buNone/>
            </a:pPr>
            <a:r>
              <a:rPr lang="es-ES" sz="1800" dirty="0"/>
              <a:t>SIEMPRE QUE OPINES  debes decir tu opinión y luego agregar “… porque en el texto dice que…” y mencionas al menos tres partes del texto o acontecimientos que lo demuestren.</a:t>
            </a:r>
            <a:endParaRPr lang="es-CL" sz="1800" dirty="0"/>
          </a:p>
        </p:txBody>
      </p:sp>
      <p:pic>
        <p:nvPicPr>
          <p:cNvPr id="1028" name="Picture 4" descr="Cri-Kee | Disney Wiki | Fandom">
            <a:extLst>
              <a:ext uri="{FF2B5EF4-FFF2-40B4-BE49-F238E27FC236}">
                <a16:creationId xmlns:a16="http://schemas.microsoft.com/office/drawing/2014/main" id="{A4428E67-13A4-455C-8996-58F6C15AD1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5396" y="888873"/>
            <a:ext cx="874935" cy="87104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32" name="Picture 8" descr="simba - dibujos animados rey leo PNG image with transparent ...">
            <a:extLst>
              <a:ext uri="{FF2B5EF4-FFF2-40B4-BE49-F238E27FC236}">
                <a16:creationId xmlns:a16="http://schemas.microsoft.com/office/drawing/2014/main" id="{E52C0FF0-6F67-4B44-B87F-3006FBBAFD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6487" y="2457759"/>
            <a:ext cx="1440570" cy="147331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30" name="Picture 6" descr="Timon y pumba PNG cliparts descarga gratuita | PNGOcean">
            <a:extLst>
              <a:ext uri="{FF2B5EF4-FFF2-40B4-BE49-F238E27FC236}">
                <a16:creationId xmlns:a16="http://schemas.microsoft.com/office/drawing/2014/main" id="{CBD071E9-6190-4C3D-AB91-EC5F2197B7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9477" y="2737214"/>
            <a:ext cx="1342103" cy="914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916694"/>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517</Words>
  <Application>Microsoft Office PowerPoint</Application>
  <PresentationFormat>Panorámica</PresentationFormat>
  <Paragraphs>22</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Albertus Extra Bold</vt:lpstr>
      <vt:lpstr>Algerian</vt:lpstr>
      <vt:lpstr>Arial</vt:lpstr>
      <vt:lpstr>Bodoni</vt:lpstr>
      <vt:lpstr>Calibri</vt:lpstr>
      <vt:lpstr>Calibri Light</vt:lpstr>
      <vt:lpstr>1_Tema de Office</vt:lpstr>
      <vt:lpstr>MATERIAL DE APOYO Unidad 1 guía n°14 Lenguaje y Comunicación 6to básico   Cualquier consulta, relacionada con las guías o contenidos de la asignatura, debes realizarla al correo: marjorie.palominos@colegio-mineralelteniente.cl</vt:lpstr>
      <vt:lpstr>Recuerda que en tu cuaderno siempre debes anotar la fecha, objetivo y habilidad.</vt:lpstr>
      <vt:lpstr>¿Te imaginas cómo sería la vida si no pasara nada interesante o si no hubiera cambios en ella?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DE APOYO Unidad 1 guía n°13 Lenguaje y Comunicación 6to básico   Cualquier consulta, relacionada con las guías o contenidos de la asignatura, debes realizarla al correo: marjorie.palominos@colegio-mineralelteniente.cl</dc:title>
  <dc:creator>Carrie Palominos Cornejo</dc:creator>
  <cp:lastModifiedBy>Maria Cristina M</cp:lastModifiedBy>
  <cp:revision>12</cp:revision>
  <dcterms:created xsi:type="dcterms:W3CDTF">2020-06-23T00:52:53Z</dcterms:created>
  <dcterms:modified xsi:type="dcterms:W3CDTF">2020-07-04T21:11:24Z</dcterms:modified>
</cp:coreProperties>
</file>