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610CD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n°12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Cualquier consulta, relacionada con las guías o contenidos de la asignatura, debes realizarla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marjorie.palominos@colegio-mineralelteniente.cl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737420"/>
              </p:ext>
            </p:extLst>
          </p:nvPr>
        </p:nvGraphicFramePr>
        <p:xfrm>
          <a:off x="4454167" y="2079937"/>
          <a:ext cx="6145145" cy="247021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y comprender un poema, aplicando los conceptos aprendidos sobre el género lírico.</a:t>
                      </a:r>
                      <a:endParaRPr lang="es-E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, leer, comprender, aplicar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364727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A2EFA-68F5-455D-B53C-10515132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416753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i="1" dirty="0">
                <a:latin typeface="Algerian" panose="04020705040A02060702" pitchFamily="82" charset="0"/>
              </a:rPr>
              <a:t>ACERTIJOS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84ED4CA-E572-40E3-AA20-D5D4224566DE}"/>
              </a:ext>
            </a:extLst>
          </p:cNvPr>
          <p:cNvSpPr/>
          <p:nvPr/>
        </p:nvSpPr>
        <p:spPr>
          <a:xfrm>
            <a:off x="362778" y="722244"/>
            <a:ext cx="3273287" cy="3061252"/>
          </a:xfrm>
          <a:prstGeom prst="roundRect">
            <a:avLst/>
          </a:prstGeom>
          <a:noFill/>
          <a:ln w="76200">
            <a:solidFill>
              <a:srgbClr val="E610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schemeClr val="tx1"/>
                </a:solidFill>
              </a:rPr>
              <a:t>A mi me dedican sus palabras, me declaran sus profundos sentimientos.</a:t>
            </a:r>
          </a:p>
          <a:p>
            <a:pPr algn="ctr"/>
            <a:r>
              <a:rPr lang="es-CL" sz="1600" dirty="0">
                <a:solidFill>
                  <a:schemeClr val="tx1"/>
                </a:solidFill>
              </a:rPr>
              <a:t>No importa qué yo sea,</a:t>
            </a:r>
          </a:p>
          <a:p>
            <a:pPr algn="ctr"/>
            <a:r>
              <a:rPr lang="es-CL" sz="1600" dirty="0">
                <a:solidFill>
                  <a:schemeClr val="tx1"/>
                </a:solidFill>
              </a:rPr>
              <a:t>El hablante me declara amor eterno.</a:t>
            </a:r>
          </a:p>
          <a:p>
            <a:pPr algn="ctr"/>
            <a:endParaRPr lang="es-CL" sz="1600" dirty="0">
              <a:solidFill>
                <a:schemeClr val="tx1"/>
              </a:solidFill>
            </a:endParaRPr>
          </a:p>
          <a:p>
            <a:pPr algn="ctr"/>
            <a:r>
              <a:rPr lang="es-CL" sz="1600" dirty="0">
                <a:solidFill>
                  <a:schemeClr val="tx1"/>
                </a:solidFill>
              </a:rPr>
              <a:t>Respuesta:__________________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74976FE-23D1-42C5-A192-39E7AEF92D68}"/>
              </a:ext>
            </a:extLst>
          </p:cNvPr>
          <p:cNvSpPr/>
          <p:nvPr/>
        </p:nvSpPr>
        <p:spPr>
          <a:xfrm>
            <a:off x="1999421" y="4023102"/>
            <a:ext cx="3932580" cy="2505006"/>
          </a:xfrm>
          <a:prstGeom prst="round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 veces copio la sílaba final, otras veces las vocales que me encuentro. Aunque a veces, cuando estoy molesto, no me interesa hacer parentesco. 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Respuesta: _______________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823A045-1FCC-48CC-8C9B-24B4F34CB39C}"/>
              </a:ext>
            </a:extLst>
          </p:cNvPr>
          <p:cNvSpPr/>
          <p:nvPr/>
        </p:nvSpPr>
        <p:spPr>
          <a:xfrm>
            <a:off x="6095999" y="4023101"/>
            <a:ext cx="3776871" cy="2505005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Aunque mi primer nombre se parece a la palabra “templo”, el ánimo del hablante represento. A veces soy alegría, otras desagrado; a veces tristeza, furia o miedo.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Respuesta: ___________________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9B95A7F-9E40-4FCC-8257-6E6F956E0D6C}"/>
              </a:ext>
            </a:extLst>
          </p:cNvPr>
          <p:cNvSpPr/>
          <p:nvPr/>
        </p:nvSpPr>
        <p:spPr>
          <a:xfrm>
            <a:off x="4459356" y="722244"/>
            <a:ext cx="3273287" cy="3061252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Todos creen que soy el poeta, pero están equivocados.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Yo expreso mis sentimientos, aunque soy inventado.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Respuesta: _______________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2A50C35-E94C-4F55-8E39-C16F4E697281}"/>
              </a:ext>
            </a:extLst>
          </p:cNvPr>
          <p:cNvSpPr/>
          <p:nvPr/>
        </p:nvSpPr>
        <p:spPr>
          <a:xfrm>
            <a:off x="8555935" y="722244"/>
            <a:ext cx="3273287" cy="3061252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Si tu poema quieres amononar, a nosotras nos debes llamar.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Lo exageramos, repetimos o desordenamos; lo personificamos, comparamos u </a:t>
            </a:r>
            <a:r>
              <a:rPr lang="es-CL" dirty="0" err="1">
                <a:solidFill>
                  <a:schemeClr val="tx1"/>
                </a:solidFill>
              </a:rPr>
              <a:t>onomatopeyamos</a:t>
            </a:r>
            <a:r>
              <a:rPr lang="es-CL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Respuesta: _______________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325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Niño Y Niña Sentada En La Ilustración Vectorial De La Luna ...">
            <a:extLst>
              <a:ext uri="{FF2B5EF4-FFF2-40B4-BE49-F238E27FC236}">
                <a16:creationId xmlns:a16="http://schemas.microsoft.com/office/drawing/2014/main" id="{2CE72A2F-E78A-4FD4-8D43-C4B9645CF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" y="91790"/>
            <a:ext cx="1184096" cy="118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aceBlog: Poema: ME DIBUJO, de MARÍA R. NEGRÍN">
            <a:extLst>
              <a:ext uri="{FF2B5EF4-FFF2-40B4-BE49-F238E27FC236}">
                <a16:creationId xmlns:a16="http://schemas.microsoft.com/office/drawing/2014/main" id="{13992003-DB6D-440E-8C7A-65FE16A3C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840" y="4428540"/>
            <a:ext cx="1882912" cy="231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lustración De Dibujos Animados Corazón Poeta Personaje Leyendo Un ...">
            <a:extLst>
              <a:ext uri="{FF2B5EF4-FFF2-40B4-BE49-F238E27FC236}">
                <a16:creationId xmlns:a16="http://schemas.microsoft.com/office/drawing/2014/main" id="{59FF9532-C02F-4444-BBB5-DF0FE408A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242" y="1504461"/>
            <a:ext cx="1210953" cy="120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ien Mil Mitos: Poesía y dibujos animados">
            <a:extLst>
              <a:ext uri="{FF2B5EF4-FFF2-40B4-BE49-F238E27FC236}">
                <a16:creationId xmlns:a16="http://schemas.microsoft.com/office/drawing/2014/main" id="{0972B7C6-4090-4324-A19B-D056CAA94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2723" y="5365924"/>
            <a:ext cx="1111116" cy="125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es nacional de la poesía poema revista, poemas, mano, ensayo ...">
            <a:extLst>
              <a:ext uri="{FF2B5EF4-FFF2-40B4-BE49-F238E27FC236}">
                <a16:creationId xmlns:a16="http://schemas.microsoft.com/office/drawing/2014/main" id="{6905C141-A4ED-4300-828E-EE45071925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3" r="22027"/>
          <a:stretch/>
        </p:blipFill>
        <p:spPr bwMode="auto">
          <a:xfrm>
            <a:off x="10880030" y="1490"/>
            <a:ext cx="1272211" cy="147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F4709A9-9E47-45A3-AF8C-EFBD3426406F}"/>
              </a:ext>
            </a:extLst>
          </p:cNvPr>
          <p:cNvSpPr txBox="1"/>
          <p:nvPr/>
        </p:nvSpPr>
        <p:spPr>
          <a:xfrm>
            <a:off x="4055165" y="119270"/>
            <a:ext cx="356483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EL GÉNERO LÍRICO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34B5DD-5BD5-43F2-ADA8-DD92C37CC6EE}"/>
              </a:ext>
            </a:extLst>
          </p:cNvPr>
          <p:cNvSpPr txBox="1"/>
          <p:nvPr/>
        </p:nvSpPr>
        <p:spPr>
          <a:xfrm>
            <a:off x="4399720" y="887896"/>
            <a:ext cx="287572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Propósito: Expresar sentimientos y emociones.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5271E8-8ACF-4968-A703-DC8A3A21B4B7}"/>
              </a:ext>
            </a:extLst>
          </p:cNvPr>
          <p:cNvSpPr txBox="1"/>
          <p:nvPr/>
        </p:nvSpPr>
        <p:spPr>
          <a:xfrm>
            <a:off x="178904" y="2044699"/>
            <a:ext cx="219323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EXTERNA O FORMA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0278DC-FB4E-4D76-A2C2-F0393073D711}"/>
              </a:ext>
            </a:extLst>
          </p:cNvPr>
          <p:cNvSpPr txBox="1"/>
          <p:nvPr/>
        </p:nvSpPr>
        <p:spPr>
          <a:xfrm>
            <a:off x="2809459" y="2044699"/>
            <a:ext cx="219986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INTERNA O FONDO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9F6EE07-CF58-4B83-9AC5-3C1BB093C4E3}"/>
              </a:ext>
            </a:extLst>
          </p:cNvPr>
          <p:cNvSpPr txBox="1"/>
          <p:nvPr/>
        </p:nvSpPr>
        <p:spPr>
          <a:xfrm>
            <a:off x="5705060" y="2610488"/>
            <a:ext cx="21998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ACTITUD LÍRICA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57BF4E8-0CBD-4F34-B6BD-92C400133F5A}"/>
              </a:ext>
            </a:extLst>
          </p:cNvPr>
          <p:cNvSpPr txBox="1"/>
          <p:nvPr/>
        </p:nvSpPr>
        <p:spPr>
          <a:xfrm>
            <a:off x="9037982" y="2044699"/>
            <a:ext cx="21998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FIGURAS LITERARIAS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6C32051-4D12-401B-B776-C76406AFE9EB}"/>
              </a:ext>
            </a:extLst>
          </p:cNvPr>
          <p:cNvSpPr txBox="1"/>
          <p:nvPr/>
        </p:nvSpPr>
        <p:spPr>
          <a:xfrm>
            <a:off x="2799520" y="3772600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MOTIVO LÍRICO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178ADC7-F87C-46EE-B9A4-F55E7C7116D3}"/>
              </a:ext>
            </a:extLst>
          </p:cNvPr>
          <p:cNvSpPr txBox="1"/>
          <p:nvPr/>
        </p:nvSpPr>
        <p:spPr>
          <a:xfrm>
            <a:off x="2809459" y="3202084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OBJETO LÍRICO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E8C68D0-CDA5-458C-BAC3-081EC342DA09}"/>
              </a:ext>
            </a:extLst>
          </p:cNvPr>
          <p:cNvSpPr txBox="1"/>
          <p:nvPr/>
        </p:nvSpPr>
        <p:spPr>
          <a:xfrm>
            <a:off x="2809459" y="2610583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HABLANTE LÍRICO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35FC539-9496-4956-9D03-67247F2F3E1D}"/>
              </a:ext>
            </a:extLst>
          </p:cNvPr>
          <p:cNvSpPr txBox="1"/>
          <p:nvPr/>
        </p:nvSpPr>
        <p:spPr>
          <a:xfrm>
            <a:off x="178904" y="2594286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TÍTULO Y AUTOR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C626FB-CE5D-40AA-8500-703CC701BC28}"/>
              </a:ext>
            </a:extLst>
          </p:cNvPr>
          <p:cNvSpPr txBox="1"/>
          <p:nvPr/>
        </p:nvSpPr>
        <p:spPr>
          <a:xfrm>
            <a:off x="178904" y="3202084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VERSO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D4CCBA0-E2E0-4343-9C76-8E4F323D25E2}"/>
              </a:ext>
            </a:extLst>
          </p:cNvPr>
          <p:cNvSpPr txBox="1"/>
          <p:nvPr/>
        </p:nvSpPr>
        <p:spPr>
          <a:xfrm>
            <a:off x="2799520" y="4440445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TEMPLE DE ÁNIMO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64B0F62-FC6F-403D-8CF4-3E0C447B9F1F}"/>
              </a:ext>
            </a:extLst>
          </p:cNvPr>
          <p:cNvSpPr txBox="1"/>
          <p:nvPr/>
        </p:nvSpPr>
        <p:spPr>
          <a:xfrm>
            <a:off x="178904" y="3689224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ESTROFAS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33D80C1-ED82-4E30-9F99-F8354B712565}"/>
              </a:ext>
            </a:extLst>
          </p:cNvPr>
          <p:cNvSpPr txBox="1"/>
          <p:nvPr/>
        </p:nvSpPr>
        <p:spPr>
          <a:xfrm>
            <a:off x="178904" y="4225022"/>
            <a:ext cx="21932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RIMA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831D329-91B1-4879-AABC-89FB7FD83D91}"/>
              </a:ext>
            </a:extLst>
          </p:cNvPr>
          <p:cNvSpPr txBox="1"/>
          <p:nvPr/>
        </p:nvSpPr>
        <p:spPr>
          <a:xfrm>
            <a:off x="6215270" y="4225246"/>
            <a:ext cx="16631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CARMÍNICA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2DA58F9-8A43-4EB0-BBF0-1416F4D5BB04}"/>
              </a:ext>
            </a:extLst>
          </p:cNvPr>
          <p:cNvSpPr txBox="1"/>
          <p:nvPr/>
        </p:nvSpPr>
        <p:spPr>
          <a:xfrm>
            <a:off x="6215270" y="3673889"/>
            <a:ext cx="16896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APOSTRÓFICA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A0BFAA4-6D3D-404E-AAFD-1FAFBA78B185}"/>
              </a:ext>
            </a:extLst>
          </p:cNvPr>
          <p:cNvSpPr txBox="1"/>
          <p:nvPr/>
        </p:nvSpPr>
        <p:spPr>
          <a:xfrm>
            <a:off x="6215270" y="3146051"/>
            <a:ext cx="16896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ENUNCIATIVA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DE204CE-6953-460D-A9FB-DAE53657C922}"/>
              </a:ext>
            </a:extLst>
          </p:cNvPr>
          <p:cNvSpPr txBox="1"/>
          <p:nvPr/>
        </p:nvSpPr>
        <p:spPr>
          <a:xfrm>
            <a:off x="9382541" y="2594286"/>
            <a:ext cx="18553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personificación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2C557A1-E698-4A17-8840-37C3029D8CB9}"/>
              </a:ext>
            </a:extLst>
          </p:cNvPr>
          <p:cNvSpPr txBox="1"/>
          <p:nvPr/>
        </p:nvSpPr>
        <p:spPr>
          <a:xfrm>
            <a:off x="708990" y="5845419"/>
            <a:ext cx="16631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LIBRE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C38519A-0E83-4BFF-8E4F-AA3BBDFA00E9}"/>
              </a:ext>
            </a:extLst>
          </p:cNvPr>
          <p:cNvSpPr txBox="1"/>
          <p:nvPr/>
        </p:nvSpPr>
        <p:spPr>
          <a:xfrm>
            <a:off x="708990" y="5327598"/>
            <a:ext cx="16631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ASONANTE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760B362-16FC-4243-9C19-BF5F29F5F2B6}"/>
              </a:ext>
            </a:extLst>
          </p:cNvPr>
          <p:cNvSpPr txBox="1"/>
          <p:nvPr/>
        </p:nvSpPr>
        <p:spPr>
          <a:xfrm>
            <a:off x="708991" y="4809777"/>
            <a:ext cx="16631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CONSONANTE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9CD415C-1B9E-4DB0-8905-FBEF8B7D3526}"/>
              </a:ext>
            </a:extLst>
          </p:cNvPr>
          <p:cNvSpPr txBox="1"/>
          <p:nvPr/>
        </p:nvSpPr>
        <p:spPr>
          <a:xfrm>
            <a:off x="9392479" y="5067800"/>
            <a:ext cx="1845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hipérbaton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6681B0D-8233-4A9F-8CFD-94840A3CAC51}"/>
              </a:ext>
            </a:extLst>
          </p:cNvPr>
          <p:cNvSpPr txBox="1"/>
          <p:nvPr/>
        </p:nvSpPr>
        <p:spPr>
          <a:xfrm>
            <a:off x="9392480" y="4409688"/>
            <a:ext cx="1845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hipérbole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668188A-0278-4B86-9E55-2CC25FFDBE60}"/>
              </a:ext>
            </a:extLst>
          </p:cNvPr>
          <p:cNvSpPr txBox="1"/>
          <p:nvPr/>
        </p:nvSpPr>
        <p:spPr>
          <a:xfrm>
            <a:off x="9392480" y="3751576"/>
            <a:ext cx="1845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comparación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2B19EB5-8F07-40B2-A985-494B7D35110A}"/>
              </a:ext>
            </a:extLst>
          </p:cNvPr>
          <p:cNvSpPr txBox="1"/>
          <p:nvPr/>
        </p:nvSpPr>
        <p:spPr>
          <a:xfrm>
            <a:off x="9382541" y="3171620"/>
            <a:ext cx="18553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metáfora</a:t>
            </a:r>
          </a:p>
        </p:txBody>
      </p:sp>
      <p:sp>
        <p:nvSpPr>
          <p:cNvPr id="30" name="Flecha: hacia abajo 29">
            <a:extLst>
              <a:ext uri="{FF2B5EF4-FFF2-40B4-BE49-F238E27FC236}">
                <a16:creationId xmlns:a16="http://schemas.microsoft.com/office/drawing/2014/main" id="{A0F82B29-FD45-4725-AC37-FC874C3939DA}"/>
              </a:ext>
            </a:extLst>
          </p:cNvPr>
          <p:cNvSpPr/>
          <p:nvPr/>
        </p:nvSpPr>
        <p:spPr>
          <a:xfrm>
            <a:off x="1007163" y="1495582"/>
            <a:ext cx="477079" cy="5104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Flecha: hacia abajo 30">
            <a:extLst>
              <a:ext uri="{FF2B5EF4-FFF2-40B4-BE49-F238E27FC236}">
                <a16:creationId xmlns:a16="http://schemas.microsoft.com/office/drawing/2014/main" id="{11DE8E14-227A-4DE4-8D53-52CE762225D2}"/>
              </a:ext>
            </a:extLst>
          </p:cNvPr>
          <p:cNvSpPr/>
          <p:nvPr/>
        </p:nvSpPr>
        <p:spPr>
          <a:xfrm>
            <a:off x="3392554" y="1486318"/>
            <a:ext cx="477079" cy="5104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3D6AA5B8-7C51-45B5-89DA-BA1E63CC0247}"/>
              </a:ext>
            </a:extLst>
          </p:cNvPr>
          <p:cNvSpPr/>
          <p:nvPr/>
        </p:nvSpPr>
        <p:spPr>
          <a:xfrm>
            <a:off x="1060174" y="1152396"/>
            <a:ext cx="3339546" cy="3339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ESTRUCTURA</a:t>
            </a:r>
          </a:p>
        </p:txBody>
      </p:sp>
      <p:sp>
        <p:nvSpPr>
          <p:cNvPr id="33" name="Flecha: hacia abajo 32">
            <a:extLst>
              <a:ext uri="{FF2B5EF4-FFF2-40B4-BE49-F238E27FC236}">
                <a16:creationId xmlns:a16="http://schemas.microsoft.com/office/drawing/2014/main" id="{1EA6523A-022E-4208-BA82-79FAD1D74315}"/>
              </a:ext>
            </a:extLst>
          </p:cNvPr>
          <p:cNvSpPr/>
          <p:nvPr/>
        </p:nvSpPr>
        <p:spPr>
          <a:xfrm rot="16200000">
            <a:off x="5110369" y="2439000"/>
            <a:ext cx="477079" cy="71230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Flecha: a la derecha 33">
            <a:extLst>
              <a:ext uri="{FF2B5EF4-FFF2-40B4-BE49-F238E27FC236}">
                <a16:creationId xmlns:a16="http://schemas.microsoft.com/office/drawing/2014/main" id="{2CD47F62-FC66-45B6-B650-6479CD2A1796}"/>
              </a:ext>
            </a:extLst>
          </p:cNvPr>
          <p:cNvSpPr/>
          <p:nvPr/>
        </p:nvSpPr>
        <p:spPr>
          <a:xfrm>
            <a:off x="5956851" y="3217259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Flecha: a la derecha 34">
            <a:extLst>
              <a:ext uri="{FF2B5EF4-FFF2-40B4-BE49-F238E27FC236}">
                <a16:creationId xmlns:a16="http://schemas.microsoft.com/office/drawing/2014/main" id="{3F8490FB-5421-46AF-BD98-310B93E6A4E2}"/>
              </a:ext>
            </a:extLst>
          </p:cNvPr>
          <p:cNvSpPr/>
          <p:nvPr/>
        </p:nvSpPr>
        <p:spPr>
          <a:xfrm>
            <a:off x="5966789" y="4288270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29AB4B3D-FE1F-4407-9A37-6854B42141A8}"/>
              </a:ext>
            </a:extLst>
          </p:cNvPr>
          <p:cNvSpPr/>
          <p:nvPr/>
        </p:nvSpPr>
        <p:spPr>
          <a:xfrm>
            <a:off x="5966790" y="3760432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id="{44C5E32C-3EE1-4384-BEA3-DD890B2E9C8E}"/>
              </a:ext>
            </a:extLst>
          </p:cNvPr>
          <p:cNvSpPr/>
          <p:nvPr/>
        </p:nvSpPr>
        <p:spPr>
          <a:xfrm>
            <a:off x="9134060" y="5139008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D27C6EE3-E268-4C6E-BF65-584A8F750145}"/>
              </a:ext>
            </a:extLst>
          </p:cNvPr>
          <p:cNvSpPr/>
          <p:nvPr/>
        </p:nvSpPr>
        <p:spPr>
          <a:xfrm>
            <a:off x="9134062" y="4502877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Flecha: a la derecha 38">
            <a:extLst>
              <a:ext uri="{FF2B5EF4-FFF2-40B4-BE49-F238E27FC236}">
                <a16:creationId xmlns:a16="http://schemas.microsoft.com/office/drawing/2014/main" id="{22E4C61F-7D7A-4EDA-A3B5-1A7A41B7ABC8}"/>
              </a:ext>
            </a:extLst>
          </p:cNvPr>
          <p:cNvSpPr/>
          <p:nvPr/>
        </p:nvSpPr>
        <p:spPr>
          <a:xfrm>
            <a:off x="9124122" y="3869045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Flecha: a la derecha 39">
            <a:extLst>
              <a:ext uri="{FF2B5EF4-FFF2-40B4-BE49-F238E27FC236}">
                <a16:creationId xmlns:a16="http://schemas.microsoft.com/office/drawing/2014/main" id="{78C232A4-F9C7-4AD3-9BA1-132400E3B865}"/>
              </a:ext>
            </a:extLst>
          </p:cNvPr>
          <p:cNvSpPr/>
          <p:nvPr/>
        </p:nvSpPr>
        <p:spPr>
          <a:xfrm>
            <a:off x="9134062" y="3234253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id="{97A39897-591F-4FCF-B725-D1088928F56D}"/>
              </a:ext>
            </a:extLst>
          </p:cNvPr>
          <p:cNvSpPr/>
          <p:nvPr/>
        </p:nvSpPr>
        <p:spPr>
          <a:xfrm>
            <a:off x="9134060" y="2702811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0ECA53F-5895-4114-A797-A5D8EF7EE91D}"/>
              </a:ext>
            </a:extLst>
          </p:cNvPr>
          <p:cNvSpPr/>
          <p:nvPr/>
        </p:nvSpPr>
        <p:spPr>
          <a:xfrm>
            <a:off x="5904507" y="2979820"/>
            <a:ext cx="58973" cy="15230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48E8D801-CB2F-4A3B-8BA1-A5D94E851EC9}"/>
              </a:ext>
            </a:extLst>
          </p:cNvPr>
          <p:cNvSpPr/>
          <p:nvPr/>
        </p:nvSpPr>
        <p:spPr>
          <a:xfrm>
            <a:off x="9055210" y="2410091"/>
            <a:ext cx="75538" cy="29175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CA4C3A43-81D1-42BA-9A32-A0707E2CD564}"/>
              </a:ext>
            </a:extLst>
          </p:cNvPr>
          <p:cNvSpPr/>
          <p:nvPr/>
        </p:nvSpPr>
        <p:spPr>
          <a:xfrm>
            <a:off x="388285" y="4616335"/>
            <a:ext cx="58973" cy="15230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Flecha: a la derecha 44">
            <a:extLst>
              <a:ext uri="{FF2B5EF4-FFF2-40B4-BE49-F238E27FC236}">
                <a16:creationId xmlns:a16="http://schemas.microsoft.com/office/drawing/2014/main" id="{167225A1-8A0F-4217-AA32-07A24A5F922C}"/>
              </a:ext>
            </a:extLst>
          </p:cNvPr>
          <p:cNvSpPr/>
          <p:nvPr/>
        </p:nvSpPr>
        <p:spPr>
          <a:xfrm>
            <a:off x="421082" y="4912092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Flecha: a la derecha 45">
            <a:extLst>
              <a:ext uri="{FF2B5EF4-FFF2-40B4-BE49-F238E27FC236}">
                <a16:creationId xmlns:a16="http://schemas.microsoft.com/office/drawing/2014/main" id="{9DFED3D0-6E00-4A1B-A50D-1211E33B7507}"/>
              </a:ext>
            </a:extLst>
          </p:cNvPr>
          <p:cNvSpPr/>
          <p:nvPr/>
        </p:nvSpPr>
        <p:spPr>
          <a:xfrm>
            <a:off x="447258" y="5398806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Flecha: a la derecha 46">
            <a:extLst>
              <a:ext uri="{FF2B5EF4-FFF2-40B4-BE49-F238E27FC236}">
                <a16:creationId xmlns:a16="http://schemas.microsoft.com/office/drawing/2014/main" id="{5379B8D5-89AF-4883-AAC0-729D901B4F29}"/>
              </a:ext>
            </a:extLst>
          </p:cNvPr>
          <p:cNvSpPr/>
          <p:nvPr/>
        </p:nvSpPr>
        <p:spPr>
          <a:xfrm>
            <a:off x="447920" y="5956728"/>
            <a:ext cx="258419" cy="2269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8F32F6EA-CBCB-4421-9FFC-F2A2B3040D53}"/>
              </a:ext>
            </a:extLst>
          </p:cNvPr>
          <p:cNvSpPr/>
          <p:nvPr/>
        </p:nvSpPr>
        <p:spPr>
          <a:xfrm>
            <a:off x="7275442" y="1150230"/>
            <a:ext cx="3856383" cy="369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/>
              <a:t>RECURSOS PARA EMBELLECER EL LENGUAJE</a:t>
            </a:r>
          </a:p>
        </p:txBody>
      </p:sp>
      <p:sp>
        <p:nvSpPr>
          <p:cNvPr id="49" name="Flecha: hacia abajo 48">
            <a:extLst>
              <a:ext uri="{FF2B5EF4-FFF2-40B4-BE49-F238E27FC236}">
                <a16:creationId xmlns:a16="http://schemas.microsoft.com/office/drawing/2014/main" id="{A40991AB-6E57-47F5-9286-16433734BFA5}"/>
              </a:ext>
            </a:extLst>
          </p:cNvPr>
          <p:cNvSpPr/>
          <p:nvPr/>
        </p:nvSpPr>
        <p:spPr>
          <a:xfrm>
            <a:off x="9912624" y="1528425"/>
            <a:ext cx="477079" cy="5104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074493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319</Words>
  <Application>Microsoft Office PowerPoint</Application>
  <PresentationFormat>Panorámica</PresentationFormat>
  <Paragraphs>53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Albertus Extra Bold</vt:lpstr>
      <vt:lpstr>Algerian</vt:lpstr>
      <vt:lpstr>Arial</vt:lpstr>
      <vt:lpstr>Bodoni</vt:lpstr>
      <vt:lpstr>Calibri</vt:lpstr>
      <vt:lpstr>Calibri Light</vt:lpstr>
      <vt:lpstr>1_Tema de Office</vt:lpstr>
      <vt:lpstr>MATERIAL DE APOYO Unidad 1 guía n°12 Lenguaje y Comunicación 6to básico   Cualquier consulta, relacionada con las guías o contenidos de la asignatura, debes realizarla al correo: marjorie.palominos@colegio-mineralelteniente.cl</vt:lpstr>
      <vt:lpstr>Recuerda que en tu cuaderno siempre debes anotar la fecha, objetivo y habilidad.</vt:lpstr>
      <vt:lpstr>ACERTIJOS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Carrie Palominos Cornejo</dc:creator>
  <cp:lastModifiedBy>Maria Cristina M</cp:lastModifiedBy>
  <cp:revision>72</cp:revision>
  <dcterms:created xsi:type="dcterms:W3CDTF">2020-05-06T01:09:15Z</dcterms:created>
  <dcterms:modified xsi:type="dcterms:W3CDTF">2020-06-30T15:56:31Z</dcterms:modified>
</cp:coreProperties>
</file>