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5" r:id="rId5"/>
    <p:sldId id="270" r:id="rId6"/>
    <p:sldId id="268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610CD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767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7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98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90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8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54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1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42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98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2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284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76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de stock (libre de regalías) sobre La escuela proporcio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1219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14792" y="1053661"/>
            <a:ext cx="9360418" cy="45357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s-ES" b="1" dirty="0"/>
              <a:t>MATERIAL DE APOYO</a:t>
            </a:r>
            <a:br>
              <a:rPr lang="es-ES" b="1" dirty="0"/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1 guía n°11</a:t>
            </a:r>
            <a:b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6to básico</a:t>
            </a: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C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Cualquier consulta, relacionada con las guías o contenidos de la asignatura, debes realizarla al correo:</a:t>
            </a:r>
            <a:br>
              <a:rPr lang="es-CL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marjorie.palominos@colegio-mineralelteniente.cl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930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Tablero para colorear imágenes de stock, dibujos golondrin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" y="237856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5764" y="0"/>
            <a:ext cx="10570980" cy="2859112"/>
          </a:xfrm>
        </p:spPr>
        <p:txBody>
          <a:bodyPr>
            <a:normAutofit/>
          </a:bodyPr>
          <a:lstStyle/>
          <a:p>
            <a:r>
              <a:rPr lang="es-ES" noProof="1"/>
              <a:t>Recuerda que en tu cuaderno </a:t>
            </a:r>
            <a:r>
              <a:rPr lang="es-ES" b="1" u="sng" noProof="1">
                <a:latin typeface="Albertus Extra Bold" panose="020E0802040304020204" pitchFamily="34" charset="0"/>
              </a:rPr>
              <a:t>siempre</a:t>
            </a:r>
            <a:r>
              <a:rPr lang="es-ES" b="1" noProof="1">
                <a:latin typeface="Albertus Extra Bold" panose="020E0802040304020204" pitchFamily="34" charset="0"/>
              </a:rPr>
              <a:t> </a:t>
            </a:r>
            <a:r>
              <a:rPr lang="es-ES" noProof="1"/>
              <a:t>debes anotar la </a:t>
            </a:r>
            <a:r>
              <a:rPr lang="es-ES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graphicFrame>
        <p:nvGraphicFramePr>
          <p:cNvPr id="7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242984"/>
              </p:ext>
            </p:extLst>
          </p:nvPr>
        </p:nvGraphicFramePr>
        <p:xfrm>
          <a:off x="4454167" y="2079937"/>
          <a:ext cx="6145145" cy="247021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0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48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OBJETIVO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poemas para interpretar el lenguaje figurado e identificar las figuras literarias presentes. (OA5)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7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HABILIDAD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, leer, comprender, identificar.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ACTITUD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00582" y="5118493"/>
            <a:ext cx="6452316" cy="101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400" b="0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Arial"/>
              </a:rPr>
              <a:t>Tú decides si escribes </a:t>
            </a:r>
            <a:r>
              <a:rPr kumimoji="0" lang="es-ES" sz="3600" b="1" i="1" u="none" strike="noStrike" kern="1200" cap="none" spc="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Arial"/>
              </a:rPr>
              <a:t>la actitud </a:t>
            </a:r>
            <a:r>
              <a:rPr kumimoji="0" lang="es-ES" sz="3400" b="0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Arial"/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364727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A86B82-F5CE-400E-9657-0CB7AE50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899" y="114797"/>
            <a:ext cx="2469624" cy="15947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El lenguaje figurado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nguaje figurado: ejemplos y significado">
            <a:extLst>
              <a:ext uri="{FF2B5EF4-FFF2-40B4-BE49-F238E27FC236}">
                <a16:creationId xmlns:a16="http://schemas.microsoft.com/office/drawing/2014/main" id="{17396D73-0685-4CC3-815F-354D7568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64"/>
          <a:stretch/>
        </p:blipFill>
        <p:spPr bwMode="auto">
          <a:xfrm>
            <a:off x="487560" y="-56158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C59056-9BF6-4A8E-8EED-057F15306304}"/>
              </a:ext>
            </a:extLst>
          </p:cNvPr>
          <p:cNvSpPr txBox="1"/>
          <p:nvPr/>
        </p:nvSpPr>
        <p:spPr>
          <a:xfrm>
            <a:off x="8974832" y="1611177"/>
            <a:ext cx="26270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Aquí hay gato encerrado (hay algo sospechoso)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4A5AB8-14CD-4E05-836C-39F82CED592C}"/>
              </a:ext>
            </a:extLst>
          </p:cNvPr>
          <p:cNvSpPr txBox="1"/>
          <p:nvPr/>
        </p:nvSpPr>
        <p:spPr>
          <a:xfrm>
            <a:off x="8990603" y="3302859"/>
            <a:ext cx="26270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Me costó un ojo de la cara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ECC520-FAAF-4FCA-82DB-B643B3EC1AB3}"/>
              </a:ext>
            </a:extLst>
          </p:cNvPr>
          <p:cNvSpPr txBox="1"/>
          <p:nvPr/>
        </p:nvSpPr>
        <p:spPr>
          <a:xfrm>
            <a:off x="8995472" y="2450253"/>
            <a:ext cx="26270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Tiene memoria de elefante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431DD2-99BF-4412-A023-F31DA8C60119}"/>
              </a:ext>
            </a:extLst>
          </p:cNvPr>
          <p:cNvSpPr txBox="1"/>
          <p:nvPr/>
        </p:nvSpPr>
        <p:spPr>
          <a:xfrm>
            <a:off x="302085" y="5348493"/>
            <a:ext cx="1086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Como en la poesía se expresan sentimientos y emociones, el poeta utiliza el lenguaje figurado como un recurso para dar sentido a sus poemas y embellecer el lenguaje.</a:t>
            </a:r>
          </a:p>
          <a:p>
            <a:r>
              <a:rPr lang="es-CL" dirty="0"/>
              <a:t>Para esto, el poeta, recurre a las FIGURAS LITERARIAS. </a:t>
            </a:r>
          </a:p>
        </p:txBody>
      </p:sp>
    </p:spTree>
    <p:extLst>
      <p:ext uri="{BB962C8B-B14F-4D97-AF65-F5344CB8AC3E}">
        <p14:creationId xmlns:p14="http://schemas.microsoft.com/office/powerpoint/2010/main" val="142054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64E2-03C9-46E5-8314-73BFFD69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253"/>
          </a:xfrm>
        </p:spPr>
        <p:txBody>
          <a:bodyPr/>
          <a:lstStyle/>
          <a:p>
            <a:pPr algn="ctr"/>
            <a:r>
              <a:rPr lang="es-CL" b="1" i="1" dirty="0">
                <a:latin typeface="Algerian" panose="04020705040A02060702" pitchFamily="82" charset="0"/>
              </a:rPr>
              <a:t>Las figuras literarias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7F7A57C0-303A-4AAA-9F0D-C7ED5D25C3F2}"/>
              </a:ext>
            </a:extLst>
          </p:cNvPr>
          <p:cNvSpPr/>
          <p:nvPr/>
        </p:nvSpPr>
        <p:spPr>
          <a:xfrm>
            <a:off x="2295939" y="1378224"/>
            <a:ext cx="3233530" cy="51146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92403967-5F4E-41CB-B53B-18CB1CD3E721}"/>
              </a:ext>
            </a:extLst>
          </p:cNvPr>
          <p:cNvSpPr/>
          <p:nvPr/>
        </p:nvSpPr>
        <p:spPr>
          <a:xfrm>
            <a:off x="6354416" y="1378224"/>
            <a:ext cx="3233530" cy="51146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0E04CC72-504B-428F-A592-7A863149309D}"/>
              </a:ext>
            </a:extLst>
          </p:cNvPr>
          <p:cNvSpPr/>
          <p:nvPr/>
        </p:nvSpPr>
        <p:spPr>
          <a:xfrm>
            <a:off x="2567608" y="1516420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PERSONIFICACIÓN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81255257-3F5E-464B-AE48-07F8029C05DD}"/>
              </a:ext>
            </a:extLst>
          </p:cNvPr>
          <p:cNvSpPr/>
          <p:nvPr/>
        </p:nvSpPr>
        <p:spPr>
          <a:xfrm>
            <a:off x="6626085" y="1541608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ONOMATOPEYA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37F836A-A731-48CD-AAEC-574A1A7023D5}"/>
              </a:ext>
            </a:extLst>
          </p:cNvPr>
          <p:cNvSpPr/>
          <p:nvPr/>
        </p:nvSpPr>
        <p:spPr>
          <a:xfrm>
            <a:off x="2441712" y="2259546"/>
            <a:ext cx="2941983" cy="10596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Atribuir características humanas a objetos o animales.</a:t>
            </a:r>
            <a:endParaRPr lang="es-CL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6D4C822-D259-4010-AB3A-FFEF6E1917E5}"/>
              </a:ext>
            </a:extLst>
          </p:cNvPr>
          <p:cNvSpPr/>
          <p:nvPr/>
        </p:nvSpPr>
        <p:spPr>
          <a:xfrm>
            <a:off x="6616144" y="2304208"/>
            <a:ext cx="2941983" cy="842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Consiste en utilizar palabras para imitar sonidos.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DED1F4C-7389-46AF-8675-E7E565C724DB}"/>
              </a:ext>
            </a:extLst>
          </p:cNvPr>
          <p:cNvSpPr/>
          <p:nvPr/>
        </p:nvSpPr>
        <p:spPr>
          <a:xfrm>
            <a:off x="2454968" y="3383670"/>
            <a:ext cx="2941983" cy="545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Corre, corre, corre, corazón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FCBA604-B1F9-4D09-939E-F4110A6B3CE2}"/>
              </a:ext>
            </a:extLst>
          </p:cNvPr>
          <p:cNvSpPr/>
          <p:nvPr/>
        </p:nvSpPr>
        <p:spPr>
          <a:xfrm>
            <a:off x="6616143" y="3185075"/>
            <a:ext cx="2941983" cy="20904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_tradnl" dirty="0"/>
              <a:t>Escucho el tic-tac, tic-tac</a:t>
            </a:r>
          </a:p>
          <a:p>
            <a:pPr marL="285750" indent="-285750" algn="ctr">
              <a:buFontTx/>
              <a:buChar char="-"/>
            </a:pPr>
            <a:r>
              <a:rPr lang="es-ES_tradnl" dirty="0"/>
              <a:t>- No poseo más que un viejo tambor, </a:t>
            </a:r>
            <a:r>
              <a:rPr lang="es-ES_tradnl" dirty="0" err="1"/>
              <a:t>ropopompom</a:t>
            </a:r>
            <a:r>
              <a:rPr lang="es-ES_tradnl" dirty="0"/>
              <a:t>, </a:t>
            </a:r>
            <a:r>
              <a:rPr lang="es-ES_tradnl" dirty="0" err="1"/>
              <a:t>ropopompom</a:t>
            </a:r>
            <a:endParaRPr lang="es-ES_tradnl" dirty="0"/>
          </a:p>
          <a:p>
            <a:pPr algn="ctr"/>
            <a:endParaRPr lang="es-ES_tradnl" dirty="0"/>
          </a:p>
        </p:txBody>
      </p:sp>
      <p:pic>
        <p:nvPicPr>
          <p:cNvPr id="2050" name="Picture 2" descr="Los perros chinos dicen &quot;wang&quot;, el corazón de los coreanos hace ...">
            <a:extLst>
              <a:ext uri="{FF2B5EF4-FFF2-40B4-BE49-F238E27FC236}">
                <a16:creationId xmlns:a16="http://schemas.microsoft.com/office/drawing/2014/main" id="{9E854A35-1847-4551-A9DA-F1488424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08" y="5044591"/>
            <a:ext cx="198834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B36EFD96-D554-4F78-A1E6-D9EE897B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37" y="4047220"/>
            <a:ext cx="1988346" cy="23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3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64E2-03C9-46E5-8314-73BFFD69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442205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i="1" dirty="0">
                <a:latin typeface="Algerian" panose="04020705040A02060702" pitchFamily="82" charset="0"/>
              </a:rPr>
              <a:t>Las figuras literarias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7F7A57C0-303A-4AAA-9F0D-C7ED5D25C3F2}"/>
              </a:ext>
            </a:extLst>
          </p:cNvPr>
          <p:cNvSpPr/>
          <p:nvPr/>
        </p:nvSpPr>
        <p:spPr>
          <a:xfrm>
            <a:off x="838200" y="1378224"/>
            <a:ext cx="3233530" cy="51146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92403967-5F4E-41CB-B53B-18CB1CD3E721}"/>
              </a:ext>
            </a:extLst>
          </p:cNvPr>
          <p:cNvSpPr/>
          <p:nvPr/>
        </p:nvSpPr>
        <p:spPr>
          <a:xfrm>
            <a:off x="8120270" y="1378224"/>
            <a:ext cx="3233530" cy="51146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BDDFAAC3-1303-4C4F-9EC0-7312A7AA1D6F}"/>
              </a:ext>
            </a:extLst>
          </p:cNvPr>
          <p:cNvSpPr/>
          <p:nvPr/>
        </p:nvSpPr>
        <p:spPr>
          <a:xfrm>
            <a:off x="4479235" y="794078"/>
            <a:ext cx="3233530" cy="571204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0E04CC72-504B-428F-A592-7A863149309D}"/>
              </a:ext>
            </a:extLst>
          </p:cNvPr>
          <p:cNvSpPr/>
          <p:nvPr/>
        </p:nvSpPr>
        <p:spPr>
          <a:xfrm>
            <a:off x="1086678" y="1534456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METÁFORA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81255257-3F5E-464B-AE48-07F8029C05DD}"/>
              </a:ext>
            </a:extLst>
          </p:cNvPr>
          <p:cNvSpPr/>
          <p:nvPr/>
        </p:nvSpPr>
        <p:spPr>
          <a:xfrm>
            <a:off x="8391939" y="1534456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ANÁFORA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950F933-8824-4417-A527-0FA96C8BAC73}"/>
              </a:ext>
            </a:extLst>
          </p:cNvPr>
          <p:cNvSpPr/>
          <p:nvPr/>
        </p:nvSpPr>
        <p:spPr>
          <a:xfrm>
            <a:off x="4813852" y="935491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COMPARACIÓN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37F836A-A731-48CD-AAEC-574A1A7023D5}"/>
              </a:ext>
            </a:extLst>
          </p:cNvPr>
          <p:cNvSpPr/>
          <p:nvPr/>
        </p:nvSpPr>
        <p:spPr>
          <a:xfrm>
            <a:off x="940904" y="2369345"/>
            <a:ext cx="2941983" cy="39386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6D4C822-D259-4010-AB3A-FFEF6E1917E5}"/>
              </a:ext>
            </a:extLst>
          </p:cNvPr>
          <p:cNvSpPr/>
          <p:nvPr/>
        </p:nvSpPr>
        <p:spPr>
          <a:xfrm>
            <a:off x="8266043" y="2383648"/>
            <a:ext cx="2941983" cy="39386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9CC831F-E617-44CB-9EA2-C0A004F9CD50}"/>
              </a:ext>
            </a:extLst>
          </p:cNvPr>
          <p:cNvSpPr/>
          <p:nvPr/>
        </p:nvSpPr>
        <p:spPr>
          <a:xfrm>
            <a:off x="4625008" y="1689544"/>
            <a:ext cx="2941983" cy="3598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B6726C0-6364-4423-8C8E-F107713B90C4}"/>
              </a:ext>
            </a:extLst>
          </p:cNvPr>
          <p:cNvSpPr/>
          <p:nvPr/>
        </p:nvSpPr>
        <p:spPr>
          <a:xfrm>
            <a:off x="1023729" y="2557317"/>
            <a:ext cx="2816089" cy="1471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Consiste en </a:t>
            </a:r>
            <a:r>
              <a:rPr lang="es-ES_tradnl" b="1" u="sng" dirty="0"/>
              <a:t>REEMPLAZAR</a:t>
            </a:r>
            <a:r>
              <a:rPr lang="es-ES_tradnl" dirty="0"/>
              <a:t> una palabra o idea, por otra, a partir de una semejanza que haya entre ellas </a:t>
            </a:r>
            <a:endParaRPr lang="es-CL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7E912C7-C2BE-4528-9B1D-5C426AD3C005}"/>
              </a:ext>
            </a:extLst>
          </p:cNvPr>
          <p:cNvSpPr/>
          <p:nvPr/>
        </p:nvSpPr>
        <p:spPr>
          <a:xfrm>
            <a:off x="1027041" y="4184893"/>
            <a:ext cx="2816089" cy="8701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Las perlas de tu boca.</a:t>
            </a:r>
          </a:p>
          <a:p>
            <a:pPr algn="ctr"/>
            <a:r>
              <a:rPr lang="es-ES_tradnl" dirty="0"/>
              <a:t>Hilos de oro que adornan tu cabeza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69AE259-0F8A-453A-A504-30F218C9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70" y="5055012"/>
            <a:ext cx="981686" cy="1229445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CBF6DFB-BA69-4132-B880-B13035D9FAA1}"/>
              </a:ext>
            </a:extLst>
          </p:cNvPr>
          <p:cNvSpPr/>
          <p:nvPr/>
        </p:nvSpPr>
        <p:spPr>
          <a:xfrm>
            <a:off x="4707833" y="1800469"/>
            <a:ext cx="2816089" cy="23487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Consiste en </a:t>
            </a:r>
            <a:r>
              <a:rPr lang="es-ES_tradnl" b="1" u="sng" dirty="0"/>
              <a:t>COMPARAR</a:t>
            </a:r>
            <a:r>
              <a:rPr lang="es-ES_tradnl" dirty="0"/>
              <a:t> una palabra o idea con otra.</a:t>
            </a:r>
          </a:p>
          <a:p>
            <a:pPr algn="ctr"/>
            <a:r>
              <a:rPr lang="es-ES_tradnl" dirty="0"/>
              <a:t>Para esto se deben incluir los dos elementos y se utiliza el “COMO”, “SEMEJANTE O PARECIDO A”, </a:t>
            </a:r>
            <a:r>
              <a:rPr lang="es-ES_tradnl" dirty="0" err="1"/>
              <a:t>etc</a:t>
            </a:r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605A545-791D-4C43-98AC-23FFCD80B401}"/>
              </a:ext>
            </a:extLst>
          </p:cNvPr>
          <p:cNvSpPr/>
          <p:nvPr/>
        </p:nvSpPr>
        <p:spPr>
          <a:xfrm>
            <a:off x="4674704" y="4255813"/>
            <a:ext cx="2816089" cy="8701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Como un ángel cuidarás de mi.</a:t>
            </a:r>
          </a:p>
          <a:p>
            <a:pPr algn="ctr"/>
            <a:r>
              <a:rPr lang="es-ES_tradnl" dirty="0"/>
              <a:t>Las venas son como calles.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BC0A83F-F8B2-4177-BEF1-437E34C84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8" t="11575" r="12609"/>
          <a:stretch/>
        </p:blipFill>
        <p:spPr>
          <a:xfrm>
            <a:off x="5271872" y="5352687"/>
            <a:ext cx="1774151" cy="1214836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FF6802C-3FE2-46E8-ABAA-5791D53ECCEA}"/>
              </a:ext>
            </a:extLst>
          </p:cNvPr>
          <p:cNvSpPr/>
          <p:nvPr/>
        </p:nvSpPr>
        <p:spPr>
          <a:xfrm>
            <a:off x="8391939" y="2634317"/>
            <a:ext cx="2816089" cy="1394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Consiste en repetir el INICIO de dos o más versos. Estos deben estar juntos.</a:t>
            </a:r>
            <a:endParaRPr lang="es-CL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DAB9FD8-8621-435E-BF49-B9F0316D3B3A}"/>
              </a:ext>
            </a:extLst>
          </p:cNvPr>
          <p:cNvSpPr/>
          <p:nvPr/>
        </p:nvSpPr>
        <p:spPr>
          <a:xfrm>
            <a:off x="8391937" y="4085432"/>
            <a:ext cx="2816089" cy="13943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Y tu me miras</a:t>
            </a:r>
          </a:p>
          <a:p>
            <a:pPr algn="ctr"/>
            <a:r>
              <a:rPr lang="es-CL" dirty="0"/>
              <a:t>Y tu sonrías</a:t>
            </a:r>
          </a:p>
          <a:p>
            <a:pPr algn="ctr"/>
            <a:r>
              <a:rPr lang="es-CL" dirty="0"/>
              <a:t>Por eso me gustas.</a:t>
            </a:r>
          </a:p>
        </p:txBody>
      </p:sp>
    </p:spTree>
    <p:extLst>
      <p:ext uri="{BB962C8B-B14F-4D97-AF65-F5344CB8AC3E}">
        <p14:creationId xmlns:p14="http://schemas.microsoft.com/office/powerpoint/2010/main" val="361696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64E2-03C9-46E5-8314-73BFFD69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dirty="0">
                <a:latin typeface="Algerian" panose="04020705040A02060702" pitchFamily="82" charset="0"/>
              </a:rPr>
              <a:t>Las figuras literarias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7F7A57C0-303A-4AAA-9F0D-C7ED5D25C3F2}"/>
              </a:ext>
            </a:extLst>
          </p:cNvPr>
          <p:cNvSpPr/>
          <p:nvPr/>
        </p:nvSpPr>
        <p:spPr>
          <a:xfrm>
            <a:off x="838200" y="1378224"/>
            <a:ext cx="3233530" cy="51146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BDDFAAC3-1303-4C4F-9EC0-7312A7AA1D6F}"/>
              </a:ext>
            </a:extLst>
          </p:cNvPr>
          <p:cNvSpPr/>
          <p:nvPr/>
        </p:nvSpPr>
        <p:spPr>
          <a:xfrm>
            <a:off x="4479235" y="1378224"/>
            <a:ext cx="3233530" cy="511464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0E04CC72-504B-428F-A592-7A863149309D}"/>
              </a:ext>
            </a:extLst>
          </p:cNvPr>
          <p:cNvSpPr/>
          <p:nvPr/>
        </p:nvSpPr>
        <p:spPr>
          <a:xfrm>
            <a:off x="1086678" y="1534456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HIPÉRBOLE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950F933-8824-4417-A527-0FA96C8BAC73}"/>
              </a:ext>
            </a:extLst>
          </p:cNvPr>
          <p:cNvSpPr/>
          <p:nvPr/>
        </p:nvSpPr>
        <p:spPr>
          <a:xfrm>
            <a:off x="4750904" y="1534456"/>
            <a:ext cx="2690192" cy="67865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HIPÉRBATON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0756654-FB66-41BF-A2CE-107904B6167C}"/>
              </a:ext>
            </a:extLst>
          </p:cNvPr>
          <p:cNvSpPr/>
          <p:nvPr/>
        </p:nvSpPr>
        <p:spPr>
          <a:xfrm>
            <a:off x="983973" y="2383648"/>
            <a:ext cx="2941983" cy="39386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C745E9D-7862-4607-BFC7-71C069D8F0D2}"/>
              </a:ext>
            </a:extLst>
          </p:cNvPr>
          <p:cNvSpPr/>
          <p:nvPr/>
        </p:nvSpPr>
        <p:spPr>
          <a:xfrm>
            <a:off x="4595191" y="2383648"/>
            <a:ext cx="2941983" cy="39386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3811F14-31A3-4E4A-A6F8-AE15B265E67C}"/>
              </a:ext>
            </a:extLst>
          </p:cNvPr>
          <p:cNvSpPr/>
          <p:nvPr/>
        </p:nvSpPr>
        <p:spPr>
          <a:xfrm>
            <a:off x="1023729" y="2557317"/>
            <a:ext cx="2816089" cy="8716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Consiste en </a:t>
            </a:r>
            <a:r>
              <a:rPr lang="es-ES_tradnl" b="1" u="sng" dirty="0"/>
              <a:t>exagerar la realidad.</a:t>
            </a:r>
            <a:endParaRPr lang="es-CL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B617C3B-F2BB-465E-A757-E91415ACA1C2}"/>
              </a:ext>
            </a:extLst>
          </p:cNvPr>
          <p:cNvSpPr/>
          <p:nvPr/>
        </p:nvSpPr>
        <p:spPr>
          <a:xfrm>
            <a:off x="1015445" y="3499706"/>
            <a:ext cx="2816089" cy="8716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Me muero de hambre.</a:t>
            </a:r>
          </a:p>
          <a:p>
            <a:pPr algn="ctr"/>
            <a:r>
              <a:rPr lang="es-ES_tradnl" dirty="0"/>
              <a:t>No puedo vivir sin ti.</a:t>
            </a:r>
            <a:endParaRPr lang="es-CL" dirty="0"/>
          </a:p>
        </p:txBody>
      </p:sp>
      <p:pic>
        <p:nvPicPr>
          <p:cNvPr id="3076" name="Picture 4" descr="Ejemplos de hipérbole">
            <a:extLst>
              <a:ext uri="{FF2B5EF4-FFF2-40B4-BE49-F238E27FC236}">
                <a16:creationId xmlns:a16="http://schemas.microsoft.com/office/drawing/2014/main" id="{E1AC8435-C121-4CB9-BA2B-BEDC1F1F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83" y="4554490"/>
            <a:ext cx="2175012" cy="15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9C7806D-657A-451F-B2F0-0C43E3125D61}"/>
              </a:ext>
            </a:extLst>
          </p:cNvPr>
          <p:cNvSpPr/>
          <p:nvPr/>
        </p:nvSpPr>
        <p:spPr>
          <a:xfrm>
            <a:off x="4658137" y="2628023"/>
            <a:ext cx="2816089" cy="8716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Consiste en alterar el orden lógico de la oración.</a:t>
            </a:r>
            <a:endParaRPr lang="es-CL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4DCB63A-41A1-42B0-BF24-7AE9658C68AC}"/>
              </a:ext>
            </a:extLst>
          </p:cNvPr>
          <p:cNvSpPr/>
          <p:nvPr/>
        </p:nvSpPr>
        <p:spPr>
          <a:xfrm>
            <a:off x="4646540" y="3655940"/>
            <a:ext cx="2816089" cy="7154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al balcón las golondrinas en invierno volverán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86476C3-9F29-4497-99E4-51AB7A154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68" y="4633826"/>
            <a:ext cx="2044145" cy="15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2339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380</Words>
  <Application>Microsoft Office PowerPoint</Application>
  <PresentationFormat>Panorámica</PresentationFormat>
  <Paragraphs>46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Albertus Extra Bold</vt:lpstr>
      <vt:lpstr>Algerian</vt:lpstr>
      <vt:lpstr>Arial</vt:lpstr>
      <vt:lpstr>Bodoni</vt:lpstr>
      <vt:lpstr>Calibri</vt:lpstr>
      <vt:lpstr>Calibri Light</vt:lpstr>
      <vt:lpstr>1_Tema de Office</vt:lpstr>
      <vt:lpstr>MATERIAL DE APOYO Unidad 1 guía n°11 Lenguaje y Comunicación 6to básico   Cualquier consulta, relacionada con las guías o contenidos de la asignatura, debes realizarla al correo: marjorie.palominos@colegio-mineralelteniente.cl</vt:lpstr>
      <vt:lpstr>Recuerda que en tu cuaderno siempre debes anotar la fecha, objetivo y habilidad.</vt:lpstr>
      <vt:lpstr>El lenguaje figurado</vt:lpstr>
      <vt:lpstr>Las figuras literarias</vt:lpstr>
      <vt:lpstr>Las figuras literarias</vt:lpstr>
      <vt:lpstr>Las figuras literarias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Carrie Palominos Cornejo</dc:creator>
  <cp:lastModifiedBy>Carrie Palominos Cornejo</cp:lastModifiedBy>
  <cp:revision>63</cp:revision>
  <dcterms:created xsi:type="dcterms:W3CDTF">2020-05-06T01:09:15Z</dcterms:created>
  <dcterms:modified xsi:type="dcterms:W3CDTF">2020-06-13T03:52:58Z</dcterms:modified>
</cp:coreProperties>
</file>