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5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E610CD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767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87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98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5902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281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547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418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342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984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82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284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763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-UflJ7v-PI&amp;t=256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ctor de stock (libre de regalías) sobre La escuela proporcion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8" y="0"/>
            <a:ext cx="1219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1414792" y="1053661"/>
            <a:ext cx="9360418" cy="4535769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s-ES" b="1" dirty="0"/>
              <a:t>MATERIAL DE APOYO</a:t>
            </a:r>
            <a:br>
              <a:rPr lang="es-ES" b="1" dirty="0"/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1 guía n°9</a:t>
            </a:r>
            <a:b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6to básico</a:t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Cualquier consulta, relacionada con las guías o contenidos de la asignatura, debes realizarla al correo:</a:t>
            </a:r>
            <a:b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marjorie.palominos@colegio-mineralelteniente.cl</a:t>
            </a:r>
            <a:endParaRPr lang="es-CL" sz="4400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ᐈ Tablero para colorear imágenes de stock, dibujos golondrin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" y="2378566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45764" y="0"/>
            <a:ext cx="10570980" cy="2859112"/>
          </a:xfrm>
        </p:spPr>
        <p:txBody>
          <a:bodyPr>
            <a:normAutofit/>
          </a:bodyPr>
          <a:lstStyle/>
          <a:p>
            <a:r>
              <a:rPr lang="es-ES" noProof="1"/>
              <a:t>Recuerda que en tu cuaderno </a:t>
            </a:r>
            <a:r>
              <a:rPr lang="es-ES" b="1" u="sng" noProof="1">
                <a:latin typeface="Albertus Extra Bold" panose="020E0802040304020204" pitchFamily="34" charset="0"/>
              </a:rPr>
              <a:t>siempre</a:t>
            </a:r>
            <a:r>
              <a:rPr lang="es-ES" b="1" noProof="1">
                <a:latin typeface="Albertus Extra Bold" panose="020E0802040304020204" pitchFamily="34" charset="0"/>
              </a:rPr>
              <a:t> </a:t>
            </a:r>
            <a:r>
              <a:rPr lang="es-ES" noProof="1"/>
              <a:t>debes anotar la </a:t>
            </a:r>
            <a:r>
              <a:rPr lang="es-ES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graphicFrame>
        <p:nvGraphicFramePr>
          <p:cNvPr id="7" name="Content Placeholder 4" descr="Sample table with 2 columns, 11 rows" title="Tabl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1449752"/>
              </p:ext>
            </p:extLst>
          </p:nvPr>
        </p:nvGraphicFramePr>
        <p:xfrm>
          <a:off x="4454167" y="2079937"/>
          <a:ext cx="6145145" cy="2470217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54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OBJETIVO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</a:t>
                      </a:r>
                      <a:r>
                        <a:rPr lang="es-ES" sz="1800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poemas, aplicando </a:t>
                      </a:r>
                      <a:r>
                        <a:rPr lang="es-ES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conceptos de la </a:t>
                      </a:r>
                      <a:r>
                        <a:rPr lang="es-ES" sz="1800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estructura interna, </a:t>
                      </a:r>
                      <a:r>
                        <a:rPr lang="es-ES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profundizando su comprensión.</a:t>
                      </a:r>
                      <a:endParaRPr lang="es-E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87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HABILIDAD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 , aplicar, comprender.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8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ACTITUD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1600" kern="1200" baseline="0" noProof="1">
                          <a:effectLst/>
                        </a:rPr>
                        <a:t> responsabilidad.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300582" y="5118493"/>
            <a:ext cx="6452316" cy="1012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3400" b="0" i="1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Tú decides si escribes </a:t>
            </a:r>
            <a:r>
              <a:rPr kumimoji="0" lang="es-ES" sz="3600" b="1" i="1" u="none" strike="noStrike" kern="1200" cap="none" spc="0" normalizeH="0" baseline="0" noProof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la actitud </a:t>
            </a:r>
            <a:r>
              <a:rPr kumimoji="0" lang="es-ES" sz="3400" b="0" i="1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porque lo importante de ella es que la cumplas y la demuestres en tu conducta.</a:t>
            </a:r>
          </a:p>
        </p:txBody>
      </p:sp>
    </p:spTree>
    <p:extLst>
      <p:ext uri="{BB962C8B-B14F-4D97-AF65-F5344CB8AC3E}">
        <p14:creationId xmlns:p14="http://schemas.microsoft.com/office/powerpoint/2010/main" val="364727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1610" y="41950"/>
            <a:ext cx="10515600" cy="669701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RECORDEMOS: Estructura interna o de fondo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" y="1957588"/>
            <a:ext cx="3065172" cy="490041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/>
          <p:cNvSpPr/>
          <p:nvPr/>
        </p:nvSpPr>
        <p:spPr>
          <a:xfrm>
            <a:off x="9126828" y="1957588"/>
            <a:ext cx="3065172" cy="4900411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/>
          <p:cNvSpPr/>
          <p:nvPr/>
        </p:nvSpPr>
        <p:spPr>
          <a:xfrm>
            <a:off x="6130345" y="1957588"/>
            <a:ext cx="3065172" cy="49004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6"/>
          <p:cNvSpPr/>
          <p:nvPr/>
        </p:nvSpPr>
        <p:spPr>
          <a:xfrm>
            <a:off x="3065173" y="1957588"/>
            <a:ext cx="3065172" cy="49004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CuadroTexto 7"/>
          <p:cNvSpPr txBox="1"/>
          <p:nvPr/>
        </p:nvSpPr>
        <p:spPr>
          <a:xfrm>
            <a:off x="173865" y="2137893"/>
            <a:ext cx="2717443" cy="43088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HABLANTE LÍRICO</a:t>
            </a:r>
          </a:p>
          <a:p>
            <a:endParaRPr lang="es-C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Es una voz ficticia creada por el autor.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Es quien se expresa en el poema.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C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Por ejemplo:</a:t>
            </a:r>
          </a:p>
          <a:p>
            <a:r>
              <a:rPr lang="es-CL" sz="1600" dirty="0"/>
              <a:t>“Madre, cuando sea grande,</a:t>
            </a:r>
          </a:p>
          <a:p>
            <a:r>
              <a:rPr lang="es-CL" sz="1600" dirty="0"/>
              <a:t>¡Ay qué mozo el que tendrás!”</a:t>
            </a:r>
          </a:p>
          <a:p>
            <a:endParaRPr lang="es-CL" sz="1600" dirty="0"/>
          </a:p>
          <a:p>
            <a:r>
              <a:rPr lang="es-CL" sz="1600" b="1" dirty="0"/>
              <a:t>El hablante lírico es UN HIJO</a:t>
            </a:r>
            <a:r>
              <a:rPr lang="es-CL" sz="1600" dirty="0"/>
              <a:t> y lo sabemos porque habla a su madre y dice “cuando sea grande.”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CL" dirty="0"/>
          </a:p>
        </p:txBody>
      </p:sp>
      <p:sp>
        <p:nvSpPr>
          <p:cNvPr id="9" name="CuadroTexto 8"/>
          <p:cNvSpPr txBox="1"/>
          <p:nvPr/>
        </p:nvSpPr>
        <p:spPr>
          <a:xfrm>
            <a:off x="1090949" y="1311256"/>
            <a:ext cx="1007879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Cuando hablamos de estructura interna, hablamos de las partes del poema que podemos identificar una vez que lo leemos. Las interpretamos y analizamos el texto para saberlas.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9343622" y="2137893"/>
            <a:ext cx="2717443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TEMPLE DE ÁNIMO</a:t>
            </a:r>
          </a:p>
          <a:p>
            <a:endParaRPr lang="es-C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Se refiere al sentimiento o estado de ánimo con que el hablante se expresa: amor, esperanza, tristeza, alegría.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C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Por ejemplo: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CL" dirty="0"/>
          </a:p>
          <a:p>
            <a:r>
              <a:rPr lang="es-CL" dirty="0"/>
              <a:t>El niño del poema puede tener un temple de amor o cariño.</a:t>
            </a:r>
          </a:p>
          <a:p>
            <a:endParaRPr lang="es-CL" dirty="0"/>
          </a:p>
          <a:p>
            <a:endParaRPr lang="es-CL" dirty="0"/>
          </a:p>
        </p:txBody>
      </p:sp>
      <p:sp>
        <p:nvSpPr>
          <p:cNvPr id="11" name="CuadroTexto 10"/>
          <p:cNvSpPr txBox="1"/>
          <p:nvPr/>
        </p:nvSpPr>
        <p:spPr>
          <a:xfrm>
            <a:off x="6269865" y="2137893"/>
            <a:ext cx="2717443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MOTIVO LÍRICO</a:t>
            </a:r>
          </a:p>
          <a:p>
            <a:endParaRPr lang="es-C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Se refiere a qué me está diciendo o de qué me está hablando el hablante lírico.</a:t>
            </a:r>
          </a:p>
          <a:p>
            <a:endParaRPr lang="es-C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Por ejemplo:</a:t>
            </a:r>
          </a:p>
          <a:p>
            <a:r>
              <a:rPr lang="es-CL" sz="1600" dirty="0"/>
              <a:t>“Madre, cuando sea grande,</a:t>
            </a:r>
          </a:p>
          <a:p>
            <a:r>
              <a:rPr lang="es-CL" sz="1600" dirty="0"/>
              <a:t>¡Ay qué mozo el que tendrás!”</a:t>
            </a:r>
          </a:p>
          <a:p>
            <a:endParaRPr lang="es-CL" sz="1600" dirty="0"/>
          </a:p>
          <a:p>
            <a:r>
              <a:rPr lang="es-CL" sz="1600" b="1" dirty="0"/>
              <a:t>El motivo lírico </a:t>
            </a:r>
            <a:r>
              <a:rPr lang="es-CL" sz="1600" dirty="0"/>
              <a:t>podría </a:t>
            </a:r>
            <a:r>
              <a:rPr lang="es-CL" sz="1600"/>
              <a:t>ser un </a:t>
            </a:r>
            <a:r>
              <a:rPr lang="es-CL" sz="1600" dirty="0"/>
              <a:t>un hijo que expresa sus sentimientos a su madre.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281967" y="2137893"/>
            <a:ext cx="2717443" cy="43088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OBJETO LÍRICO</a:t>
            </a:r>
          </a:p>
          <a:p>
            <a:endParaRPr lang="es-C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Es una persona, objeto, animal, que motiva al hablante a expresarle sus sentimientos.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C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Por ejemplo:</a:t>
            </a:r>
          </a:p>
          <a:p>
            <a:r>
              <a:rPr lang="es-CL" sz="1600" dirty="0"/>
              <a:t>“Madre, cuando sea grande,</a:t>
            </a:r>
          </a:p>
          <a:p>
            <a:r>
              <a:rPr lang="es-CL" sz="1600" dirty="0"/>
              <a:t>¡Ay qué mozo el que tendrás!”</a:t>
            </a:r>
          </a:p>
          <a:p>
            <a:endParaRPr lang="es-CL" sz="1600" dirty="0"/>
          </a:p>
          <a:p>
            <a:r>
              <a:rPr lang="es-CL" sz="1600" b="1" dirty="0"/>
              <a:t>El objeto lírico es LA MADRE </a:t>
            </a:r>
            <a:r>
              <a:rPr lang="es-CL" sz="1600" dirty="0"/>
              <a:t>y lo sabemos porque es a ella a quien se está dirigiendo el niño.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CL" dirty="0"/>
          </a:p>
        </p:txBody>
      </p:sp>
      <p:sp>
        <p:nvSpPr>
          <p:cNvPr id="3" name="Rectángulo redondeado 2"/>
          <p:cNvSpPr/>
          <p:nvPr/>
        </p:nvSpPr>
        <p:spPr>
          <a:xfrm>
            <a:off x="5791738" y="552454"/>
            <a:ext cx="5424152" cy="6879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hlinkClick r:id="rId2"/>
              </a:rPr>
              <a:t>https://www.youtube.com/watch?v=C-UflJ7v-PI&amp;t=256s</a:t>
            </a:r>
            <a:endParaRPr lang="es-CL" dirty="0"/>
          </a:p>
        </p:txBody>
      </p:sp>
      <p:sp>
        <p:nvSpPr>
          <p:cNvPr id="14" name="CuadroTexto 13"/>
          <p:cNvSpPr txBox="1"/>
          <p:nvPr/>
        </p:nvSpPr>
        <p:spPr>
          <a:xfrm>
            <a:off x="334851" y="594103"/>
            <a:ext cx="545688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SE SUGIERE VER EL VIDEO EXPLICATIVO SOLO HASTA LOS 05:32.</a:t>
            </a:r>
          </a:p>
        </p:txBody>
      </p:sp>
    </p:spTree>
    <p:extLst>
      <p:ext uri="{BB962C8B-B14F-4D97-AF65-F5344CB8AC3E}">
        <p14:creationId xmlns:p14="http://schemas.microsoft.com/office/powerpoint/2010/main" val="175729375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392</Words>
  <Application>Microsoft Office PowerPoint</Application>
  <PresentationFormat>Panorámica</PresentationFormat>
  <Paragraphs>48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Albertus Extra Bold</vt:lpstr>
      <vt:lpstr>Algerian</vt:lpstr>
      <vt:lpstr>Arial</vt:lpstr>
      <vt:lpstr>Bodoni</vt:lpstr>
      <vt:lpstr>Calibri</vt:lpstr>
      <vt:lpstr>Calibri Light</vt:lpstr>
      <vt:lpstr>Wingdings</vt:lpstr>
      <vt:lpstr>1_Tema de Office</vt:lpstr>
      <vt:lpstr>MATERIAL DE APOYO Unidad 1 guía n°9 Lenguaje y Comunicación 6to básico   Cualquier consulta, relacionada con las guías o contenidos de la asignatura, debes realizarla al correo: marjorie.palominos@colegio-mineralelteniente.cl</vt:lpstr>
      <vt:lpstr>Recuerda que en tu cuaderno siempre debes anotar la fecha, objetivo y habilidad.</vt:lpstr>
      <vt:lpstr>RECORDEMOS: Estructura interna o de fondo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Carrie Palominos Cornejo</dc:creator>
  <cp:lastModifiedBy>Maria Cristina M</cp:lastModifiedBy>
  <cp:revision>38</cp:revision>
  <dcterms:created xsi:type="dcterms:W3CDTF">2020-05-06T01:09:15Z</dcterms:created>
  <dcterms:modified xsi:type="dcterms:W3CDTF">2020-05-27T14:00:10Z</dcterms:modified>
</cp:coreProperties>
</file>