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4" r:id="rId5"/>
    <p:sldId id="266" r:id="rId6"/>
    <p:sldId id="265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E610CD"/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7678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873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4984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5902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2817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5476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4181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3420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9847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827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2847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AEB39-111C-4FFE-AA94-BDE9A1E55E9F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7635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ector de stock (libre de regalías) sobre La escuela proporciona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98" y="0"/>
            <a:ext cx="1219399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1414792" y="1053661"/>
            <a:ext cx="9360418" cy="4535769"/>
          </a:xfrm>
          <a:solidFill>
            <a:schemeClr val="bg1"/>
          </a:solidFill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s-ES" b="1" dirty="0"/>
              <a:t>MATERIAL DE APOYO</a:t>
            </a:r>
            <a:br>
              <a:rPr lang="es-ES" b="1" dirty="0"/>
            </a:br>
            <a: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Unidad 1 guía n°8</a:t>
            </a:r>
            <a:b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</a:br>
            <a: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Lenguaje y Comunicación 6to básico</a:t>
            </a:r>
            <a:br>
              <a:rPr lang="es-ES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es-ES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es-CL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s-CL" sz="16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Cualquier consulta, relacionada con las guías o contenidos de la asignatura, debes realizarla al correo:</a:t>
            </a:r>
            <a:br>
              <a:rPr lang="es-CL" sz="16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s-CL" sz="16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marjorie.palominos@colegio-mineralelteniente.cl</a:t>
            </a:r>
            <a:endParaRPr lang="es-CL" sz="4400" dirty="0"/>
          </a:p>
        </p:txBody>
      </p:sp>
    </p:spTree>
    <p:extLst>
      <p:ext uri="{BB962C8B-B14F-4D97-AF65-F5344CB8AC3E}">
        <p14:creationId xmlns:p14="http://schemas.microsoft.com/office/powerpoint/2010/main" val="93056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ᐈ Tablero para colorear imágenes de stock, dibujos golondrina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17" y="2378566"/>
            <a:ext cx="428625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45764" y="0"/>
            <a:ext cx="10570980" cy="2859112"/>
          </a:xfrm>
        </p:spPr>
        <p:txBody>
          <a:bodyPr>
            <a:normAutofit/>
          </a:bodyPr>
          <a:lstStyle/>
          <a:p>
            <a:r>
              <a:rPr lang="es-ES" noProof="1"/>
              <a:t>Recuerda que en tu cuaderno </a:t>
            </a:r>
            <a:r>
              <a:rPr lang="es-ES" b="1" u="sng" noProof="1">
                <a:latin typeface="Albertus Extra Bold" panose="020E0802040304020204" pitchFamily="34" charset="0"/>
              </a:rPr>
              <a:t>siempre</a:t>
            </a:r>
            <a:r>
              <a:rPr lang="es-ES" b="1" noProof="1">
                <a:latin typeface="Albertus Extra Bold" panose="020E0802040304020204" pitchFamily="34" charset="0"/>
              </a:rPr>
              <a:t> </a:t>
            </a:r>
            <a:r>
              <a:rPr lang="es-ES" noProof="1"/>
              <a:t>debes anotar la </a:t>
            </a:r>
            <a:r>
              <a:rPr lang="es-ES" b="1" u="sng" noProof="1">
                <a:latin typeface="Algerian" panose="04020705040A02060702" pitchFamily="82" charset="0"/>
              </a:rPr>
              <a:t>fecha, objetivo y habilidad.</a:t>
            </a:r>
          </a:p>
        </p:txBody>
      </p:sp>
      <p:graphicFrame>
        <p:nvGraphicFramePr>
          <p:cNvPr id="7" name="Content Placeholder 4" descr="Sample table with 2 columns, 11 rows" title="Table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7775412"/>
              </p:ext>
            </p:extLst>
          </p:nvPr>
        </p:nvGraphicFramePr>
        <p:xfrm>
          <a:off x="4454167" y="2079937"/>
          <a:ext cx="6145145" cy="2470217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908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6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3548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OBJETIVO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Identificar</a:t>
                      </a:r>
                      <a:r>
                        <a:rPr lang="es-ES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las características del género lírico y aplicar los conceptos en el análisis de un poema.</a:t>
                      </a:r>
                      <a:endParaRPr lang="es-E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87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HABILIDAD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Identificar, aplicar, analizar.</a:t>
                      </a: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9854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ACTITUD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Compromiso con tu estudio, esfuerzo,</a:t>
                      </a:r>
                      <a:r>
                        <a:rPr lang="es-ES" sz="1600" kern="1200" baseline="0" noProof="1">
                          <a:effectLst/>
                        </a:rPr>
                        <a:t> responsabilidad.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4300582" y="5118493"/>
            <a:ext cx="6452316" cy="10127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3400" b="0" i="1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  <a:sym typeface="Arial"/>
              </a:rPr>
              <a:t>Tú decides si escribes </a:t>
            </a:r>
            <a:r>
              <a:rPr kumimoji="0" lang="es-ES" sz="3600" b="1" i="1" u="none" strike="noStrike" kern="1200" cap="none" spc="0" normalizeH="0" baseline="0" noProof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  <a:sym typeface="Arial"/>
              </a:rPr>
              <a:t>la actitud </a:t>
            </a:r>
            <a:r>
              <a:rPr kumimoji="0" lang="es-ES" sz="3400" b="0" i="1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  <a:sym typeface="Arial"/>
              </a:rPr>
              <a:t>porque lo importante de ella es que la cumplas y la demuestres en tu conducta.</a:t>
            </a:r>
          </a:p>
        </p:txBody>
      </p:sp>
    </p:spTree>
    <p:extLst>
      <p:ext uri="{BB962C8B-B14F-4D97-AF65-F5344CB8AC3E}">
        <p14:creationId xmlns:p14="http://schemas.microsoft.com/office/powerpoint/2010/main" val="3647277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1325563"/>
          </a:xfrm>
        </p:spPr>
        <p:txBody>
          <a:bodyPr/>
          <a:lstStyle/>
          <a:p>
            <a:pPr algn="ctr"/>
            <a:r>
              <a:rPr lang="es-CL" dirty="0"/>
              <a:t>¿Qué es el género lírico?</a:t>
            </a:r>
          </a:p>
        </p:txBody>
      </p:sp>
      <p:pic>
        <p:nvPicPr>
          <p:cNvPr id="1026" name="Picture 2" descr="Tantas formas de decir te quiero: Genero Lírico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855" y="2356834"/>
            <a:ext cx="3976030" cy="4501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199" y="1179087"/>
            <a:ext cx="8936865" cy="5105802"/>
          </a:xfrm>
        </p:spPr>
        <p:txBody>
          <a:bodyPr>
            <a:normAutofit/>
          </a:bodyPr>
          <a:lstStyle/>
          <a:p>
            <a:r>
              <a:rPr lang="es-CL" dirty="0"/>
              <a:t>Es un género literario que se caracteriza por transmitir sentimientos y emociones inspirados en un objeto (persona, animal, objeto). </a:t>
            </a:r>
          </a:p>
          <a:p>
            <a:r>
              <a:rPr lang="es-CL" dirty="0"/>
              <a:t>Es subjetivo porque expresa la interioridad del hablante.</a:t>
            </a:r>
          </a:p>
          <a:p>
            <a:r>
              <a:rPr lang="es-CL" dirty="0"/>
              <a:t>Pertenecen al género lírico los poemas, caligramas, acrósticos, odas, sonetos, canciones, entre otras.</a:t>
            </a:r>
          </a:p>
          <a:p>
            <a:r>
              <a:rPr lang="es-CL" dirty="0"/>
              <a:t>Si bien suele escribirse en verso, podemos encontrar textos líricos escritos en prosa.</a:t>
            </a:r>
          </a:p>
          <a:p>
            <a:r>
              <a:rPr lang="es-CL" dirty="0"/>
              <a:t>Al leer un poema podemos interpretarlo, darle un significado y comprenderlo.</a:t>
            </a:r>
          </a:p>
          <a:p>
            <a:r>
              <a:rPr lang="es-CL" dirty="0"/>
              <a:t>La estructura del género lírico se divide en:</a:t>
            </a:r>
          </a:p>
        </p:txBody>
      </p:sp>
    </p:spTree>
    <p:extLst>
      <p:ext uri="{BB962C8B-B14F-4D97-AF65-F5344CB8AC3E}">
        <p14:creationId xmlns:p14="http://schemas.microsoft.com/office/powerpoint/2010/main" val="1216381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redondeado 4"/>
          <p:cNvSpPr/>
          <p:nvPr/>
        </p:nvSpPr>
        <p:spPr>
          <a:xfrm>
            <a:off x="6096000" y="111539"/>
            <a:ext cx="5257800" cy="145531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Rectángulo redondeado 3"/>
          <p:cNvSpPr/>
          <p:nvPr/>
        </p:nvSpPr>
        <p:spPr>
          <a:xfrm>
            <a:off x="476516" y="111540"/>
            <a:ext cx="4662153" cy="145531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1214" y="298283"/>
            <a:ext cx="4172755" cy="10818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s-CL" dirty="0"/>
              <a:t>Estructura externa o de forma.</a:t>
            </a:r>
          </a:p>
        </p:txBody>
      </p:sp>
      <p:sp>
        <p:nvSpPr>
          <p:cNvPr id="6" name="Flecha derecha 5"/>
          <p:cNvSpPr/>
          <p:nvPr/>
        </p:nvSpPr>
        <p:spPr>
          <a:xfrm>
            <a:off x="5306093" y="669702"/>
            <a:ext cx="708338" cy="528034"/>
          </a:xfrm>
          <a:prstGeom prst="rightArrow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CuadroTexto 6"/>
          <p:cNvSpPr txBox="1"/>
          <p:nvPr/>
        </p:nvSpPr>
        <p:spPr>
          <a:xfrm>
            <a:off x="6516173" y="239030"/>
            <a:ext cx="4417454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dirty="0"/>
              <a:t>Cuando hablamos de forma o estructura externa del poema, nos referimos a aquellas características que notamos con solo mirar el poema, incluso sin leerlo.</a:t>
            </a:r>
          </a:p>
        </p:txBody>
      </p:sp>
      <p:sp>
        <p:nvSpPr>
          <p:cNvPr id="8" name="Rectángulo redondeado 7"/>
          <p:cNvSpPr/>
          <p:nvPr/>
        </p:nvSpPr>
        <p:spPr>
          <a:xfrm>
            <a:off x="373484" y="1762086"/>
            <a:ext cx="2923505" cy="888642"/>
          </a:xfrm>
          <a:prstGeom prst="roundRect">
            <a:avLst/>
          </a:prstGeom>
          <a:solidFill>
            <a:srgbClr val="E610C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Rectángulo redondeado 8"/>
          <p:cNvSpPr/>
          <p:nvPr/>
        </p:nvSpPr>
        <p:spPr>
          <a:xfrm>
            <a:off x="358270" y="4164397"/>
            <a:ext cx="2923505" cy="888642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Rectángulo redondeado 9"/>
          <p:cNvSpPr/>
          <p:nvPr/>
        </p:nvSpPr>
        <p:spPr>
          <a:xfrm>
            <a:off x="3933963" y="1762248"/>
            <a:ext cx="2923505" cy="888642"/>
          </a:xfrm>
          <a:prstGeom prst="round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1026" name="Picture 2" descr="23 mejores imágenes de Para niños en 2020 | Signos de puntuacion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5286" y="1678591"/>
            <a:ext cx="2741898" cy="2044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ángulo redondeado 11"/>
          <p:cNvSpPr/>
          <p:nvPr/>
        </p:nvSpPr>
        <p:spPr>
          <a:xfrm>
            <a:off x="7733878" y="3772934"/>
            <a:ext cx="2923505" cy="88864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Rectángulo redondeado 12"/>
          <p:cNvSpPr/>
          <p:nvPr/>
        </p:nvSpPr>
        <p:spPr>
          <a:xfrm>
            <a:off x="4053731" y="4164397"/>
            <a:ext cx="2923505" cy="88864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CuadroTexto 10"/>
          <p:cNvSpPr txBox="1"/>
          <p:nvPr/>
        </p:nvSpPr>
        <p:spPr>
          <a:xfrm>
            <a:off x="544131" y="1870996"/>
            <a:ext cx="258221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3200" dirty="0"/>
              <a:t>TÍTULO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7904526" y="3924868"/>
            <a:ext cx="258221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3200" dirty="0"/>
              <a:t>RIMA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4275258" y="4313892"/>
            <a:ext cx="258221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3200" dirty="0"/>
              <a:t>ESTROFA</a:t>
            </a:r>
          </a:p>
        </p:txBody>
      </p:sp>
      <p:sp>
        <p:nvSpPr>
          <p:cNvPr id="17" name="CuadroTexto 16"/>
          <p:cNvSpPr txBox="1"/>
          <p:nvPr/>
        </p:nvSpPr>
        <p:spPr>
          <a:xfrm>
            <a:off x="544130" y="4292226"/>
            <a:ext cx="258221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3200" dirty="0"/>
              <a:t>VERSO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4104610" y="1889452"/>
            <a:ext cx="258221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3200" dirty="0"/>
              <a:t>AUTOR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592426" y="2553955"/>
            <a:ext cx="248562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/>
              <a:t>Es el nombre del poema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3643250" y="2549076"/>
            <a:ext cx="350493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/>
              <a:t>Nombre de quien escribió el poema; el poeta. El autor, en ocasiones, utiliza un pseudónimo (nombre ficticio). 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617588" y="5004830"/>
            <a:ext cx="2404867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Se llama verso a una línea del poema.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4131302" y="5048162"/>
            <a:ext cx="2772459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Un conjunto de versos forman una estrofa.</a:t>
            </a:r>
          </a:p>
          <a:p>
            <a:pPr algn="ctr"/>
            <a:r>
              <a:rPr lang="es-CL" dirty="0"/>
              <a:t>Un poema puede tener una o más estrofas.</a:t>
            </a:r>
          </a:p>
        </p:txBody>
      </p:sp>
      <p:sp>
        <p:nvSpPr>
          <p:cNvPr id="23" name="CuadroTexto 22"/>
          <p:cNvSpPr txBox="1"/>
          <p:nvPr/>
        </p:nvSpPr>
        <p:spPr>
          <a:xfrm>
            <a:off x="7844689" y="4608718"/>
            <a:ext cx="2832495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/>
              <a:t>Se forma una rima cuando existe una coincidencia de sonido al final de los versos.  </a:t>
            </a:r>
            <a:r>
              <a:rPr lang="es-CL" b="1" dirty="0"/>
              <a:t>SOLO LA ÚLTIMA PLABRA.</a:t>
            </a:r>
          </a:p>
          <a:p>
            <a:r>
              <a:rPr lang="es-CL" dirty="0"/>
              <a:t>Pueden rimar todos los versos, versos seguidos o versos intercalados.</a:t>
            </a:r>
          </a:p>
        </p:txBody>
      </p:sp>
    </p:spTree>
    <p:extLst>
      <p:ext uri="{BB962C8B-B14F-4D97-AF65-F5344CB8AC3E}">
        <p14:creationId xmlns:p14="http://schemas.microsoft.com/office/powerpoint/2010/main" val="1556860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317808" y="1547542"/>
            <a:ext cx="134536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/>
              <a:t>Consonante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2834765" y="1533131"/>
            <a:ext cx="1814508" cy="132597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L" b="1" dirty="0"/>
              <a:t>Rima la última sílaba completa con consonante y vocales.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317808" y="3295083"/>
            <a:ext cx="107483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/>
              <a:t>Asonante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2671754" y="3155784"/>
            <a:ext cx="1977520" cy="7674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/>
              <a:t>Riman solo las vocales.</a:t>
            </a:r>
          </a:p>
        </p:txBody>
      </p:sp>
      <p:sp>
        <p:nvSpPr>
          <p:cNvPr id="8" name="Rectángulo redondeado 7"/>
          <p:cNvSpPr/>
          <p:nvPr/>
        </p:nvSpPr>
        <p:spPr>
          <a:xfrm>
            <a:off x="2796753" y="4904124"/>
            <a:ext cx="1727521" cy="7674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/>
              <a:t>No existe rima.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1326385" y="4904124"/>
            <a:ext cx="134536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/>
              <a:t>Rima blanca o verso libre</a:t>
            </a:r>
          </a:p>
        </p:txBody>
      </p:sp>
      <p:sp>
        <p:nvSpPr>
          <p:cNvPr id="10" name="Rectángulo redondeado 9"/>
          <p:cNvSpPr/>
          <p:nvPr/>
        </p:nvSpPr>
        <p:spPr>
          <a:xfrm>
            <a:off x="4399274" y="166849"/>
            <a:ext cx="3220157" cy="88864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000" b="1" dirty="0"/>
              <a:t>RIMAS</a:t>
            </a:r>
          </a:p>
        </p:txBody>
      </p:sp>
      <p:sp>
        <p:nvSpPr>
          <p:cNvPr id="11" name="Elipse 10"/>
          <p:cNvSpPr/>
          <p:nvPr/>
        </p:nvSpPr>
        <p:spPr>
          <a:xfrm>
            <a:off x="154546" y="1313645"/>
            <a:ext cx="991674" cy="83712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b="1" dirty="0"/>
              <a:t>1</a:t>
            </a:r>
          </a:p>
        </p:txBody>
      </p:sp>
      <p:sp>
        <p:nvSpPr>
          <p:cNvPr id="12" name="Elipse 11"/>
          <p:cNvSpPr/>
          <p:nvPr/>
        </p:nvSpPr>
        <p:spPr>
          <a:xfrm>
            <a:off x="180304" y="4808727"/>
            <a:ext cx="991674" cy="83712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b="1" dirty="0"/>
              <a:t>3</a:t>
            </a:r>
          </a:p>
        </p:txBody>
      </p:sp>
      <p:sp>
        <p:nvSpPr>
          <p:cNvPr id="13" name="Elipse 12"/>
          <p:cNvSpPr/>
          <p:nvPr/>
        </p:nvSpPr>
        <p:spPr>
          <a:xfrm>
            <a:off x="180304" y="3061186"/>
            <a:ext cx="991674" cy="83712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b="1" dirty="0"/>
              <a:t>2</a:t>
            </a:r>
          </a:p>
        </p:txBody>
      </p:sp>
      <p:sp>
        <p:nvSpPr>
          <p:cNvPr id="14" name="Rectángulo redondeado 13"/>
          <p:cNvSpPr/>
          <p:nvPr/>
        </p:nvSpPr>
        <p:spPr>
          <a:xfrm>
            <a:off x="4945486" y="1563182"/>
            <a:ext cx="3374265" cy="122349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A unos les gusta leer. </a:t>
            </a:r>
          </a:p>
          <a:p>
            <a:pPr algn="ctr"/>
            <a:r>
              <a:rPr lang="es-CL" dirty="0"/>
              <a:t>¡Como la escuela no hay </a:t>
            </a:r>
            <a:r>
              <a:rPr lang="es-CL" b="1" u="sng" dirty="0"/>
              <a:t>nada</a:t>
            </a:r>
            <a:r>
              <a:rPr lang="es-CL" dirty="0"/>
              <a:t>! </a:t>
            </a:r>
          </a:p>
          <a:p>
            <a:pPr algn="ctr"/>
            <a:r>
              <a:rPr lang="es-CL" dirty="0"/>
              <a:t>Otros prefieren pescar</a:t>
            </a:r>
          </a:p>
          <a:p>
            <a:pPr algn="ctr"/>
            <a:r>
              <a:rPr lang="es-CL" dirty="0"/>
              <a:t>con anzuelo y con car</a:t>
            </a:r>
            <a:r>
              <a:rPr lang="es-CL" b="1" u="sng" dirty="0"/>
              <a:t>nada</a:t>
            </a:r>
            <a:r>
              <a:rPr lang="es-CL" dirty="0"/>
              <a:t>.</a:t>
            </a:r>
          </a:p>
        </p:txBody>
      </p:sp>
      <p:sp>
        <p:nvSpPr>
          <p:cNvPr id="15" name="Rectángulo redondeado 14"/>
          <p:cNvSpPr/>
          <p:nvPr/>
        </p:nvSpPr>
        <p:spPr>
          <a:xfrm>
            <a:off x="4945486" y="4863955"/>
            <a:ext cx="5100034" cy="122349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La vida llena está</a:t>
            </a:r>
          </a:p>
          <a:p>
            <a:pPr algn="ctr"/>
            <a:r>
              <a:rPr lang="es-CL" dirty="0"/>
              <a:t>De alegrías</a:t>
            </a:r>
          </a:p>
          <a:p>
            <a:pPr algn="ctr"/>
            <a:r>
              <a:rPr lang="es-CL" dirty="0"/>
              <a:t>No importa cómo</a:t>
            </a:r>
          </a:p>
          <a:p>
            <a:pPr algn="ctr"/>
            <a:r>
              <a:rPr lang="es-CL" dirty="0"/>
              <a:t>Siempre llega la paz.</a:t>
            </a:r>
          </a:p>
        </p:txBody>
      </p:sp>
      <p:sp>
        <p:nvSpPr>
          <p:cNvPr id="16" name="Rectángulo redondeado 15"/>
          <p:cNvSpPr/>
          <p:nvPr/>
        </p:nvSpPr>
        <p:spPr>
          <a:xfrm>
            <a:off x="4945486" y="3155784"/>
            <a:ext cx="3374265" cy="122349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Unos prefieren la diversión,</a:t>
            </a:r>
          </a:p>
          <a:p>
            <a:pPr algn="ctr"/>
            <a:r>
              <a:rPr lang="es-CL" dirty="0"/>
              <a:t>ir a la ciudad, el jal</a:t>
            </a:r>
            <a:r>
              <a:rPr lang="es-CL" b="1" u="sng" dirty="0"/>
              <a:t>eo</a:t>
            </a:r>
            <a:r>
              <a:rPr lang="es-CL" dirty="0"/>
              <a:t>,</a:t>
            </a:r>
          </a:p>
          <a:p>
            <a:pPr algn="ctr"/>
            <a:r>
              <a:rPr lang="es-CL" dirty="0"/>
              <a:t>vivir toda esa emoción,</a:t>
            </a:r>
          </a:p>
          <a:p>
            <a:pPr algn="ctr"/>
            <a:r>
              <a:rPr lang="es-CL" dirty="0"/>
              <a:t>en un constante ajetr</a:t>
            </a:r>
            <a:r>
              <a:rPr lang="es-CL" b="1" u="sng" dirty="0"/>
              <a:t>eo</a:t>
            </a:r>
          </a:p>
        </p:txBody>
      </p:sp>
      <p:sp>
        <p:nvSpPr>
          <p:cNvPr id="17" name="Rectángulo redondeado 16"/>
          <p:cNvSpPr/>
          <p:nvPr/>
        </p:nvSpPr>
        <p:spPr>
          <a:xfrm>
            <a:off x="8433514" y="1533131"/>
            <a:ext cx="3374265" cy="122349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Eres realmente importante, único, alguien sin p</a:t>
            </a:r>
            <a:r>
              <a:rPr lang="es-CL" b="1" u="sng" dirty="0"/>
              <a:t>ar</a:t>
            </a:r>
            <a:r>
              <a:rPr lang="es-CL" dirty="0"/>
              <a:t>,</a:t>
            </a:r>
          </a:p>
          <a:p>
            <a:pPr algn="ctr"/>
            <a:r>
              <a:rPr lang="es-CL" dirty="0"/>
              <a:t>desde la punta de tu pelo</a:t>
            </a:r>
          </a:p>
          <a:p>
            <a:pPr algn="ctr"/>
            <a:r>
              <a:rPr lang="es-CL" dirty="0"/>
              <a:t>hasta en tu forma de habl</a:t>
            </a:r>
            <a:r>
              <a:rPr lang="es-CL" b="1" u="sng" dirty="0"/>
              <a:t>ar</a:t>
            </a:r>
            <a:r>
              <a:rPr lang="es-CL" dirty="0"/>
              <a:t>.</a:t>
            </a:r>
          </a:p>
        </p:txBody>
      </p:sp>
      <p:sp>
        <p:nvSpPr>
          <p:cNvPr id="18" name="Rectángulo redondeado 17"/>
          <p:cNvSpPr/>
          <p:nvPr/>
        </p:nvSpPr>
        <p:spPr>
          <a:xfrm>
            <a:off x="8433514" y="3155783"/>
            <a:ext cx="3374265" cy="122349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Hay quien ama las carreras,</a:t>
            </a:r>
          </a:p>
          <a:p>
            <a:pPr algn="ctr"/>
            <a:r>
              <a:rPr lang="es-CL" dirty="0"/>
              <a:t>en moto, en coche, en vel</a:t>
            </a:r>
            <a:r>
              <a:rPr lang="es-CL" b="1" u="sng" dirty="0"/>
              <a:t>e</a:t>
            </a:r>
            <a:r>
              <a:rPr lang="es-CL" dirty="0"/>
              <a:t>r</a:t>
            </a:r>
            <a:r>
              <a:rPr lang="es-CL" b="1" u="sng" dirty="0"/>
              <a:t>o</a:t>
            </a:r>
            <a:r>
              <a:rPr lang="es-CL" dirty="0"/>
              <a:t>. Otros recorren estrellas</a:t>
            </a:r>
          </a:p>
          <a:p>
            <a:pPr algn="ctr"/>
            <a:r>
              <a:rPr lang="es-CL" dirty="0"/>
              <a:t>y en naves cruzan el ci</a:t>
            </a:r>
            <a:r>
              <a:rPr lang="es-CL" b="1" u="sng" dirty="0"/>
              <a:t>e</a:t>
            </a:r>
            <a:r>
              <a:rPr lang="es-CL" dirty="0"/>
              <a:t>l</a:t>
            </a:r>
            <a:r>
              <a:rPr lang="es-CL" u="sng" dirty="0"/>
              <a:t>o</a:t>
            </a:r>
            <a:r>
              <a:rPr lang="es-C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1595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5169" y="180304"/>
            <a:ext cx="10515600" cy="669701"/>
          </a:xfrm>
        </p:spPr>
        <p:txBody>
          <a:bodyPr>
            <a:normAutofit fontScale="90000"/>
          </a:bodyPr>
          <a:lstStyle/>
          <a:p>
            <a:pPr algn="ctr"/>
            <a:r>
              <a:rPr lang="es-CL" dirty="0"/>
              <a:t>Estructura interna o de fondo</a:t>
            </a:r>
          </a:p>
        </p:txBody>
      </p:sp>
      <p:sp>
        <p:nvSpPr>
          <p:cNvPr id="4" name="Rectángulo 3"/>
          <p:cNvSpPr/>
          <p:nvPr/>
        </p:nvSpPr>
        <p:spPr>
          <a:xfrm>
            <a:off x="1" y="1957588"/>
            <a:ext cx="3065172" cy="490041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Rectángulo 4"/>
          <p:cNvSpPr/>
          <p:nvPr/>
        </p:nvSpPr>
        <p:spPr>
          <a:xfrm>
            <a:off x="9126828" y="1957588"/>
            <a:ext cx="3065172" cy="4900411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Rectángulo 5"/>
          <p:cNvSpPr/>
          <p:nvPr/>
        </p:nvSpPr>
        <p:spPr>
          <a:xfrm>
            <a:off x="6130345" y="1957588"/>
            <a:ext cx="3065172" cy="49004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Rectángulo 6"/>
          <p:cNvSpPr/>
          <p:nvPr/>
        </p:nvSpPr>
        <p:spPr>
          <a:xfrm>
            <a:off x="3065173" y="1957588"/>
            <a:ext cx="3065172" cy="490041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CuadroTexto 7"/>
          <p:cNvSpPr txBox="1"/>
          <p:nvPr/>
        </p:nvSpPr>
        <p:spPr>
          <a:xfrm>
            <a:off x="173865" y="2137893"/>
            <a:ext cx="2717443" cy="43088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HABLANTE LÍRICO</a:t>
            </a:r>
          </a:p>
          <a:p>
            <a:endParaRPr lang="es-CL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dirty="0"/>
              <a:t>Es una voz ficticia creada por el autor.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dirty="0"/>
              <a:t>Es quien se expresa en el poema.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CL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dirty="0"/>
              <a:t>Por ejemplo:</a:t>
            </a:r>
          </a:p>
          <a:p>
            <a:r>
              <a:rPr lang="es-CL" sz="1600" dirty="0"/>
              <a:t>“Madre, cuando sea grande,</a:t>
            </a:r>
          </a:p>
          <a:p>
            <a:r>
              <a:rPr lang="es-CL" sz="1600" dirty="0"/>
              <a:t>¡Ay qué mozo el que tendrás!”</a:t>
            </a:r>
          </a:p>
          <a:p>
            <a:endParaRPr lang="es-CL" sz="1600" dirty="0"/>
          </a:p>
          <a:p>
            <a:r>
              <a:rPr lang="es-CL" sz="1600" b="1" dirty="0"/>
              <a:t>El hablante lírico es UN HIJO</a:t>
            </a:r>
            <a:r>
              <a:rPr lang="es-CL" sz="1600" dirty="0"/>
              <a:t> y lo sabemos porque habla a su madre y dice “cuando sea grande.”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CL" dirty="0"/>
          </a:p>
        </p:txBody>
      </p:sp>
      <p:sp>
        <p:nvSpPr>
          <p:cNvPr id="9" name="CuadroTexto 8"/>
          <p:cNvSpPr txBox="1"/>
          <p:nvPr/>
        </p:nvSpPr>
        <p:spPr>
          <a:xfrm>
            <a:off x="1090949" y="850005"/>
            <a:ext cx="1007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Cuando hablamos de estructura interna, hablamos de las partes del poema que podemos identificar una vez que lo leemos. Las interpretamos y analizamos el texto para saberlas. 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9343622" y="2137893"/>
            <a:ext cx="2717443" cy="45243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TEMPLE DE ÁNIMO</a:t>
            </a:r>
          </a:p>
          <a:p>
            <a:endParaRPr lang="es-CL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dirty="0"/>
              <a:t>Se refiere al sentimiento o estado de ánimo con que el hablante se expresa: amor, esperanza, tristeza, alegría.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CL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dirty="0"/>
              <a:t>Por ejemplo: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CL" dirty="0"/>
          </a:p>
          <a:p>
            <a:r>
              <a:rPr lang="es-CL" dirty="0"/>
              <a:t>El niño del poema puede tener un temple de amor o cariño.</a:t>
            </a:r>
          </a:p>
          <a:p>
            <a:endParaRPr lang="es-CL" dirty="0"/>
          </a:p>
          <a:p>
            <a:endParaRPr lang="es-CL" dirty="0"/>
          </a:p>
        </p:txBody>
      </p:sp>
      <p:sp>
        <p:nvSpPr>
          <p:cNvPr id="11" name="CuadroTexto 10"/>
          <p:cNvSpPr txBox="1"/>
          <p:nvPr/>
        </p:nvSpPr>
        <p:spPr>
          <a:xfrm>
            <a:off x="6269865" y="2137893"/>
            <a:ext cx="2717443" cy="37856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MOTIVO LÍRICO</a:t>
            </a:r>
          </a:p>
          <a:p>
            <a:endParaRPr lang="es-CL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dirty="0"/>
              <a:t>Se refiere a qué me está diciendo o de qué me está hablando el hablante lírico.</a:t>
            </a:r>
          </a:p>
          <a:p>
            <a:endParaRPr lang="es-CL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dirty="0"/>
              <a:t>Por ejemplo:</a:t>
            </a:r>
          </a:p>
          <a:p>
            <a:r>
              <a:rPr lang="es-CL" sz="1600" dirty="0"/>
              <a:t>“Madre, cuando sea grande,</a:t>
            </a:r>
          </a:p>
          <a:p>
            <a:r>
              <a:rPr lang="es-CL" sz="1600" dirty="0"/>
              <a:t>¡Ay qué mozo el que tendrás!”</a:t>
            </a:r>
          </a:p>
          <a:p>
            <a:endParaRPr lang="es-CL" sz="1600" dirty="0"/>
          </a:p>
          <a:p>
            <a:r>
              <a:rPr lang="es-CL" sz="1600" b="1" dirty="0"/>
              <a:t>El motivo lírico </a:t>
            </a:r>
            <a:r>
              <a:rPr lang="es-CL" sz="1600" dirty="0"/>
              <a:t>podría </a:t>
            </a:r>
            <a:r>
              <a:rPr lang="es-CL" sz="1600"/>
              <a:t>ser un </a:t>
            </a:r>
            <a:r>
              <a:rPr lang="es-CL" sz="1600" dirty="0"/>
              <a:t>un hijo que expresa sus sentimientos a su madre.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3281967" y="2137893"/>
            <a:ext cx="2717443" cy="43088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OBJETO LÍRICO</a:t>
            </a:r>
          </a:p>
          <a:p>
            <a:endParaRPr lang="es-CL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dirty="0"/>
              <a:t>Es una persona, objeto, animal, que motiva al hablante a expresarle sus sentimientos.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CL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dirty="0"/>
              <a:t>Por ejemplo:</a:t>
            </a:r>
          </a:p>
          <a:p>
            <a:r>
              <a:rPr lang="es-CL" sz="1600" dirty="0"/>
              <a:t>“Madre, cuando sea grande,</a:t>
            </a:r>
          </a:p>
          <a:p>
            <a:r>
              <a:rPr lang="es-CL" sz="1600" dirty="0"/>
              <a:t>¡Ay qué mozo el que tendrás!”</a:t>
            </a:r>
          </a:p>
          <a:p>
            <a:endParaRPr lang="es-CL" sz="1600" dirty="0"/>
          </a:p>
          <a:p>
            <a:r>
              <a:rPr lang="es-CL" sz="1600" b="1" dirty="0"/>
              <a:t>El objeto lírico es LA MADRE </a:t>
            </a:r>
            <a:r>
              <a:rPr lang="es-CL" sz="1600" dirty="0"/>
              <a:t>y lo sabemos porque es a ella a quien se está dirigiendo el niño.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5729375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721</Words>
  <Application>Microsoft Office PowerPoint</Application>
  <PresentationFormat>Panorámica</PresentationFormat>
  <Paragraphs>95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Albertus Extra Bold</vt:lpstr>
      <vt:lpstr>Algerian</vt:lpstr>
      <vt:lpstr>Arial</vt:lpstr>
      <vt:lpstr>Bodoni</vt:lpstr>
      <vt:lpstr>Calibri</vt:lpstr>
      <vt:lpstr>Calibri Light</vt:lpstr>
      <vt:lpstr>Wingdings</vt:lpstr>
      <vt:lpstr>1_Tema de Office</vt:lpstr>
      <vt:lpstr>MATERIAL DE APOYO Unidad 1 guía n°8 Lenguaje y Comunicación 6to básico   Cualquier consulta, relacionada con las guías o contenidos de la asignatura, debes realizarla al correo: marjorie.palominos@colegio-mineralelteniente.cl</vt:lpstr>
      <vt:lpstr>Recuerda que en tu cuaderno siempre debes anotar la fecha, objetivo y habilidad.</vt:lpstr>
      <vt:lpstr>¿Qué es el género lírico?</vt:lpstr>
      <vt:lpstr>Estructura externa o de forma.</vt:lpstr>
      <vt:lpstr>Presentación de PowerPoint</vt:lpstr>
      <vt:lpstr>Estructura interna o de fondo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Carrie Palominos Cornejo</dc:creator>
  <cp:lastModifiedBy>Maria Cristina M</cp:lastModifiedBy>
  <cp:revision>34</cp:revision>
  <dcterms:created xsi:type="dcterms:W3CDTF">2020-05-06T01:09:15Z</dcterms:created>
  <dcterms:modified xsi:type="dcterms:W3CDTF">2020-05-20T16:13:44Z</dcterms:modified>
</cp:coreProperties>
</file>