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TOI2sS_qL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n°4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ES" sz="3600" b="1" i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“El género narrativo”</a:t>
            </a: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925247"/>
              </p:ext>
            </p:extLst>
          </p:nvPr>
        </p:nvGraphicFramePr>
        <p:xfrm>
          <a:off x="4454167" y="2079937"/>
          <a:ext cx="6145145" cy="250494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aspectos relevantes de las narraciones leídas para profundizar su comprensión.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Analizar, comprender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168" y="2457293"/>
            <a:ext cx="10515600" cy="703821"/>
          </a:xfrm>
        </p:spPr>
        <p:txBody>
          <a:bodyPr/>
          <a:lstStyle/>
          <a:p>
            <a:pPr algn="ctr"/>
            <a:r>
              <a:rPr lang="es-ES" b="1" dirty="0"/>
              <a:t>El género narrativo</a:t>
            </a:r>
            <a:endParaRPr lang="es-CL" b="1" dirty="0"/>
          </a:p>
        </p:txBody>
      </p:sp>
      <p:sp>
        <p:nvSpPr>
          <p:cNvPr id="4" name="Rectángulo redondeado 3"/>
          <p:cNvSpPr/>
          <p:nvPr/>
        </p:nvSpPr>
        <p:spPr>
          <a:xfrm>
            <a:off x="566670" y="3039412"/>
            <a:ext cx="3232598" cy="13136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Al género narrativo, pertenecen aquellos textos que narran historias con elementos reales y ficticios.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566669" y="677436"/>
            <a:ext cx="10629363" cy="10225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Son aquellos textos cuyo propósito es fomentar el gusto por la lectura y entretener al lector. Estos textos utilizan un lenguaje especial que nos lleva a nuevos mundos construidos en la mente por medio de las palabras, por ejemplo, poemas, cuentos, obras de teatro, etc.</a:t>
            </a:r>
            <a:endParaRPr lang="es-CL" dirty="0"/>
          </a:p>
        </p:txBody>
      </p:sp>
      <p:sp>
        <p:nvSpPr>
          <p:cNvPr id="6" name="Rectángulo redondeado 5"/>
          <p:cNvSpPr/>
          <p:nvPr/>
        </p:nvSpPr>
        <p:spPr>
          <a:xfrm>
            <a:off x="7424668" y="3065167"/>
            <a:ext cx="3232598" cy="9381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Estos textos cumplen con la estructura: INICIO – DESARROLLO – DESENLACE.</a:t>
            </a:r>
            <a:endParaRPr lang="es-CL" dirty="0"/>
          </a:p>
        </p:txBody>
      </p:sp>
      <p:sp>
        <p:nvSpPr>
          <p:cNvPr id="7" name="Rectángulo redondeado 6"/>
          <p:cNvSpPr/>
          <p:nvPr/>
        </p:nvSpPr>
        <p:spPr>
          <a:xfrm>
            <a:off x="3995669" y="3107026"/>
            <a:ext cx="3232598" cy="11784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Son creados por un autor (escritor) que escribe la historia mezclando elementos de la realidad y de la fantasía.</a:t>
            </a:r>
            <a:endParaRPr lang="es-CL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80433" y="49928"/>
            <a:ext cx="10515600" cy="703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/>
              <a:t>Los textos literarios</a:t>
            </a:r>
            <a:endParaRPr lang="es-CL" b="1" dirty="0"/>
          </a:p>
        </p:txBody>
      </p:sp>
      <p:sp>
        <p:nvSpPr>
          <p:cNvPr id="9" name="Flecha arriba 8"/>
          <p:cNvSpPr/>
          <p:nvPr/>
        </p:nvSpPr>
        <p:spPr>
          <a:xfrm>
            <a:off x="5434885" y="1799824"/>
            <a:ext cx="463639" cy="711556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redondeado 9"/>
          <p:cNvSpPr/>
          <p:nvPr/>
        </p:nvSpPr>
        <p:spPr>
          <a:xfrm>
            <a:off x="6078828" y="1957589"/>
            <a:ext cx="4790940" cy="4997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El género narrativo pertenece a los textos literarios.</a:t>
            </a:r>
            <a:endParaRPr lang="es-CL" dirty="0"/>
          </a:p>
        </p:txBody>
      </p:sp>
      <p:sp>
        <p:nvSpPr>
          <p:cNvPr id="11" name="Flecha derecha 10"/>
          <p:cNvSpPr/>
          <p:nvPr/>
        </p:nvSpPr>
        <p:spPr>
          <a:xfrm>
            <a:off x="680433" y="4546242"/>
            <a:ext cx="633212" cy="29621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Flecha derecha 11"/>
          <p:cNvSpPr/>
          <p:nvPr/>
        </p:nvSpPr>
        <p:spPr>
          <a:xfrm>
            <a:off x="668627" y="4888605"/>
            <a:ext cx="633212" cy="29621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Flecha derecha 12"/>
          <p:cNvSpPr/>
          <p:nvPr/>
        </p:nvSpPr>
        <p:spPr>
          <a:xfrm>
            <a:off x="656821" y="5258336"/>
            <a:ext cx="633212" cy="29621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Flecha derecha 13"/>
          <p:cNvSpPr/>
          <p:nvPr/>
        </p:nvSpPr>
        <p:spPr>
          <a:xfrm>
            <a:off x="656821" y="5610895"/>
            <a:ext cx="633212" cy="29621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Flecha derecha 14"/>
          <p:cNvSpPr/>
          <p:nvPr/>
        </p:nvSpPr>
        <p:spPr>
          <a:xfrm>
            <a:off x="656821" y="5958625"/>
            <a:ext cx="633212" cy="29621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/>
          <p:cNvSpPr/>
          <p:nvPr/>
        </p:nvSpPr>
        <p:spPr>
          <a:xfrm>
            <a:off x="1416676" y="4546242"/>
            <a:ext cx="2215166" cy="2962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mitos</a:t>
            </a:r>
            <a:endParaRPr lang="es-CL" dirty="0"/>
          </a:p>
        </p:txBody>
      </p:sp>
      <p:sp>
        <p:nvSpPr>
          <p:cNvPr id="22" name="Rectángulo 21"/>
          <p:cNvSpPr/>
          <p:nvPr/>
        </p:nvSpPr>
        <p:spPr>
          <a:xfrm>
            <a:off x="1416676" y="4883132"/>
            <a:ext cx="2215166" cy="2962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leyendas</a:t>
            </a:r>
            <a:endParaRPr lang="es-CL" dirty="0"/>
          </a:p>
        </p:txBody>
      </p:sp>
      <p:sp>
        <p:nvSpPr>
          <p:cNvPr id="23" name="Rectángulo 22"/>
          <p:cNvSpPr/>
          <p:nvPr/>
        </p:nvSpPr>
        <p:spPr>
          <a:xfrm>
            <a:off x="1416676" y="5259733"/>
            <a:ext cx="2215166" cy="2962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cuentos</a:t>
            </a:r>
            <a:endParaRPr lang="es-CL" dirty="0"/>
          </a:p>
        </p:txBody>
      </p:sp>
      <p:sp>
        <p:nvSpPr>
          <p:cNvPr id="24" name="Rectángulo 23"/>
          <p:cNvSpPr/>
          <p:nvPr/>
        </p:nvSpPr>
        <p:spPr>
          <a:xfrm>
            <a:off x="1423115" y="5610895"/>
            <a:ext cx="2215166" cy="2962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fábulas</a:t>
            </a:r>
            <a:endParaRPr lang="es-CL" dirty="0"/>
          </a:p>
        </p:txBody>
      </p:sp>
      <p:sp>
        <p:nvSpPr>
          <p:cNvPr id="25" name="Rectángulo 24"/>
          <p:cNvSpPr/>
          <p:nvPr/>
        </p:nvSpPr>
        <p:spPr>
          <a:xfrm>
            <a:off x="1416676" y="6012936"/>
            <a:ext cx="2215166" cy="2962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novelas</a:t>
            </a:r>
            <a:endParaRPr lang="es-CL" dirty="0"/>
          </a:p>
        </p:txBody>
      </p:sp>
      <p:sp>
        <p:nvSpPr>
          <p:cNvPr id="26" name="Flecha derecha 25"/>
          <p:cNvSpPr/>
          <p:nvPr/>
        </p:nvSpPr>
        <p:spPr>
          <a:xfrm>
            <a:off x="656821" y="6413253"/>
            <a:ext cx="633212" cy="29621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Rectángulo 26"/>
          <p:cNvSpPr/>
          <p:nvPr/>
        </p:nvSpPr>
        <p:spPr>
          <a:xfrm>
            <a:off x="1416676" y="6413253"/>
            <a:ext cx="2215166" cy="2962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microcuentos</a:t>
            </a:r>
            <a:endParaRPr lang="es-CL" dirty="0"/>
          </a:p>
        </p:txBody>
      </p:sp>
      <p:sp>
        <p:nvSpPr>
          <p:cNvPr id="28" name="Flecha derecha 27"/>
          <p:cNvSpPr/>
          <p:nvPr/>
        </p:nvSpPr>
        <p:spPr>
          <a:xfrm>
            <a:off x="7483161" y="5907109"/>
            <a:ext cx="472224" cy="40718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Flecha derecha 28"/>
          <p:cNvSpPr/>
          <p:nvPr/>
        </p:nvSpPr>
        <p:spPr>
          <a:xfrm>
            <a:off x="7483161" y="4919570"/>
            <a:ext cx="472224" cy="42156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Flecha derecha 29"/>
          <p:cNvSpPr/>
          <p:nvPr/>
        </p:nvSpPr>
        <p:spPr>
          <a:xfrm>
            <a:off x="7483161" y="4155475"/>
            <a:ext cx="472224" cy="395167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Rectángulo 30"/>
          <p:cNvSpPr/>
          <p:nvPr/>
        </p:nvSpPr>
        <p:spPr>
          <a:xfrm>
            <a:off x="7955385" y="4061080"/>
            <a:ext cx="4009087" cy="707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INICIO: se presenta la </a:t>
            </a:r>
            <a:r>
              <a:rPr lang="es-ES" b="1" u="sng" dirty="0"/>
              <a:t>situación inicial</a:t>
            </a:r>
            <a:r>
              <a:rPr lang="es-ES" dirty="0"/>
              <a:t>. Conocemos al personaje principal.</a:t>
            </a:r>
            <a:endParaRPr lang="es-CL" dirty="0"/>
          </a:p>
        </p:txBody>
      </p:sp>
      <p:sp>
        <p:nvSpPr>
          <p:cNvPr id="32" name="Rectángulo 31"/>
          <p:cNvSpPr/>
          <p:nvPr/>
        </p:nvSpPr>
        <p:spPr>
          <a:xfrm>
            <a:off x="7955385" y="4903251"/>
            <a:ext cx="4009087" cy="1003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DESARROLLO: Ocurre un </a:t>
            </a:r>
            <a:r>
              <a:rPr lang="es-ES" b="1" u="sng" dirty="0"/>
              <a:t>quiebre o conflicto</a:t>
            </a:r>
            <a:r>
              <a:rPr lang="es-ES" dirty="0"/>
              <a:t> en la historia, un problema, y vemos el camino para solucionarlo </a:t>
            </a:r>
            <a:r>
              <a:rPr lang="es-ES" b="1" u="sng" dirty="0"/>
              <a:t>(desarrollo)</a:t>
            </a:r>
            <a:endParaRPr lang="es-CL" b="1" u="sng" dirty="0"/>
          </a:p>
        </p:txBody>
      </p:sp>
      <p:sp>
        <p:nvSpPr>
          <p:cNvPr id="33" name="Rectángulo 32"/>
          <p:cNvSpPr/>
          <p:nvPr/>
        </p:nvSpPr>
        <p:spPr>
          <a:xfrm>
            <a:off x="7955385" y="6028041"/>
            <a:ext cx="4009087" cy="7820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CIERRE: Es el </a:t>
            </a:r>
            <a:r>
              <a:rPr lang="es-ES" b="1" u="sng" dirty="0"/>
              <a:t>desenlace</a:t>
            </a:r>
            <a:r>
              <a:rPr lang="es-ES" dirty="0"/>
              <a:t> de la historia. Se resuelve el problema y sabemos qué ocurrió con nuestros personajes.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5955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15910" y="-10196"/>
            <a:ext cx="7156361" cy="703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/>
              <a:t>Elementos del género narrativo</a:t>
            </a:r>
            <a:endParaRPr lang="es-CL" b="1" dirty="0"/>
          </a:p>
        </p:txBody>
      </p:sp>
      <p:sp>
        <p:nvSpPr>
          <p:cNvPr id="5" name="Elipse 4"/>
          <p:cNvSpPr/>
          <p:nvPr/>
        </p:nvSpPr>
        <p:spPr>
          <a:xfrm>
            <a:off x="391196" y="679656"/>
            <a:ext cx="1794455" cy="740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NARRADOR</a:t>
            </a:r>
            <a:endParaRPr lang="es-CL" dirty="0"/>
          </a:p>
        </p:txBody>
      </p:sp>
      <p:sp>
        <p:nvSpPr>
          <p:cNvPr id="6" name="Rectángulo 5"/>
          <p:cNvSpPr/>
          <p:nvPr/>
        </p:nvSpPr>
        <p:spPr>
          <a:xfrm>
            <a:off x="115910" y="1546884"/>
            <a:ext cx="2472744" cy="13394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Voz ficticia que cuenta la historia. Es creado por el autor, pero no es el autor.</a:t>
            </a:r>
            <a:endParaRPr lang="es-CL" dirty="0"/>
          </a:p>
        </p:txBody>
      </p:sp>
      <p:sp>
        <p:nvSpPr>
          <p:cNvPr id="10" name="Rectángulo 9"/>
          <p:cNvSpPr/>
          <p:nvPr/>
        </p:nvSpPr>
        <p:spPr>
          <a:xfrm>
            <a:off x="2780227" y="663394"/>
            <a:ext cx="3897468" cy="22228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1.- OMNISCIENTE:</a:t>
            </a:r>
          </a:p>
          <a:p>
            <a:pPr algn="ctr"/>
            <a:r>
              <a:rPr lang="es-ES" dirty="0"/>
              <a:t>El narrador no es un personaje de la historia; está fuera de ella.</a:t>
            </a:r>
          </a:p>
          <a:p>
            <a:pPr algn="ctr"/>
            <a:r>
              <a:rPr lang="es-ES" dirty="0"/>
              <a:t>Este narrador es como un Dios: lo sabe todo; lo que piensan, hacen, dicen, sienten y no tiene restricción de tiempo, manejando el pasado, el presente y el futuro de la historia.</a:t>
            </a:r>
            <a:endParaRPr lang="es-CL" dirty="0"/>
          </a:p>
        </p:txBody>
      </p:sp>
      <p:sp>
        <p:nvSpPr>
          <p:cNvPr id="11" name="Rectángulo 10"/>
          <p:cNvSpPr/>
          <p:nvPr/>
        </p:nvSpPr>
        <p:spPr>
          <a:xfrm>
            <a:off x="9438068" y="688442"/>
            <a:ext cx="2513526" cy="20348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3.- TESTIGO:</a:t>
            </a:r>
          </a:p>
          <a:p>
            <a:pPr algn="ctr"/>
            <a:r>
              <a:rPr lang="es-ES" dirty="0"/>
              <a:t>Este narrador puede o no ser un personaje de la historia, pero cuenta la historia de otro y solo puede referirse a lo que ve, oye o huele.</a:t>
            </a:r>
            <a:endParaRPr lang="es-CL" dirty="0"/>
          </a:p>
        </p:txBody>
      </p:sp>
      <p:sp>
        <p:nvSpPr>
          <p:cNvPr id="12" name="Rectángulo 11"/>
          <p:cNvSpPr/>
          <p:nvPr/>
        </p:nvSpPr>
        <p:spPr>
          <a:xfrm>
            <a:off x="6988935" y="688443"/>
            <a:ext cx="2137893" cy="20348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2.- PROTAGONISTA: El narrador de la historia es el protagonista de esta, narra su propia historia.</a:t>
            </a:r>
            <a:endParaRPr lang="es-CL" dirty="0"/>
          </a:p>
        </p:txBody>
      </p:sp>
      <p:sp>
        <p:nvSpPr>
          <p:cNvPr id="13" name="Elipse 12"/>
          <p:cNvSpPr/>
          <p:nvPr/>
        </p:nvSpPr>
        <p:spPr>
          <a:xfrm>
            <a:off x="135230" y="4643641"/>
            <a:ext cx="2050421" cy="740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PERSONAJES</a:t>
            </a:r>
            <a:endParaRPr lang="es-CL" dirty="0"/>
          </a:p>
        </p:txBody>
      </p:sp>
      <p:sp>
        <p:nvSpPr>
          <p:cNvPr id="14" name="Flecha derecha 13"/>
          <p:cNvSpPr/>
          <p:nvPr/>
        </p:nvSpPr>
        <p:spPr>
          <a:xfrm rot="20374301">
            <a:off x="1768000" y="4378818"/>
            <a:ext cx="1012601" cy="18030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Flecha derecha 14"/>
          <p:cNvSpPr/>
          <p:nvPr/>
        </p:nvSpPr>
        <p:spPr>
          <a:xfrm rot="1701627">
            <a:off x="1750431" y="5613522"/>
            <a:ext cx="1012601" cy="18030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Elipse 15"/>
          <p:cNvSpPr/>
          <p:nvPr/>
        </p:nvSpPr>
        <p:spPr>
          <a:xfrm>
            <a:off x="2745088" y="5624983"/>
            <a:ext cx="1955702" cy="740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secundarios</a:t>
            </a:r>
            <a:endParaRPr lang="es-CL" dirty="0"/>
          </a:p>
        </p:txBody>
      </p:sp>
      <p:sp>
        <p:nvSpPr>
          <p:cNvPr id="17" name="Elipse 16"/>
          <p:cNvSpPr/>
          <p:nvPr/>
        </p:nvSpPr>
        <p:spPr>
          <a:xfrm>
            <a:off x="2745088" y="3837670"/>
            <a:ext cx="1788275" cy="740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principales</a:t>
            </a:r>
            <a:endParaRPr lang="es-CL" dirty="0"/>
          </a:p>
        </p:txBody>
      </p:sp>
      <p:cxnSp>
        <p:nvCxnSpPr>
          <p:cNvPr id="19" name="Conector recto de flecha 18"/>
          <p:cNvCxnSpPr/>
          <p:nvPr/>
        </p:nvCxnSpPr>
        <p:spPr>
          <a:xfrm flipV="1">
            <a:off x="4533363" y="3734873"/>
            <a:ext cx="772733" cy="283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4685763" y="4170609"/>
            <a:ext cx="620333" cy="298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>
            <a:off x="1188227" y="5451058"/>
            <a:ext cx="0" cy="347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V="1">
            <a:off x="4866134" y="5995083"/>
            <a:ext cx="81136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5677503" y="5664328"/>
            <a:ext cx="5230903" cy="740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Apoyan y acompañan durante la historia a los personajes principales</a:t>
            </a:r>
            <a:endParaRPr lang="es-CL" dirty="0"/>
          </a:p>
        </p:txBody>
      </p:sp>
      <p:sp>
        <p:nvSpPr>
          <p:cNvPr id="28" name="Elipse 27"/>
          <p:cNvSpPr/>
          <p:nvPr/>
        </p:nvSpPr>
        <p:spPr>
          <a:xfrm>
            <a:off x="5376135" y="4252277"/>
            <a:ext cx="1788275" cy="740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antagonista</a:t>
            </a:r>
            <a:endParaRPr lang="es-CL" dirty="0"/>
          </a:p>
        </p:txBody>
      </p:sp>
      <p:sp>
        <p:nvSpPr>
          <p:cNvPr id="29" name="Elipse 28"/>
          <p:cNvSpPr/>
          <p:nvPr/>
        </p:nvSpPr>
        <p:spPr>
          <a:xfrm>
            <a:off x="5351172" y="3383187"/>
            <a:ext cx="1921099" cy="73352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protagonista</a:t>
            </a:r>
            <a:endParaRPr lang="es-CL" dirty="0"/>
          </a:p>
        </p:txBody>
      </p:sp>
      <p:sp>
        <p:nvSpPr>
          <p:cNvPr id="30" name="Elipse 29"/>
          <p:cNvSpPr/>
          <p:nvPr/>
        </p:nvSpPr>
        <p:spPr>
          <a:xfrm>
            <a:off x="6970413" y="4319789"/>
            <a:ext cx="3937993" cy="73352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Se opone al protagonista y duele representar el mal.</a:t>
            </a:r>
            <a:endParaRPr lang="es-CL" dirty="0"/>
          </a:p>
        </p:txBody>
      </p:sp>
      <p:sp>
        <p:nvSpPr>
          <p:cNvPr id="31" name="Elipse 30"/>
          <p:cNvSpPr/>
          <p:nvPr/>
        </p:nvSpPr>
        <p:spPr>
          <a:xfrm>
            <a:off x="6996191" y="3383187"/>
            <a:ext cx="3740517" cy="73352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Es el más importante y suele representar el bien</a:t>
            </a:r>
            <a:endParaRPr lang="es-CL" dirty="0"/>
          </a:p>
        </p:txBody>
      </p:sp>
      <p:sp>
        <p:nvSpPr>
          <p:cNvPr id="32" name="Elipse 31"/>
          <p:cNvSpPr/>
          <p:nvPr/>
        </p:nvSpPr>
        <p:spPr>
          <a:xfrm>
            <a:off x="115910" y="5819712"/>
            <a:ext cx="2343955" cy="10382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Incidentales: aparecen ocasionalmente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3606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ortar y redondear rectángulo de esquina sencilla 3"/>
          <p:cNvSpPr/>
          <p:nvPr/>
        </p:nvSpPr>
        <p:spPr>
          <a:xfrm>
            <a:off x="167424" y="1462826"/>
            <a:ext cx="2305318" cy="901521"/>
          </a:xfrm>
          <a:prstGeom prst="snip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Espacio o ambiente: ¿Dónde ocurre la historia? ¿Cómo es?</a:t>
            </a:r>
            <a:endParaRPr lang="es-CL" dirty="0"/>
          </a:p>
        </p:txBody>
      </p:sp>
      <p:sp>
        <p:nvSpPr>
          <p:cNvPr id="5" name="Recortar y redondear rectángulo de esquina sencilla 4"/>
          <p:cNvSpPr/>
          <p:nvPr/>
        </p:nvSpPr>
        <p:spPr>
          <a:xfrm>
            <a:off x="257577" y="4647127"/>
            <a:ext cx="2305318" cy="901521"/>
          </a:xfrm>
          <a:prstGeom prst="snip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Tiempo:</a:t>
            </a:r>
          </a:p>
          <a:p>
            <a:pPr algn="ctr"/>
            <a:r>
              <a:rPr lang="es-ES" dirty="0"/>
              <a:t>¿Cuándo ocurre la historia?</a:t>
            </a:r>
            <a:endParaRPr lang="es-CL" dirty="0"/>
          </a:p>
        </p:txBody>
      </p:sp>
      <p:sp>
        <p:nvSpPr>
          <p:cNvPr id="6" name="Recortar y redondear rectángulo de esquina sencilla 5"/>
          <p:cNvSpPr/>
          <p:nvPr/>
        </p:nvSpPr>
        <p:spPr>
          <a:xfrm>
            <a:off x="8804856" y="3332407"/>
            <a:ext cx="2305318" cy="901521"/>
          </a:xfrm>
          <a:prstGeom prst="snip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Acontecimientos</a:t>
            </a:r>
            <a:endParaRPr lang="es-CL" dirty="0"/>
          </a:p>
        </p:txBody>
      </p:sp>
      <p:sp>
        <p:nvSpPr>
          <p:cNvPr id="7" name="Recortar y redondear rectángulo de esquina sencilla 6"/>
          <p:cNvSpPr/>
          <p:nvPr/>
        </p:nvSpPr>
        <p:spPr>
          <a:xfrm>
            <a:off x="8255359" y="180305"/>
            <a:ext cx="3554568" cy="437881"/>
          </a:xfrm>
          <a:prstGeom prst="snip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Acciones</a:t>
            </a:r>
            <a:endParaRPr lang="es-CL" dirty="0"/>
          </a:p>
        </p:txBody>
      </p:sp>
      <p:sp>
        <p:nvSpPr>
          <p:cNvPr id="8" name="Abrir llave 7"/>
          <p:cNvSpPr/>
          <p:nvPr/>
        </p:nvSpPr>
        <p:spPr>
          <a:xfrm>
            <a:off x="2562895" y="115910"/>
            <a:ext cx="695459" cy="390015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/>
          <p:cNvSpPr/>
          <p:nvPr/>
        </p:nvSpPr>
        <p:spPr>
          <a:xfrm>
            <a:off x="3090930" y="260799"/>
            <a:ext cx="3670478" cy="1093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FÍSICO: lugar donde ocurre la historia, espacio abierto o cerrado, qué cosas vemos allí, escuchamos u olemos.</a:t>
            </a:r>
            <a:endParaRPr lang="es-CL" dirty="0"/>
          </a:p>
        </p:txBody>
      </p:sp>
      <p:sp>
        <p:nvSpPr>
          <p:cNvPr id="10" name="Rectángulo 9"/>
          <p:cNvSpPr/>
          <p:nvPr/>
        </p:nvSpPr>
        <p:spPr>
          <a:xfrm>
            <a:off x="3090929" y="1488583"/>
            <a:ext cx="4288665" cy="1121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PSICOLÓGICO: Mientras vamos leyendo, las situaciones que ocurren van provocando ciertos sentimientos: ambientes oscuros, triste, románticos, tenebrosos.</a:t>
            </a:r>
            <a:endParaRPr lang="es-CL" dirty="0"/>
          </a:p>
        </p:txBody>
      </p:sp>
      <p:sp>
        <p:nvSpPr>
          <p:cNvPr id="11" name="Rectángulo 10"/>
          <p:cNvSpPr/>
          <p:nvPr/>
        </p:nvSpPr>
        <p:spPr>
          <a:xfrm>
            <a:off x="3090930" y="2718515"/>
            <a:ext cx="3670478" cy="1206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SOCIAL Y CULTURAL: se refiere a la cultura donde ocurre la historia, sus creencias, leyes, moneda, situación </a:t>
            </a:r>
            <a:r>
              <a:rPr lang="es-ES" dirty="0" err="1"/>
              <a:t>socieconómica</a:t>
            </a:r>
            <a:r>
              <a:rPr lang="es-ES" dirty="0"/>
              <a:t>, etc. </a:t>
            </a:r>
            <a:endParaRPr lang="es-CL" dirty="0"/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2678806" y="5151549"/>
            <a:ext cx="978794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3657600" y="4356278"/>
            <a:ext cx="2987899" cy="14832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La historia ocurre en una época o año, en el pasado, presente o futuro; se cuenta en orden cronológico o tiene saltos en el tiempo.</a:t>
            </a:r>
            <a:endParaRPr lang="es-CL" dirty="0"/>
          </a:p>
        </p:txBody>
      </p:sp>
      <p:sp>
        <p:nvSpPr>
          <p:cNvPr id="16" name="Nube 15"/>
          <p:cNvSpPr/>
          <p:nvPr/>
        </p:nvSpPr>
        <p:spPr>
          <a:xfrm>
            <a:off x="257577" y="6009068"/>
            <a:ext cx="11269014" cy="763073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EL TEXTO NOS PUEDE DAR INFORMACIÓN SOBRE EL AMBIENTE Y EL TIEMPO EXPLÍCITA O PUEDE DARNOS PISTAS PARA INFERIRLOS.</a:t>
            </a:r>
            <a:endParaRPr lang="es-CL" dirty="0"/>
          </a:p>
        </p:txBody>
      </p:sp>
      <p:sp>
        <p:nvSpPr>
          <p:cNvPr id="17" name="Elipse 16"/>
          <p:cNvSpPr/>
          <p:nvPr/>
        </p:nvSpPr>
        <p:spPr>
          <a:xfrm>
            <a:off x="8019244" y="654944"/>
            <a:ext cx="3983867" cy="22423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Lo que hacen los personajes.</a:t>
            </a:r>
          </a:p>
          <a:p>
            <a:pPr algn="ctr"/>
            <a:r>
              <a:rPr lang="es-ES" dirty="0"/>
              <a:t>Las acciones de los personajes tienen causas (por qué lo hacen) y consecuencias (qué pasa después de que lo hacen)</a:t>
            </a:r>
            <a:endParaRPr lang="es-CL" dirty="0"/>
          </a:p>
        </p:txBody>
      </p:sp>
      <p:sp>
        <p:nvSpPr>
          <p:cNvPr id="18" name="Elipse 17"/>
          <p:cNvSpPr/>
          <p:nvPr/>
        </p:nvSpPr>
        <p:spPr>
          <a:xfrm>
            <a:off x="8641724" y="4232321"/>
            <a:ext cx="2631582" cy="14477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Los hechos o momentos más importantes que van ocurriendo en la historia.</a:t>
            </a:r>
            <a:endParaRPr lang="es-CL" dirty="0"/>
          </a:p>
        </p:txBody>
      </p:sp>
      <p:sp>
        <p:nvSpPr>
          <p:cNvPr id="22" name="Rectángulo 21"/>
          <p:cNvSpPr/>
          <p:nvPr/>
        </p:nvSpPr>
        <p:spPr>
          <a:xfrm>
            <a:off x="7881871" y="-1"/>
            <a:ext cx="137373" cy="6009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Rectángulo 22"/>
          <p:cNvSpPr/>
          <p:nvPr/>
        </p:nvSpPr>
        <p:spPr>
          <a:xfrm>
            <a:off x="7881871" y="2897342"/>
            <a:ext cx="4284372" cy="214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Rectángulo 23"/>
          <p:cNvSpPr/>
          <p:nvPr/>
        </p:nvSpPr>
        <p:spPr>
          <a:xfrm>
            <a:off x="0" y="4052820"/>
            <a:ext cx="8019244" cy="216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3966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Video apoyo pregunta para cierre de la guía.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Copia el link en internet y observa el video con la biografía del autor de </a:t>
            </a:r>
            <a:r>
              <a:rPr lang="es-ES" dirty="0" err="1"/>
              <a:t>Rikki</a:t>
            </a:r>
            <a:r>
              <a:rPr lang="es-ES" dirty="0"/>
              <a:t> </a:t>
            </a:r>
            <a:r>
              <a:rPr lang="es-ES" dirty="0" err="1"/>
              <a:t>Tikki</a:t>
            </a:r>
            <a:r>
              <a:rPr lang="es-ES" dirty="0"/>
              <a:t> </a:t>
            </a:r>
            <a:r>
              <a:rPr lang="es-ES" dirty="0" err="1"/>
              <a:t>Tavi</a:t>
            </a:r>
            <a:r>
              <a:rPr lang="es-ES" dirty="0"/>
              <a:t>.</a:t>
            </a:r>
            <a:endParaRPr lang="es-CL" dirty="0"/>
          </a:p>
          <a:p>
            <a:endParaRPr lang="es-CL" dirty="0">
              <a:hlinkClick r:id="rId2"/>
            </a:endParaRPr>
          </a:p>
          <a:p>
            <a:r>
              <a:rPr lang="es-CL" dirty="0">
                <a:hlinkClick r:id="rId2"/>
              </a:rPr>
              <a:t>https://www.youtube.com/watch?v=6TOI2sS_qLI</a:t>
            </a:r>
            <a:endParaRPr lang="es-CL" dirty="0"/>
          </a:p>
          <a:p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154411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676</Words>
  <Application>Microsoft Office PowerPoint</Application>
  <PresentationFormat>Panorámica</PresentationFormat>
  <Paragraphs>60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Albertus Extra Bold</vt:lpstr>
      <vt:lpstr>Algerian</vt:lpstr>
      <vt:lpstr>Arial</vt:lpstr>
      <vt:lpstr>Bodoni</vt:lpstr>
      <vt:lpstr>Calibri</vt:lpstr>
      <vt:lpstr>Calibri Light</vt:lpstr>
      <vt:lpstr>Tema de Office</vt:lpstr>
      <vt:lpstr>MATERIAL DE APOYO Unidad 1 guía n°4 Lenguaje y Comunicación 6to básico  “El género narrativo” </vt:lpstr>
      <vt:lpstr>Recuerda que en tu cuaderno siempre debes anotar la fecha, objetivo y habilidad.</vt:lpstr>
      <vt:lpstr>El género narrativo</vt:lpstr>
      <vt:lpstr>Presentación de PowerPoint</vt:lpstr>
      <vt:lpstr>Presentación de PowerPoint</vt:lpstr>
      <vt:lpstr>Video apoyo pregunta para cierre de la guía.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</dc:title>
  <dc:creator>Mayo</dc:creator>
  <cp:lastModifiedBy>Maria Cristina M</cp:lastModifiedBy>
  <cp:revision>24</cp:revision>
  <dcterms:created xsi:type="dcterms:W3CDTF">2020-03-19T22:47:33Z</dcterms:created>
  <dcterms:modified xsi:type="dcterms:W3CDTF">2020-04-01T02:20:24Z</dcterms:modified>
</cp:coreProperties>
</file>