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0" r:id="rId2"/>
    <p:sldId id="258" r:id="rId3"/>
    <p:sldId id="259" r:id="rId4"/>
    <p:sldId id="261" r:id="rId5"/>
    <p:sldId id="262" r:id="rId6"/>
    <p:sldId id="256"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32" autoAdjust="0"/>
    <p:restoredTop sz="94660"/>
  </p:normalViewPr>
  <p:slideViewPr>
    <p:cSldViewPr snapToGrid="0">
      <p:cViewPr varScale="1">
        <p:scale>
          <a:sx n="72" d="100"/>
          <a:sy n="72" d="100"/>
        </p:scale>
        <p:origin x="67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10/19/2020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10/19/2020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42A54C80-263E-416B-A8E0-580EDEADCBDC}" type="datetimeFigureOut">
              <a:rPr lang="en-US" dirty="0"/>
              <a:t>10/19/2020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10/19/2020</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10/19/2020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DF50AE-2B0F-47DC-8B37-810053DD6BCB}"/>
              </a:ext>
            </a:extLst>
          </p:cNvPr>
          <p:cNvSpPr>
            <a:spLocks noGrp="1"/>
          </p:cNvSpPr>
          <p:nvPr>
            <p:ph type="title"/>
          </p:nvPr>
        </p:nvSpPr>
        <p:spPr/>
        <p:txBody>
          <a:bodyPr/>
          <a:lstStyle/>
          <a:p>
            <a:r>
              <a:rPr lang="es-CL" dirty="0"/>
              <a:t>Diferentes causas sobre el golpe de Estado de 1973</a:t>
            </a:r>
          </a:p>
        </p:txBody>
      </p:sp>
      <p:sp>
        <p:nvSpPr>
          <p:cNvPr id="3" name="Marcador de texto 2">
            <a:extLst>
              <a:ext uri="{FF2B5EF4-FFF2-40B4-BE49-F238E27FC236}">
                <a16:creationId xmlns:a16="http://schemas.microsoft.com/office/drawing/2014/main" id="{277E02CA-066E-433F-9230-FCDB93E87974}"/>
              </a:ext>
            </a:extLst>
          </p:cNvPr>
          <p:cNvSpPr>
            <a:spLocks noGrp="1"/>
          </p:cNvSpPr>
          <p:nvPr>
            <p:ph type="body" idx="1"/>
          </p:nvPr>
        </p:nvSpPr>
        <p:spPr>
          <a:xfrm>
            <a:off x="677335" y="4527447"/>
            <a:ext cx="8596668" cy="1025213"/>
          </a:xfrm>
        </p:spPr>
        <p:txBody>
          <a:bodyPr>
            <a:normAutofit fontScale="85000" lnSpcReduction="20000"/>
          </a:bodyPr>
          <a:lstStyle/>
          <a:p>
            <a:r>
              <a:rPr lang="es-MX" dirty="0"/>
              <a:t>Material de Apoyo 6°Básico </a:t>
            </a:r>
          </a:p>
          <a:p>
            <a:r>
              <a:rPr lang="es-MX" dirty="0"/>
              <a:t>Historia y Geografía</a:t>
            </a:r>
          </a:p>
          <a:p>
            <a:r>
              <a:rPr lang="es-MX" dirty="0"/>
              <a:t>Profesora Jacqueline Contreras Ch.</a:t>
            </a:r>
          </a:p>
          <a:p>
            <a:endParaRPr lang="es-CL" dirty="0"/>
          </a:p>
        </p:txBody>
      </p:sp>
      <p:pic>
        <p:nvPicPr>
          <p:cNvPr id="5" name="Imagen 4">
            <a:extLst>
              <a:ext uri="{FF2B5EF4-FFF2-40B4-BE49-F238E27FC236}">
                <a16:creationId xmlns:a16="http://schemas.microsoft.com/office/drawing/2014/main" id="{C4782C2C-D20A-4981-B0B7-2364ACE04857}"/>
              </a:ext>
            </a:extLst>
          </p:cNvPr>
          <p:cNvPicPr>
            <a:picLocks noChangeAspect="1"/>
          </p:cNvPicPr>
          <p:nvPr/>
        </p:nvPicPr>
        <p:blipFill>
          <a:blip r:embed="rId2"/>
          <a:stretch>
            <a:fillRect/>
          </a:stretch>
        </p:blipFill>
        <p:spPr>
          <a:xfrm>
            <a:off x="677335" y="454086"/>
            <a:ext cx="1449525" cy="1784031"/>
          </a:xfrm>
          <a:prstGeom prst="rect">
            <a:avLst/>
          </a:prstGeom>
        </p:spPr>
      </p:pic>
    </p:spTree>
    <p:extLst>
      <p:ext uri="{BB962C8B-B14F-4D97-AF65-F5344CB8AC3E}">
        <p14:creationId xmlns:p14="http://schemas.microsoft.com/office/powerpoint/2010/main" val="87042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8BF4A3A-AEAE-4D7A-8052-C61CF720BA4D}"/>
              </a:ext>
            </a:extLst>
          </p:cNvPr>
          <p:cNvSpPr>
            <a:spLocks noGrp="1"/>
          </p:cNvSpPr>
          <p:nvPr>
            <p:ph type="title"/>
          </p:nvPr>
        </p:nvSpPr>
        <p:spPr>
          <a:xfrm>
            <a:off x="437321" y="609600"/>
            <a:ext cx="8836681" cy="808383"/>
          </a:xfrm>
        </p:spPr>
        <p:txBody>
          <a:bodyPr>
            <a:normAutofit/>
          </a:bodyPr>
          <a:lstStyle/>
          <a:p>
            <a:r>
              <a:rPr lang="es-MX" dirty="0"/>
              <a:t>1.-La intervención de Estados Unidos</a:t>
            </a:r>
            <a:endParaRPr lang="es-CL" dirty="0"/>
          </a:p>
        </p:txBody>
      </p:sp>
      <p:sp>
        <p:nvSpPr>
          <p:cNvPr id="3" name="Rectángulo 2">
            <a:extLst>
              <a:ext uri="{FF2B5EF4-FFF2-40B4-BE49-F238E27FC236}">
                <a16:creationId xmlns:a16="http://schemas.microsoft.com/office/drawing/2014/main" id="{9B06BD0B-D7D3-4060-B7AF-59BA5245AF94}"/>
              </a:ext>
            </a:extLst>
          </p:cNvPr>
          <p:cNvSpPr/>
          <p:nvPr/>
        </p:nvSpPr>
        <p:spPr>
          <a:xfrm>
            <a:off x="437321" y="1930400"/>
            <a:ext cx="8596668" cy="4247317"/>
          </a:xfrm>
          <a:prstGeom prst="rect">
            <a:avLst/>
          </a:prstGeom>
        </p:spPr>
        <p:txBody>
          <a:bodyPr wrap="square">
            <a:spAutoFit/>
          </a:bodyPr>
          <a:lstStyle/>
          <a:p>
            <a:endParaRPr lang="es-MX" dirty="0"/>
          </a:p>
          <a:p>
            <a:pPr algn="just"/>
            <a:r>
              <a:rPr lang="es-MX" dirty="0"/>
              <a:t>Esta ocupación de las instituciones estatales por parte de los</a:t>
            </a:r>
          </a:p>
          <a:p>
            <a:pPr algn="just"/>
            <a:r>
              <a:rPr lang="es-MX" dirty="0"/>
              <a:t>militares (…) se concretaba a partir de golpes de Estado. (…)</a:t>
            </a:r>
          </a:p>
          <a:p>
            <a:pPr algn="just"/>
            <a:r>
              <a:rPr lang="es-MX" dirty="0"/>
              <a:t>Con la elección de Allende comenzó un complot militar y</a:t>
            </a:r>
          </a:p>
          <a:p>
            <a:pPr algn="just"/>
            <a:r>
              <a:rPr lang="es-MX" dirty="0"/>
              <a:t>una campaña desestabilizadora (…). Las intervenciones de</a:t>
            </a:r>
          </a:p>
          <a:p>
            <a:pPr algn="just"/>
            <a:r>
              <a:rPr lang="es-MX" dirty="0"/>
              <a:t>Estados Unidos para impedir que Allende asumiera el poder</a:t>
            </a:r>
          </a:p>
          <a:p>
            <a:pPr algn="just"/>
            <a:r>
              <a:rPr lang="es-MX" dirty="0"/>
              <a:t>y luego para derrocarlo, transformaron el golpe de Estado en</a:t>
            </a:r>
          </a:p>
          <a:p>
            <a:pPr algn="just"/>
            <a:r>
              <a:rPr lang="es-MX" dirty="0"/>
              <a:t>Chile en un modelo para toda la región latinoamericana. El</a:t>
            </a:r>
          </a:p>
          <a:p>
            <a:pPr algn="just"/>
            <a:r>
              <a:rPr lang="es-MX" dirty="0"/>
              <a:t>caso chileno se ha transformado en el ejemplo más claro de</a:t>
            </a:r>
          </a:p>
          <a:p>
            <a:pPr algn="just"/>
            <a:r>
              <a:rPr lang="es-MX" dirty="0"/>
              <a:t>la intervención estadounidense en la región para instalar una</a:t>
            </a:r>
          </a:p>
          <a:p>
            <a:r>
              <a:rPr lang="es-MX" dirty="0"/>
              <a:t>dictadura de seguridad nacional.</a:t>
            </a:r>
          </a:p>
          <a:p>
            <a:endParaRPr lang="es-MX" dirty="0"/>
          </a:p>
          <a:p>
            <a:endParaRPr lang="es-MX" dirty="0"/>
          </a:p>
          <a:p>
            <a:r>
              <a:rPr lang="es-MX" dirty="0"/>
              <a:t>Operación Cóndor: 40 años después (2016).</a:t>
            </a:r>
          </a:p>
          <a:p>
            <a:r>
              <a:rPr lang="es-MX" dirty="0"/>
              <a:t>Buenos Aires: CIPDH UNESCO. (Adaptado)</a:t>
            </a:r>
            <a:endParaRPr lang="es-CL" dirty="0"/>
          </a:p>
        </p:txBody>
      </p:sp>
      <p:pic>
        <p:nvPicPr>
          <p:cNvPr id="4" name="Imagen 3">
            <a:extLst>
              <a:ext uri="{FF2B5EF4-FFF2-40B4-BE49-F238E27FC236}">
                <a16:creationId xmlns:a16="http://schemas.microsoft.com/office/drawing/2014/main" id="{FAB2E36A-07AB-4F8B-AD65-019666E3AAD7}"/>
              </a:ext>
            </a:extLst>
          </p:cNvPr>
          <p:cNvPicPr>
            <a:picLocks noChangeAspect="1"/>
          </p:cNvPicPr>
          <p:nvPr/>
        </p:nvPicPr>
        <p:blipFill>
          <a:blip r:embed="rId2"/>
          <a:stretch>
            <a:fillRect/>
          </a:stretch>
        </p:blipFill>
        <p:spPr>
          <a:xfrm>
            <a:off x="7063409" y="2386220"/>
            <a:ext cx="3056282" cy="2355851"/>
          </a:xfrm>
          <a:prstGeom prst="rect">
            <a:avLst/>
          </a:prstGeom>
        </p:spPr>
      </p:pic>
    </p:spTree>
    <p:extLst>
      <p:ext uri="{BB962C8B-B14F-4D97-AF65-F5344CB8AC3E}">
        <p14:creationId xmlns:p14="http://schemas.microsoft.com/office/powerpoint/2010/main" val="3241514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E75BB5-73DE-4659-964B-E942F0E16003}"/>
              </a:ext>
            </a:extLst>
          </p:cNvPr>
          <p:cNvSpPr>
            <a:spLocks noGrp="1"/>
          </p:cNvSpPr>
          <p:nvPr>
            <p:ph type="title"/>
          </p:nvPr>
        </p:nvSpPr>
        <p:spPr/>
        <p:txBody>
          <a:bodyPr/>
          <a:lstStyle/>
          <a:p>
            <a:r>
              <a:rPr lang="es-MX" dirty="0"/>
              <a:t>2.-Las acciones de la oposición. Extrema derecha</a:t>
            </a:r>
            <a:endParaRPr lang="es-CL" dirty="0"/>
          </a:p>
        </p:txBody>
      </p:sp>
      <p:sp>
        <p:nvSpPr>
          <p:cNvPr id="3" name="Marcador de contenido 2">
            <a:extLst>
              <a:ext uri="{FF2B5EF4-FFF2-40B4-BE49-F238E27FC236}">
                <a16:creationId xmlns:a16="http://schemas.microsoft.com/office/drawing/2014/main" id="{24A2EE76-92DC-4AA9-8C01-1EC25EFE6218}"/>
              </a:ext>
            </a:extLst>
          </p:cNvPr>
          <p:cNvSpPr>
            <a:spLocks noGrp="1"/>
          </p:cNvSpPr>
          <p:nvPr>
            <p:ph idx="1"/>
          </p:nvPr>
        </p:nvSpPr>
        <p:spPr/>
        <p:txBody>
          <a:bodyPr>
            <a:normAutofit/>
          </a:bodyPr>
          <a:lstStyle/>
          <a:p>
            <a:r>
              <a:rPr lang="es-MX" dirty="0"/>
              <a:t>La oposición redobló sus acciones, no limitándose a atacar al</a:t>
            </a:r>
          </a:p>
          <a:p>
            <a:r>
              <a:rPr lang="es-MX" dirty="0"/>
              <a:t>gobierno a través de la prensa o del debate parlamentario;</a:t>
            </a:r>
          </a:p>
          <a:p>
            <a:r>
              <a:rPr lang="es-MX" dirty="0"/>
              <a:t>empezaron también nuevas formas de oposición, como las</a:t>
            </a:r>
          </a:p>
          <a:p>
            <a:r>
              <a:rPr lang="es-MX" dirty="0"/>
              <a:t>destinadas a desestabilizar la economía, y las que buscaban</a:t>
            </a:r>
          </a:p>
          <a:p>
            <a:r>
              <a:rPr lang="es-MX" dirty="0"/>
              <a:t>provocar el desorden público, a través de huelgas y de</a:t>
            </a:r>
          </a:p>
          <a:p>
            <a:r>
              <a:rPr lang="es-MX" dirty="0"/>
              <a:t>manifestaciones en las calles (…) todo ello creó un contexto</a:t>
            </a:r>
          </a:p>
          <a:p>
            <a:r>
              <a:rPr lang="es-MX" dirty="0"/>
              <a:t>general en el que la violencia –o la posibilidad de usarla–</a:t>
            </a:r>
          </a:p>
          <a:p>
            <a:r>
              <a:rPr lang="es-MX" dirty="0"/>
              <a:t>empezó a caracterizar más y más la vida diaria.</a:t>
            </a:r>
          </a:p>
          <a:p>
            <a:r>
              <a:rPr lang="es-MX" sz="1400" dirty="0"/>
              <a:t>                                                 Del Pozo, J. (1992) Rebelde, reformistas y revolucionarios.</a:t>
            </a:r>
          </a:p>
          <a:p>
            <a:r>
              <a:rPr lang="es-MX" sz="1400" dirty="0"/>
              <a:t>                                                                          Santiago: Documentas. (Adaptado</a:t>
            </a:r>
            <a:endParaRPr lang="es-CL" sz="1400" dirty="0"/>
          </a:p>
        </p:txBody>
      </p:sp>
      <p:pic>
        <p:nvPicPr>
          <p:cNvPr id="4" name="Imagen 3">
            <a:extLst>
              <a:ext uri="{FF2B5EF4-FFF2-40B4-BE49-F238E27FC236}">
                <a16:creationId xmlns:a16="http://schemas.microsoft.com/office/drawing/2014/main" id="{C7CFDCFA-AD0A-476A-A7ED-C536261D30EA}"/>
              </a:ext>
            </a:extLst>
          </p:cNvPr>
          <p:cNvPicPr>
            <a:picLocks noChangeAspect="1"/>
          </p:cNvPicPr>
          <p:nvPr/>
        </p:nvPicPr>
        <p:blipFill>
          <a:blip r:embed="rId2"/>
          <a:stretch>
            <a:fillRect/>
          </a:stretch>
        </p:blipFill>
        <p:spPr>
          <a:xfrm>
            <a:off x="7590043" y="2233787"/>
            <a:ext cx="2525915" cy="2390425"/>
          </a:xfrm>
          <a:prstGeom prst="rect">
            <a:avLst/>
          </a:prstGeom>
        </p:spPr>
      </p:pic>
    </p:spTree>
    <p:extLst>
      <p:ext uri="{BB962C8B-B14F-4D97-AF65-F5344CB8AC3E}">
        <p14:creationId xmlns:p14="http://schemas.microsoft.com/office/powerpoint/2010/main" val="3573946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D2DAA3B-240C-4B08-8743-5EF44144D27A}"/>
              </a:ext>
            </a:extLst>
          </p:cNvPr>
          <p:cNvSpPr>
            <a:spLocks noGrp="1"/>
          </p:cNvSpPr>
          <p:nvPr>
            <p:ph type="title"/>
          </p:nvPr>
        </p:nvSpPr>
        <p:spPr/>
        <p:txBody>
          <a:bodyPr/>
          <a:lstStyle/>
          <a:p>
            <a:r>
              <a:rPr lang="es-MX" dirty="0"/>
              <a:t>3.-La aparición del Partido Demócrata Cristiano</a:t>
            </a:r>
            <a:endParaRPr lang="es-CL" dirty="0"/>
          </a:p>
        </p:txBody>
      </p:sp>
      <p:sp>
        <p:nvSpPr>
          <p:cNvPr id="3" name="Marcador de contenido 2">
            <a:extLst>
              <a:ext uri="{FF2B5EF4-FFF2-40B4-BE49-F238E27FC236}">
                <a16:creationId xmlns:a16="http://schemas.microsoft.com/office/drawing/2014/main" id="{1994EF37-06B5-4E2E-8D95-E212120481FC}"/>
              </a:ext>
            </a:extLst>
          </p:cNvPr>
          <p:cNvSpPr>
            <a:spLocks noGrp="1"/>
          </p:cNvSpPr>
          <p:nvPr>
            <p:ph idx="1"/>
          </p:nvPr>
        </p:nvSpPr>
        <p:spPr/>
        <p:txBody>
          <a:bodyPr>
            <a:normAutofit lnSpcReduction="10000"/>
          </a:bodyPr>
          <a:lstStyle/>
          <a:p>
            <a:r>
              <a:rPr lang="es-MX" dirty="0"/>
              <a:t>La emergencia de un partido de centro (…) como lo era la</a:t>
            </a:r>
          </a:p>
          <a:p>
            <a:r>
              <a:rPr lang="es-MX" dirty="0"/>
              <a:t>Democracia Cristiana (DC), produjo cambios importantes</a:t>
            </a:r>
          </a:p>
          <a:p>
            <a:r>
              <a:rPr lang="es-MX" dirty="0"/>
              <a:t>(…) constituyendo un nuevo factor problemático. Se ha</a:t>
            </a:r>
          </a:p>
          <a:p>
            <a:r>
              <a:rPr lang="es-MX" dirty="0"/>
              <a:t>hablado reiteradamente del efecto (…) que este partido</a:t>
            </a:r>
          </a:p>
          <a:p>
            <a:r>
              <a:rPr lang="es-MX" dirty="0"/>
              <a:t>originó, al impulsar tanto a la izquierda como a la derecha a</a:t>
            </a:r>
          </a:p>
          <a:p>
            <a:r>
              <a:rPr lang="es-MX" dirty="0"/>
              <a:t>los extremos, justamente porque este nuevo centro [que no</a:t>
            </a:r>
          </a:p>
          <a:p>
            <a:r>
              <a:rPr lang="es-MX" dirty="0"/>
              <a:t>establece alianzas con otro sector político] les disputaba</a:t>
            </a:r>
          </a:p>
          <a:p>
            <a:r>
              <a:rPr lang="es-MX" dirty="0"/>
              <a:t>electorado a ambos sectores.</a:t>
            </a:r>
          </a:p>
          <a:p>
            <a:r>
              <a:rPr lang="es-MX" sz="1600" dirty="0"/>
              <a:t>                         Torres, I. (2009). La década de los sesenta en Chile: La utopía como</a:t>
            </a:r>
          </a:p>
          <a:p>
            <a:r>
              <a:rPr lang="es-MX" sz="1600" dirty="0"/>
              <a:t>                         proyecto. Santiago: Historia Actual Online. (Adaptado</a:t>
            </a:r>
            <a:endParaRPr lang="es-CL" sz="1600" dirty="0"/>
          </a:p>
        </p:txBody>
      </p:sp>
      <p:pic>
        <p:nvPicPr>
          <p:cNvPr id="5" name="Imagen 4">
            <a:extLst>
              <a:ext uri="{FF2B5EF4-FFF2-40B4-BE49-F238E27FC236}">
                <a16:creationId xmlns:a16="http://schemas.microsoft.com/office/drawing/2014/main" id="{7334F945-BA8D-4E57-8F7A-BECD13542EA2}"/>
              </a:ext>
            </a:extLst>
          </p:cNvPr>
          <p:cNvPicPr>
            <a:picLocks noChangeAspect="1"/>
          </p:cNvPicPr>
          <p:nvPr/>
        </p:nvPicPr>
        <p:blipFill>
          <a:blip r:embed="rId2"/>
          <a:stretch>
            <a:fillRect/>
          </a:stretch>
        </p:blipFill>
        <p:spPr>
          <a:xfrm>
            <a:off x="7529305" y="1800225"/>
            <a:ext cx="2381250" cy="3257550"/>
          </a:xfrm>
          <a:prstGeom prst="rect">
            <a:avLst/>
          </a:prstGeom>
        </p:spPr>
      </p:pic>
    </p:spTree>
    <p:extLst>
      <p:ext uri="{BB962C8B-B14F-4D97-AF65-F5344CB8AC3E}">
        <p14:creationId xmlns:p14="http://schemas.microsoft.com/office/powerpoint/2010/main" val="2702784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D8F3F6-F6E7-42EB-8909-BB2C3E5C8BA0}"/>
              </a:ext>
            </a:extLst>
          </p:cNvPr>
          <p:cNvSpPr>
            <a:spLocks noGrp="1"/>
          </p:cNvSpPr>
          <p:nvPr>
            <p:ph type="title"/>
          </p:nvPr>
        </p:nvSpPr>
        <p:spPr/>
        <p:txBody>
          <a:bodyPr/>
          <a:lstStyle/>
          <a:p>
            <a:r>
              <a:rPr lang="es-MX" dirty="0"/>
              <a:t>4.-Las consecuencias de la democratización</a:t>
            </a:r>
            <a:endParaRPr lang="es-CL" dirty="0"/>
          </a:p>
        </p:txBody>
      </p:sp>
      <p:sp>
        <p:nvSpPr>
          <p:cNvPr id="3" name="Marcador de contenido 2">
            <a:extLst>
              <a:ext uri="{FF2B5EF4-FFF2-40B4-BE49-F238E27FC236}">
                <a16:creationId xmlns:a16="http://schemas.microsoft.com/office/drawing/2014/main" id="{C41E97DA-DE56-4127-AF18-8D8EFFE30FE2}"/>
              </a:ext>
            </a:extLst>
          </p:cNvPr>
          <p:cNvSpPr>
            <a:spLocks noGrp="1"/>
          </p:cNvSpPr>
          <p:nvPr>
            <p:ph idx="1"/>
          </p:nvPr>
        </p:nvSpPr>
        <p:spPr/>
        <p:txBody>
          <a:bodyPr>
            <a:normAutofit/>
          </a:bodyPr>
          <a:lstStyle/>
          <a:p>
            <a:r>
              <a:rPr lang="es-MX" dirty="0"/>
              <a:t>Este proceso de ampliación del voto produce que los nuevos sectores incorporados al sistema político vean en el voto un canal a través del cual pueden expresar sus aspiraciones. (…) Si bien el sistema se hace más democrático, se hace también más conflictivo (…)</a:t>
            </a:r>
          </a:p>
          <a:p>
            <a:r>
              <a:rPr lang="es-MX" dirty="0"/>
              <a:t> Al cabo de 15 años (…), la industrialización sustitutiva comenzó a  perder impulso. Desde mediados de la década de 1950, Chile no logró encontrar una nueva estrategia de desarrollo (…) paralelamente, aumentan en forma cada vez más acelerada las aspiraciones de las personas, registrándose un desequilibrio creciente entre expectativas sociales y progreso real.</a:t>
            </a:r>
          </a:p>
          <a:p>
            <a:r>
              <a:rPr lang="es-MX" dirty="0"/>
              <a:t>               </a:t>
            </a:r>
            <a:r>
              <a:rPr lang="es-MX" dirty="0" err="1"/>
              <a:t>Boeninger</a:t>
            </a:r>
            <a:r>
              <a:rPr lang="es-MX" dirty="0"/>
              <a:t>, E. et al. (1977). Chile: su futura democracia. En: Futura</a:t>
            </a:r>
          </a:p>
          <a:p>
            <a:r>
              <a:rPr lang="es-MX" dirty="0"/>
              <a:t>               institucionalidad de la paz en Chile, </a:t>
            </a:r>
            <a:r>
              <a:rPr lang="es-MX" dirty="0" err="1"/>
              <a:t>Cisec</a:t>
            </a:r>
            <a:r>
              <a:rPr lang="es-MX" dirty="0"/>
              <a:t>. (Adaptado</a:t>
            </a:r>
            <a:endParaRPr lang="es-CL" dirty="0"/>
          </a:p>
        </p:txBody>
      </p:sp>
    </p:spTree>
    <p:extLst>
      <p:ext uri="{BB962C8B-B14F-4D97-AF65-F5344CB8AC3E}">
        <p14:creationId xmlns:p14="http://schemas.microsoft.com/office/powerpoint/2010/main" val="1132456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F9C9609A-9500-4504-A60F-E6B91A4DA3E3}"/>
              </a:ext>
            </a:extLst>
          </p:cNvPr>
          <p:cNvPicPr>
            <a:picLocks noChangeAspect="1"/>
          </p:cNvPicPr>
          <p:nvPr/>
        </p:nvPicPr>
        <p:blipFill rotWithShape="1">
          <a:blip r:embed="rId2"/>
          <a:srcRect l="12361" t="20275" r="47018" b="15152"/>
          <a:stretch/>
        </p:blipFill>
        <p:spPr>
          <a:xfrm>
            <a:off x="1795147" y="861392"/>
            <a:ext cx="5592415" cy="5559287"/>
          </a:xfrm>
          <a:prstGeom prst="rect">
            <a:avLst/>
          </a:prstGeom>
        </p:spPr>
      </p:pic>
      <p:sp>
        <p:nvSpPr>
          <p:cNvPr id="5" name="Título 4">
            <a:extLst>
              <a:ext uri="{FF2B5EF4-FFF2-40B4-BE49-F238E27FC236}">
                <a16:creationId xmlns:a16="http://schemas.microsoft.com/office/drawing/2014/main" id="{3D6D628C-D41E-411D-9C02-8B0C038E3CA9}"/>
              </a:ext>
            </a:extLst>
          </p:cNvPr>
          <p:cNvSpPr>
            <a:spLocks noGrp="1"/>
          </p:cNvSpPr>
          <p:nvPr>
            <p:ph type="title"/>
          </p:nvPr>
        </p:nvSpPr>
        <p:spPr>
          <a:xfrm>
            <a:off x="293021" y="152399"/>
            <a:ext cx="8596668" cy="596348"/>
          </a:xfrm>
        </p:spPr>
        <p:txBody>
          <a:bodyPr>
            <a:normAutofit fontScale="90000"/>
          </a:bodyPr>
          <a:lstStyle/>
          <a:p>
            <a:r>
              <a:rPr lang="es-MX" dirty="0"/>
              <a:t>Síntesis de las causa del Golpe de Estrado </a:t>
            </a:r>
            <a:endParaRPr lang="es-CL" dirty="0"/>
          </a:p>
        </p:txBody>
      </p:sp>
    </p:spTree>
    <p:extLst>
      <p:ext uri="{BB962C8B-B14F-4D97-AF65-F5344CB8AC3E}">
        <p14:creationId xmlns:p14="http://schemas.microsoft.com/office/powerpoint/2010/main" val="290446207"/>
      </p:ext>
    </p:extLst>
  </p:cSld>
  <p:clrMapOvr>
    <a:masterClrMapping/>
  </p:clrMapOvr>
</p:sld>
</file>

<file path=ppt/theme/theme1.xml><?xml version="1.0" encoding="utf-8"?>
<a:theme xmlns:a="http://schemas.openxmlformats.org/drawingml/2006/main" name="Faceta">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310</TotalTime>
  <Words>525</Words>
  <Application>Microsoft Office PowerPoint</Application>
  <PresentationFormat>Panorámica</PresentationFormat>
  <Paragraphs>48</Paragraphs>
  <Slides>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6</vt:i4>
      </vt:variant>
    </vt:vector>
  </HeadingPairs>
  <TitlesOfParts>
    <vt:vector size="10" baseType="lpstr">
      <vt:lpstr>Arial</vt:lpstr>
      <vt:lpstr>Trebuchet MS</vt:lpstr>
      <vt:lpstr>Wingdings 3</vt:lpstr>
      <vt:lpstr>Faceta</vt:lpstr>
      <vt:lpstr>Diferentes causas sobre el golpe de Estado de 1973</vt:lpstr>
      <vt:lpstr>1.-La intervención de Estados Unidos</vt:lpstr>
      <vt:lpstr>2.-Las acciones de la oposición. Extrema derecha</vt:lpstr>
      <vt:lpstr>3.-La aparición del Partido Demócrata Cristiano</vt:lpstr>
      <vt:lpstr>4.-Las consecuencias de la democratización</vt:lpstr>
      <vt:lpstr>Síntesis de las causa del Golpe de Estrado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Jacqueline Contreras</dc:creator>
  <cp:lastModifiedBy>Maria Cristina M</cp:lastModifiedBy>
  <cp:revision>12</cp:revision>
  <dcterms:created xsi:type="dcterms:W3CDTF">2020-10-14T01:35:06Z</dcterms:created>
  <dcterms:modified xsi:type="dcterms:W3CDTF">2020-10-19T14:11:30Z</dcterms:modified>
</cp:coreProperties>
</file>