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8" r:id="rId3"/>
    <p:sldId id="269" r:id="rId4"/>
    <p:sldId id="281" r:id="rId5"/>
    <p:sldId id="264" r:id="rId6"/>
    <p:sldId id="300" r:id="rId7"/>
    <p:sldId id="304" r:id="rId8"/>
    <p:sldId id="287" r:id="rId9"/>
    <p:sldId id="297" r:id="rId10"/>
    <p:sldId id="290" r:id="rId11"/>
    <p:sldId id="31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797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00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526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imágenes en línea 3"/>
          <p:cNvSpPr>
            <a:spLocks noGrp="1"/>
          </p:cNvSpPr>
          <p:nvPr>
            <p:ph type="clipArt"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6E5248B8-B480-41A5-874D-83EE9088AAF6}" type="slidenum">
              <a:rPr lang="es-ES" altLang="es-CL"/>
              <a:pPr/>
              <a:t>‹Nº›</a:t>
            </a:fld>
            <a:endParaRPr lang="es-ES" altLang="es-CL" sz="1400"/>
          </a:p>
        </p:txBody>
      </p:sp>
    </p:spTree>
    <p:extLst>
      <p:ext uri="{BB962C8B-B14F-4D97-AF65-F5344CB8AC3E}">
        <p14:creationId xmlns:p14="http://schemas.microsoft.com/office/powerpoint/2010/main" val="312722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7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57251" y="500064"/>
            <a:ext cx="952500" cy="928687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7B03-710F-422A-B1EA-A1E76F991869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A219-1CDE-4469-BB95-5615D041643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4825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13A7-CF78-4C45-9441-FD4D0101B516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1608-7D5D-4C28-9702-78594D1A6F8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16224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047751" y="571500"/>
            <a:ext cx="1524000" cy="928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s-E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A1AC-7CE6-4E9C-AC77-1F2F5F97F3BB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AA39-5AAB-4C42-8BFD-E108687D57F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81106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A421-3E8B-4866-B99F-7F530D99A6BD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663D-55CD-4544-92EE-9533755E820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90407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6FEC-C88E-4089-B7F3-2A8E57992DCD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41D3-CD8E-43F9-B608-C42341585A57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9527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ECE3-121F-4CC3-8B42-F4274D52B3D2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8EB7-8622-48C6-B45E-279EC02750F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47882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BF86-154E-4448-B710-65FB1684DFE6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40F5-C905-4D54-9ECE-9BC0E65D232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9263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610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1921-1F72-4785-B569-F62B5F48EE4B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8FF6-E6AD-4348-A67E-06F904FD240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5455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744-04E8-4394-A985-81C24E3B0479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9F3FB-E72C-4868-804F-C16567D7455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6333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107F-F758-4563-B74F-5E176822BB37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7588-C98E-455F-BD0F-479D1891E54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68271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1C65-81CF-4921-8C37-D5BD7A40AE7C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07BB-F6E7-452F-8E50-893F703FF102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74665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705600" y="210185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25DC32-74D8-442B-BF4E-DCB2AD4143E6}" type="slidenum">
              <a:rPr lang="es-ES" altLang="es-CL"/>
              <a:pPr>
                <a:defRPr/>
              </a:pPr>
              <a:t>‹Nº›</a:t>
            </a:fld>
            <a:endParaRPr lang="es-ES" altLang="es-CL" sz="1400"/>
          </a:p>
        </p:txBody>
      </p:sp>
    </p:spTree>
    <p:extLst>
      <p:ext uri="{BB962C8B-B14F-4D97-AF65-F5344CB8AC3E}">
        <p14:creationId xmlns:p14="http://schemas.microsoft.com/office/powerpoint/2010/main" val="1141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00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368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637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88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079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587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6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93A8-C170-4C30-AAB4-DFBA40719241}" type="datetimeFigureOut">
              <a:rPr lang="es-CL" smtClean="0"/>
              <a:pPr/>
              <a:t>05-04-2020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BAB5-594F-41B2-9FD9-CE0209F5CDB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1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0DFA1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886D0F-C70F-43FD-8671-A16C4B426F73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05/04/2020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42D83-BC30-4FDB-BC6B-26E7E26A9633}" type="slidenum">
              <a:rPr lang="es-ES" altLang="es-CL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27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365125"/>
            <a:ext cx="953036" cy="1167461"/>
          </a:xfrm>
          <a:prstGeom prst="rect">
            <a:avLst/>
          </a:prstGeom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PROFESORA DE CIENCIAS MIRTA QUILODRAN MEDINA</a:t>
            </a:r>
            <a:br>
              <a:rPr lang="es-CL" dirty="0"/>
            </a:br>
            <a:r>
              <a:rPr lang="es-CL" dirty="0"/>
              <a:t>CURSO 6°AÑO BASICO A-B-C ASIGNATURA CIENCIAS NATURALES.   GUIA N°4          2020                                             </a:t>
            </a:r>
          </a:p>
        </p:txBody>
      </p:sp>
      <p:sp>
        <p:nvSpPr>
          <p:cNvPr id="13" name="Marcador de posición de imagen 12"/>
          <p:cNvSpPr>
            <a:spLocks noGrp="1"/>
          </p:cNvSpPr>
          <p:nvPr>
            <p:ph type="pic" idx="1"/>
          </p:nvPr>
        </p:nvSpPr>
        <p:spPr/>
      </p:sp>
      <p:sp>
        <p:nvSpPr>
          <p:cNvPr id="6" name="Marcador de contenid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L" dirty="0"/>
              <a:t>                                 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46" y="438476"/>
            <a:ext cx="9134854" cy="3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6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817" y="182880"/>
            <a:ext cx="4467498" cy="4127863"/>
          </a:xfrm>
        </p:spPr>
        <p:txBody>
          <a:bodyPr>
            <a:normAutofit/>
          </a:bodyPr>
          <a:lstStyle/>
          <a:p>
            <a:r>
              <a:rPr lang="es-PR" altLang="es-ES" sz="2800" dirty="0">
                <a:cs typeface="Times New Roman" panose="02020603050405020304" pitchFamily="18" charset="0"/>
              </a:rPr>
              <a:t> </a:t>
            </a:r>
            <a:r>
              <a:rPr lang="es-PR" altLang="es-ES" sz="4000" b="1" dirty="0">
                <a:cs typeface="Times New Roman" panose="02020603050405020304" pitchFamily="18" charset="0"/>
              </a:rPr>
              <a:t>Fase Oscura</a:t>
            </a:r>
            <a:r>
              <a:rPr lang="es-PR" altLang="es-ES" dirty="0">
                <a:cs typeface="Times New Roman" panose="02020603050405020304" pitchFamily="18" charset="0"/>
              </a:rPr>
              <a:t>: </a:t>
            </a:r>
          </a:p>
          <a:p>
            <a:r>
              <a:rPr lang="es-PR" altLang="es-ES" dirty="0">
                <a:cs typeface="Times New Roman" panose="02020603050405020304" pitchFamily="18" charset="0"/>
              </a:rPr>
              <a:t>Ocurre en el </a:t>
            </a:r>
            <a:r>
              <a:rPr lang="es-PR" altLang="es-ES" b="1" dirty="0">
                <a:cs typeface="Times New Roman" panose="02020603050405020304" pitchFamily="18" charset="0"/>
              </a:rPr>
              <a:t>estroma</a:t>
            </a:r>
            <a:r>
              <a:rPr lang="es-PR" altLang="es-ES" dirty="0">
                <a:cs typeface="Times New Roman" panose="02020603050405020304" pitchFamily="18" charset="0"/>
              </a:rPr>
              <a:t>.</a:t>
            </a:r>
          </a:p>
          <a:p>
            <a:r>
              <a:rPr lang="es-PR" altLang="es-ES" dirty="0">
                <a:cs typeface="Times New Roman" panose="02020603050405020304" pitchFamily="18" charset="0"/>
              </a:rPr>
              <a:t> El CO</a:t>
            </a:r>
            <a:r>
              <a:rPr lang="es-PR" altLang="es-ES" baseline="-30000" dirty="0">
                <a:cs typeface="Times New Roman" panose="02020603050405020304" pitchFamily="18" charset="0"/>
              </a:rPr>
              <a:t>2</a:t>
            </a:r>
            <a:r>
              <a:rPr lang="es-PR" altLang="es-ES" dirty="0">
                <a:cs typeface="Times New Roman" panose="02020603050405020304" pitchFamily="18" charset="0"/>
              </a:rPr>
              <a:t> es transformado en carbohidratos usando el ATP y el NADPH</a:t>
            </a:r>
            <a:r>
              <a:rPr lang="es-PR" altLang="es-ES" baseline="-30000" dirty="0">
                <a:cs typeface="Times New Roman" panose="02020603050405020304" pitchFamily="18" charset="0"/>
              </a:rPr>
              <a:t> </a:t>
            </a:r>
            <a:r>
              <a:rPr lang="es-PR" altLang="es-ES" dirty="0">
                <a:cs typeface="Times New Roman" panose="02020603050405020304" pitchFamily="18" charset="0"/>
              </a:rPr>
              <a:t>de los </a:t>
            </a:r>
            <a:r>
              <a:rPr lang="es-PR" altLang="es-ES" dirty="0" err="1">
                <a:cs typeface="Times New Roman" panose="02020603050405020304" pitchFamily="18" charset="0"/>
              </a:rPr>
              <a:t>tilacoides</a:t>
            </a:r>
            <a:r>
              <a:rPr lang="es-PR" altLang="es-ES" dirty="0">
                <a:cs typeface="Times New Roman" panose="02020603050405020304" pitchFamily="18" charset="0"/>
              </a:rPr>
              <a:t>. </a:t>
            </a:r>
          </a:p>
          <a:p>
            <a:r>
              <a:rPr lang="es-PR" altLang="es-ES" dirty="0">
                <a:cs typeface="Times New Roman" panose="02020603050405020304" pitchFamily="18" charset="0"/>
              </a:rPr>
              <a:t>Esta fase se conoce como Ciclo de Calvin.</a:t>
            </a:r>
            <a:endParaRPr lang="en-GB" altLang="es-ES" dirty="0"/>
          </a:p>
        </p:txBody>
      </p:sp>
      <p:pic>
        <p:nvPicPr>
          <p:cNvPr id="8195" name="Picture 6" descr="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8743" y="222069"/>
            <a:ext cx="7733257" cy="6283234"/>
          </a:xfrm>
          <a:noFill/>
        </p:spPr>
      </p:pic>
    </p:spTree>
    <p:extLst>
      <p:ext uri="{BB962C8B-B14F-4D97-AF65-F5344CB8AC3E}">
        <p14:creationId xmlns:p14="http://schemas.microsoft.com/office/powerpoint/2010/main" val="39735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b="1" dirty="0"/>
              <a:t>Estomas y </a:t>
            </a:r>
            <a:br>
              <a:rPr lang="es-CL" b="1" dirty="0"/>
            </a:br>
            <a:r>
              <a:rPr lang="es-CL" b="1" dirty="0"/>
              <a:t>cloroplastos. Ubicación</a:t>
            </a:r>
            <a:r>
              <a:rPr lang="es-CL" dirty="0"/>
              <a:t>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" y="1690352"/>
            <a:ext cx="4258614" cy="4401355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61" y="1571221"/>
            <a:ext cx="5016802" cy="48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9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altLang="es-CL" dirty="0"/>
              <a:t>CLASES DE CLOROFILA</a:t>
            </a:r>
            <a:endParaRPr lang="es-ES" altLang="es-C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altLang="es-CL" sz="3600" dirty="0"/>
              <a:t>Hay varias clases de clorofila ej. a, b </a:t>
            </a:r>
          </a:p>
          <a:p>
            <a:r>
              <a:rPr lang="es-EC" altLang="es-CL" sz="3600" dirty="0"/>
              <a:t>Algunas bacterias poseen clorofila</a:t>
            </a:r>
          </a:p>
          <a:p>
            <a:pPr marL="0" indent="0">
              <a:buNone/>
            </a:pPr>
            <a:r>
              <a:rPr lang="es-EC" altLang="es-CL" sz="3600" dirty="0"/>
              <a:t>(cianobacterias).</a:t>
            </a:r>
          </a:p>
          <a:p>
            <a:r>
              <a:rPr lang="es-EC" altLang="es-CL" sz="3600" dirty="0"/>
              <a:t>Contienen el elemento magnesio (Mg).</a:t>
            </a:r>
            <a:endParaRPr lang="es-ES" altLang="es-CL" sz="3600" dirty="0"/>
          </a:p>
        </p:txBody>
      </p:sp>
      <p:pic>
        <p:nvPicPr>
          <p:cNvPr id="19463" name="Picture 7" descr="clorofila.jpg (17746 bytes)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1115" y="1377950"/>
            <a:ext cx="3910885" cy="521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4332160"/>
            <a:ext cx="2550017" cy="22623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617" y="4430332"/>
            <a:ext cx="3009363" cy="22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                          Estomas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2130"/>
            <a:ext cx="5936087" cy="5595870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653" y="1440030"/>
            <a:ext cx="4516192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4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838200"/>
            <a:ext cx="7772400" cy="838200"/>
          </a:xfrm>
        </p:spPr>
        <p:txBody>
          <a:bodyPr/>
          <a:lstStyle/>
          <a:p>
            <a:r>
              <a:rPr lang="es-EC" altLang="es-CL" dirty="0"/>
              <a:t>LA  LUZ Y LOS PIGMENTOS</a:t>
            </a:r>
            <a:endParaRPr lang="es-ES" altLang="es-CL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062" y="1676400"/>
            <a:ext cx="5988676" cy="4054699"/>
          </a:xfrm>
        </p:spPr>
        <p:txBody>
          <a:bodyPr>
            <a:normAutofit lnSpcReduction="10000"/>
          </a:bodyPr>
          <a:lstStyle/>
          <a:p>
            <a:r>
              <a:rPr lang="es-EC" altLang="es-CL" dirty="0"/>
              <a:t>La luz es una forma de energía radiante.</a:t>
            </a:r>
          </a:p>
          <a:p>
            <a:r>
              <a:rPr lang="es-EC" altLang="es-CL" dirty="0"/>
              <a:t>La energía radiante se propaga en ondas.</a:t>
            </a:r>
          </a:p>
          <a:p>
            <a:r>
              <a:rPr lang="es-EC" altLang="es-CL" dirty="0"/>
              <a:t>Formas de energía radiante (ondas de radio, infrarrojas, ultravioletas, rayos X, etc.).</a:t>
            </a:r>
          </a:p>
          <a:p>
            <a:r>
              <a:rPr lang="es-EC" altLang="es-CL" dirty="0"/>
              <a:t>Para sintetizar alimento, se usan únicamente las ondas de luz.</a:t>
            </a:r>
          </a:p>
          <a:p>
            <a:r>
              <a:rPr lang="es-EC" altLang="es-CL" dirty="0"/>
              <a:t>CIANOBACTERIA IMAGEN</a:t>
            </a:r>
            <a:endParaRPr lang="es-ES" altLang="es-CL" dirty="0"/>
          </a:p>
        </p:txBody>
      </p:sp>
      <p:pic>
        <p:nvPicPr>
          <p:cNvPr id="12295" name="Picture 7" descr="imagen01.GIF (4554 byte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676400"/>
            <a:ext cx="5719354" cy="22902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35" y="3837903"/>
            <a:ext cx="4174526" cy="2840847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V="1">
            <a:off x="4275786" y="5434885"/>
            <a:ext cx="3129566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0DFA1"/>
            </a:gs>
            <a:gs pos="100000">
              <a:srgbClr val="9CB86E">
                <a:alpha val="12000"/>
              </a:srgbClr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CL">
                <a:solidFill>
                  <a:schemeClr val="bg1"/>
                </a:solidFill>
              </a:rPr>
              <a:t>Importancia de la fotosíntesis</a:t>
            </a:r>
          </a:p>
        </p:txBody>
      </p:sp>
      <p:sp>
        <p:nvSpPr>
          <p:cNvPr id="49155" name="Marcador de contenid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es-CL" altLang="es-CL" sz="4000" dirty="0">
                <a:solidFill>
                  <a:schemeClr val="bg1"/>
                </a:solidFill>
              </a:rPr>
              <a:t>Todo el oxígeno que hay en la atmósfera ha sido producido por la fotosíntesis.</a:t>
            </a:r>
          </a:p>
          <a:p>
            <a:pPr eaLnBrk="1" hangingPunct="1"/>
            <a:endParaRPr lang="es-CL" altLang="es-CL" sz="4000" dirty="0">
              <a:solidFill>
                <a:schemeClr val="bg1"/>
              </a:solidFill>
            </a:endParaRPr>
          </a:p>
          <a:p>
            <a:pPr eaLnBrk="1" hangingPunct="1"/>
            <a:r>
              <a:rPr lang="es-CL" altLang="es-CL" sz="4000" dirty="0">
                <a:solidFill>
                  <a:schemeClr val="bg1"/>
                </a:solidFill>
              </a:rPr>
              <a:t>Cada 2000 años todo el oxígeno se renueva, llevada a cabo por plantas , algas y cianobacterias</a:t>
            </a:r>
          </a:p>
        </p:txBody>
      </p:sp>
    </p:spTree>
    <p:extLst>
      <p:ext uri="{BB962C8B-B14F-4D97-AF65-F5344CB8AC3E}">
        <p14:creationId xmlns:p14="http://schemas.microsoft.com/office/powerpoint/2010/main" val="95847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80304"/>
            <a:ext cx="7772400" cy="1017431"/>
          </a:xfrm>
        </p:spPr>
        <p:txBody>
          <a:bodyPr>
            <a:normAutofit/>
          </a:bodyPr>
          <a:lstStyle/>
          <a:p>
            <a:pPr algn="ctr"/>
            <a:r>
              <a:rPr lang="es-EC" altLang="es-CL" dirty="0"/>
              <a:t>COMPLEJO ANTENA</a:t>
            </a:r>
            <a:endParaRPr lang="es-ES" altLang="es-CL" dirty="0"/>
          </a:p>
        </p:txBody>
      </p:sp>
      <p:pic>
        <p:nvPicPr>
          <p:cNvPr id="22532" name="Picture 4" descr="\\Apolo\Home\dpacheco\BASE DE DATOS\FISIOLOGIA VEGETAL\LIBRO-FOTOSÍNTESIS\FOTOSINTESIS - LibroBOTANICAOnLine - FOTOSINTESIS_archivos\Image1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1043189"/>
            <a:ext cx="8886422" cy="55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3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6388" y="0"/>
            <a:ext cx="11025051" cy="1442434"/>
          </a:xfrm>
        </p:spPr>
        <p:txBody>
          <a:bodyPr/>
          <a:lstStyle/>
          <a:p>
            <a:pPr algn="ctr"/>
            <a:r>
              <a:rPr lang="es-EC" altLang="es-CL" dirty="0"/>
              <a:t>Fases de la fotosíntesis: Clara y oscura.</a:t>
            </a:r>
            <a:endParaRPr lang="es-ES" altLang="es-CL" dirty="0"/>
          </a:p>
        </p:txBody>
      </p:sp>
      <p:pic>
        <p:nvPicPr>
          <p:cNvPr id="27652" name="Picture 4" descr="\\Apolo\Home\dpacheco\BASE DE DATOS\FISIOLOGIA VEGETAL\LIBRO-FOTOSÍNTESIS\FOTOSINTESIS - LibroBOTANICAOnLine - FOTOSINTESIS_archivos\Image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1" y="1171977"/>
            <a:ext cx="5138670" cy="553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67426" y="1751527"/>
            <a:ext cx="4507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Etapa oscura o bioquímica de la fotosíntesis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7" y="2429952"/>
            <a:ext cx="4906850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6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28790"/>
            <a:ext cx="7772400" cy="862884"/>
          </a:xfrm>
        </p:spPr>
        <p:txBody>
          <a:bodyPr>
            <a:normAutofit/>
          </a:bodyPr>
          <a:lstStyle/>
          <a:p>
            <a:pPr algn="ctr"/>
            <a:r>
              <a:rPr lang="es-EC" altLang="es-CL" sz="4000" dirty="0"/>
              <a:t>1. Reacciones dependientes de luz</a:t>
            </a:r>
            <a:endParaRPr lang="es-ES" altLang="es-CL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249251"/>
            <a:ext cx="8001000" cy="4891199"/>
          </a:xfrm>
        </p:spPr>
        <p:txBody>
          <a:bodyPr/>
          <a:lstStyle/>
          <a:p>
            <a:pPr marL="533400" indent="-533400" algn="just">
              <a:buNone/>
            </a:pPr>
            <a:r>
              <a:rPr lang="es-EC" altLang="es-CL" sz="3200" dirty="0"/>
              <a:t>Ocurren en las granas de los cloroplastos:</a:t>
            </a: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s-EC" altLang="es-CL" sz="3200" dirty="0"/>
              <a:t>La clorofila de las granas absorben la luz.</a:t>
            </a: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s-EC" altLang="es-CL" sz="3200" dirty="0"/>
              <a:t>Esto aumenta la energía de electrones en las moléculas de los pigmentos activándolos. </a:t>
            </a:r>
          </a:p>
          <a:p>
            <a:pPr marL="0" indent="0" algn="just">
              <a:buNone/>
            </a:pPr>
            <a:r>
              <a:rPr lang="es-EC" altLang="es-CL" sz="3200" dirty="0"/>
              <a:t> Esto los lleva a un nivel de energía más alto. A medida que los electrones de los pigmentos llegan a un nivel de energía más bajo, liberan energía.</a:t>
            </a:r>
          </a:p>
          <a:p>
            <a:pPr marL="533400" indent="-533400"/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463990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272</Words>
  <Application>Microsoft Office PowerPoint</Application>
  <PresentationFormat>Panorámica</PresentationFormat>
  <Paragraphs>31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de Office</vt:lpstr>
      <vt:lpstr>1_Tema de Office</vt:lpstr>
      <vt:lpstr>PROFESORA DE CIENCIAS MIRTA QUILODRAN MEDINA CURSO 6°AÑO BASICO A-B-C ASIGNATURA CIENCIAS NATURALES.   GUIA N°4          2020                                             </vt:lpstr>
      <vt:lpstr>Estomas y  cloroplastos. Ubicación.</vt:lpstr>
      <vt:lpstr>CLASES DE CLOROFILA</vt:lpstr>
      <vt:lpstr>                          Estomas</vt:lpstr>
      <vt:lpstr>LA  LUZ Y LOS PIGMENTOS</vt:lpstr>
      <vt:lpstr>Importancia de la fotosíntesis</vt:lpstr>
      <vt:lpstr>COMPLEJO ANTENA</vt:lpstr>
      <vt:lpstr>Fases de la fotosíntesis: Clara y oscura.</vt:lpstr>
      <vt:lpstr>1. Reacciones dependientes de luz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aviones de papel</dc:creator>
  <cp:lastModifiedBy>Maria Cristina M</cp:lastModifiedBy>
  <cp:revision>43</cp:revision>
  <dcterms:created xsi:type="dcterms:W3CDTF">2014-08-21T00:32:42Z</dcterms:created>
  <dcterms:modified xsi:type="dcterms:W3CDTF">2020-04-06T00:34:09Z</dcterms:modified>
</cp:coreProperties>
</file>