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9" r:id="rId3"/>
    <p:sldId id="260" r:id="rId4"/>
    <p:sldId id="261" r:id="rId5"/>
    <p:sldId id="262" r:id="rId6"/>
    <p:sldId id="263" r:id="rId7"/>
    <p:sldId id="264" r:id="rId8"/>
    <p:sldId id="265" r:id="rId9"/>
    <p:sldId id="266" r:id="rId10"/>
    <p:sldId id="267" r:id="rId11"/>
    <p:sldId id="268" r:id="rId12"/>
  </p:sldIdLst>
  <p:sldSz cx="12190413"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14327-D767-4039-A935-21D83F08BDE0}" type="datetimeFigureOut">
              <a:rPr lang="es-CL" smtClean="0"/>
              <a:t>31-08-2020</a:t>
            </a:fld>
            <a:endParaRPr lang="es-CL"/>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ED780-0253-4AEE-A07E-72057E4CE872}" type="slidenum">
              <a:rPr lang="es-CL" smtClean="0"/>
              <a:t>‹Nº›</a:t>
            </a:fld>
            <a:endParaRPr lang="es-CL"/>
          </a:p>
        </p:txBody>
      </p:sp>
    </p:spTree>
    <p:extLst>
      <p:ext uri="{BB962C8B-B14F-4D97-AF65-F5344CB8AC3E}">
        <p14:creationId xmlns:p14="http://schemas.microsoft.com/office/powerpoint/2010/main" val="23531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E7ED780-0253-4AEE-A07E-72057E4CE872}" type="slidenum">
              <a:rPr lang="es-CL" smtClean="0"/>
              <a:t>11</a:t>
            </a:fld>
            <a:endParaRPr lang="es-CL"/>
          </a:p>
        </p:txBody>
      </p:sp>
    </p:spTree>
    <p:extLst>
      <p:ext uri="{BB962C8B-B14F-4D97-AF65-F5344CB8AC3E}">
        <p14:creationId xmlns:p14="http://schemas.microsoft.com/office/powerpoint/2010/main" val="414388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130426"/>
            <a:ext cx="10361851"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348507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10275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09521" y="274639"/>
            <a:ext cx="8025355"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329489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224915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126277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7529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261376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306116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313855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30591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3C5204-7FAA-4326-AB8A-893A9FE50EB1}" type="datetimeFigureOut">
              <a:rPr lang="es-CL" smtClean="0"/>
              <a:t>31-08-2020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67952CD-3732-49D7-AEB3-91775F2FC5E0}" type="slidenum">
              <a:rPr lang="es-CL" smtClean="0"/>
              <a:t>‹Nº›</a:t>
            </a:fld>
            <a:endParaRPr lang="es-CL"/>
          </a:p>
        </p:txBody>
      </p:sp>
    </p:spTree>
    <p:extLst>
      <p:ext uri="{BB962C8B-B14F-4D97-AF65-F5344CB8AC3E}">
        <p14:creationId xmlns:p14="http://schemas.microsoft.com/office/powerpoint/2010/main" val="293737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C5204-7FAA-4326-AB8A-893A9FE50EB1}" type="datetimeFigureOut">
              <a:rPr lang="es-CL" smtClean="0"/>
              <a:t>31-08-2020</a:t>
            </a:fld>
            <a:endParaRPr lang="es-CL"/>
          </a:p>
        </p:txBody>
      </p:sp>
      <p:sp>
        <p:nvSpPr>
          <p:cNvPr id="5" name="4 Marcador de pie de página"/>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952CD-3732-49D7-AEB3-91775F2FC5E0}" type="slidenum">
              <a:rPr lang="es-CL" smtClean="0"/>
              <a:t>‹Nº›</a:t>
            </a:fld>
            <a:endParaRPr lang="es-CL"/>
          </a:p>
        </p:txBody>
      </p:sp>
    </p:spTree>
    <p:extLst>
      <p:ext uri="{BB962C8B-B14F-4D97-AF65-F5344CB8AC3E}">
        <p14:creationId xmlns:p14="http://schemas.microsoft.com/office/powerpoint/2010/main" val="648923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uario\Desktop\insignia colegio azulit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488" y="407013"/>
            <a:ext cx="2323070" cy="3092972"/>
          </a:xfrm>
          <a:prstGeom prst="rect">
            <a:avLst/>
          </a:prstGeom>
          <a:noFill/>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3208">
            <a:off x="862295" y="1357533"/>
            <a:ext cx="3683888" cy="249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831269" y="3263558"/>
            <a:ext cx="7227760" cy="2585307"/>
          </a:xfrm>
          <a:prstGeom prst="rect">
            <a:avLst/>
          </a:prstGeom>
          <a:noFill/>
        </p:spPr>
        <p:txBody>
          <a:bodyPr wrap="square" lIns="91423" tIns="45712" rIns="91423" bIns="45712">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ASIGNATURA</a:t>
            </a:r>
          </a:p>
          <a:p>
            <a:pPr algn="ctr"/>
            <a:r>
              <a:rPr lang="es-E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RELIGIÓN</a:t>
            </a:r>
          </a:p>
          <a:p>
            <a:pPr algn="ctr"/>
            <a:r>
              <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CLASE N° </a:t>
            </a: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17</a:t>
            </a:r>
            <a:endPar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 name="Picture 2" descr="Fracaso aprendizaje y educación | Revista SIC - Centro Gum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6124">
            <a:off x="8178176" y="1621654"/>
            <a:ext cx="3794371" cy="196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07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311230" y="548680"/>
            <a:ext cx="5616624" cy="5544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b="1" dirty="0" smtClean="0"/>
              <a:t>EN UNA DE LAS ÚLTIMAS GUÍAS (15) HABLAMOS SOBRE:</a:t>
            </a:r>
          </a:p>
          <a:p>
            <a:pPr algn="just"/>
            <a:endParaRPr lang="es-CL" b="1" dirty="0" smtClean="0"/>
          </a:p>
          <a:p>
            <a:pPr algn="just"/>
            <a:r>
              <a:rPr lang="es-CL" b="1" dirty="0" smtClean="0"/>
              <a:t>LA </a:t>
            </a:r>
            <a:r>
              <a:rPr lang="es-CL" b="1" dirty="0"/>
              <a:t>FAMILIA, FUNDAMENTO ESENCIAL DE LOS VALORES</a:t>
            </a:r>
            <a:r>
              <a:rPr lang="es-CL" b="1" dirty="0" smtClean="0"/>
              <a:t>: hablamos sobre tener apellidos y su importancia, dijimos que e</a:t>
            </a:r>
            <a:r>
              <a:rPr lang="es-CL" dirty="0" smtClean="0"/>
              <a:t>l </a:t>
            </a:r>
            <a:r>
              <a:rPr lang="es-CL" dirty="0"/>
              <a:t>apellido nos identifica como hijos de alguien, y miembros de una familia determinada. Compartimos los apellidos con otras personas de nuestra familia: abuelos, tíos y primos. Nos parecemos a ellos en el cabello, la nariz, los ojos, en la forma de las manos y en el tono de la voz. Gran parte de lo que somos tiene que ver con nuestra familia. </a:t>
            </a:r>
            <a:endParaRPr lang="es-CL" dirty="0" smtClean="0"/>
          </a:p>
          <a:p>
            <a:pPr algn="just"/>
            <a:r>
              <a:rPr lang="es-CL" dirty="0"/>
              <a:t>También la familia es la comunidad donde desde la infancia se enseñan los valores y el adecuado uso de la libertad. Las relaciones personales y la estabilidad familiar son los fundamentos de la libertad, de la seguridad, de la fraternidad en el seno de la sociedad. Es por esto que en la familia se inicia a la vida social. Es en la familia donde se enseñan los primeros valores; valores que serán sustento para la vida en sociedad y a lo largo de la vida de la persona.</a:t>
            </a:r>
          </a:p>
        </p:txBody>
      </p:sp>
      <p:sp>
        <p:nvSpPr>
          <p:cNvPr id="5" name="4 Rectángulo redondeado"/>
          <p:cNvSpPr/>
          <p:nvPr/>
        </p:nvSpPr>
        <p:spPr>
          <a:xfrm>
            <a:off x="1270670" y="188640"/>
            <a:ext cx="40324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Entre </a:t>
            </a:r>
            <a:r>
              <a:rPr lang="es-CL" dirty="0" smtClean="0"/>
              <a:t>algunos valores </a:t>
            </a:r>
            <a:r>
              <a:rPr lang="es-CL" dirty="0"/>
              <a:t>destacan los siguientes:</a:t>
            </a:r>
          </a:p>
        </p:txBody>
      </p:sp>
      <p:pic>
        <p:nvPicPr>
          <p:cNvPr id="7" name="6 Imagen" descr="La generosidad:&#10;La generosidad es uno de los valores que se fomentan&#10;en la vida familiar. Entendiendo por generosidad el&#10;a..."/>
          <p:cNvPicPr/>
          <p:nvPr/>
        </p:nvPicPr>
        <p:blipFill rotWithShape="1">
          <a:blip r:embed="rId2">
            <a:extLst>
              <a:ext uri="{28A0092B-C50C-407E-A947-70E740481C1C}">
                <a14:useLocalDpi xmlns:a14="http://schemas.microsoft.com/office/drawing/2010/main" val="0"/>
              </a:ext>
            </a:extLst>
          </a:blip>
          <a:srcRect l="60030" t="52419" r="6823" b="25174"/>
          <a:stretch/>
        </p:blipFill>
        <p:spPr bwMode="auto">
          <a:xfrm>
            <a:off x="262558" y="960120"/>
            <a:ext cx="1296144" cy="1295048"/>
          </a:xfrm>
          <a:prstGeom prst="rect">
            <a:avLst/>
          </a:prstGeom>
          <a:noFill/>
          <a:ln>
            <a:noFill/>
          </a:ln>
          <a:extLst>
            <a:ext uri="{53640926-AAD7-44D8-BBD7-CCE9431645EC}">
              <a14:shadowObscured xmlns:a14="http://schemas.microsoft.com/office/drawing/2010/main"/>
            </a:ext>
          </a:extLst>
        </p:spPr>
      </p:pic>
      <p:sp>
        <p:nvSpPr>
          <p:cNvPr id="8" name="7 Llamada rectangular redondeada"/>
          <p:cNvSpPr/>
          <p:nvPr/>
        </p:nvSpPr>
        <p:spPr>
          <a:xfrm>
            <a:off x="1585747" y="960120"/>
            <a:ext cx="1512168" cy="442312"/>
          </a:xfrm>
          <a:prstGeom prst="wedgeRoundRectCallout">
            <a:avLst>
              <a:gd name="adj1" fmla="val -66047"/>
              <a:gd name="adj2" fmla="val -189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ALEGRIA</a:t>
            </a:r>
            <a:endParaRPr lang="es-CL" b="1" dirty="0"/>
          </a:p>
        </p:txBody>
      </p:sp>
      <p:sp>
        <p:nvSpPr>
          <p:cNvPr id="10" name="9 Llamada rectangular redondeada"/>
          <p:cNvSpPr/>
          <p:nvPr/>
        </p:nvSpPr>
        <p:spPr>
          <a:xfrm>
            <a:off x="3455608" y="2733992"/>
            <a:ext cx="1252210" cy="442312"/>
          </a:xfrm>
          <a:prstGeom prst="wedgeRoundRectCallout">
            <a:avLst>
              <a:gd name="adj1" fmla="val 72006"/>
              <a:gd name="adj2" fmla="val -584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JUSTICIA</a:t>
            </a:r>
            <a:endParaRPr lang="es-CL" b="1" dirty="0"/>
          </a:p>
        </p:txBody>
      </p:sp>
      <p:sp>
        <p:nvSpPr>
          <p:cNvPr id="11" name="10 Llamada rectangular redondeada"/>
          <p:cNvSpPr/>
          <p:nvPr/>
        </p:nvSpPr>
        <p:spPr>
          <a:xfrm>
            <a:off x="4710481" y="3881129"/>
            <a:ext cx="1512168" cy="442312"/>
          </a:xfrm>
          <a:prstGeom prst="wedgeRoundRectCallout">
            <a:avLst>
              <a:gd name="adj1" fmla="val -68329"/>
              <a:gd name="adj2" fmla="val 3906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LEALTAD</a:t>
            </a:r>
            <a:endParaRPr lang="es-CL" b="1" dirty="0"/>
          </a:p>
        </p:txBody>
      </p:sp>
      <p:sp>
        <p:nvSpPr>
          <p:cNvPr id="9" name="8 Llamada rectangular redondeada"/>
          <p:cNvSpPr/>
          <p:nvPr/>
        </p:nvSpPr>
        <p:spPr>
          <a:xfrm>
            <a:off x="12912" y="2784150"/>
            <a:ext cx="1090244" cy="356818"/>
          </a:xfrm>
          <a:prstGeom prst="wedgeRoundRectCallout">
            <a:avLst>
              <a:gd name="adj1" fmla="val 74213"/>
              <a:gd name="adj2" fmla="val -5896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RESPETO</a:t>
            </a:r>
            <a:endParaRPr lang="es-CL" b="1" dirty="0"/>
          </a:p>
        </p:txBody>
      </p:sp>
      <p:sp>
        <p:nvSpPr>
          <p:cNvPr id="12" name="11 Llamada rectangular redondeada"/>
          <p:cNvSpPr/>
          <p:nvPr/>
        </p:nvSpPr>
        <p:spPr>
          <a:xfrm>
            <a:off x="1654496" y="3621291"/>
            <a:ext cx="1874939" cy="442312"/>
          </a:xfrm>
          <a:prstGeom prst="wedgeRoundRectCallout">
            <a:avLst>
              <a:gd name="adj1" fmla="val -66047"/>
              <a:gd name="adj2" fmla="val -189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1600" b="1" dirty="0" smtClean="0"/>
              <a:t>RESPONSABILIDAD</a:t>
            </a:r>
            <a:endParaRPr lang="es-CL" sz="1600" b="1" dirty="0"/>
          </a:p>
        </p:txBody>
      </p:sp>
      <p:sp>
        <p:nvSpPr>
          <p:cNvPr id="13" name="12 Llamada rectangular redondeada"/>
          <p:cNvSpPr/>
          <p:nvPr/>
        </p:nvSpPr>
        <p:spPr>
          <a:xfrm>
            <a:off x="3790950" y="5704845"/>
            <a:ext cx="1512168" cy="442312"/>
          </a:xfrm>
          <a:prstGeom prst="wedgeRoundRectCallout">
            <a:avLst>
              <a:gd name="adj1" fmla="val -71181"/>
              <a:gd name="adj2" fmla="val -272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AUTOESTIMA</a:t>
            </a:r>
            <a:endParaRPr lang="es-CL" b="1" dirty="0"/>
          </a:p>
        </p:txBody>
      </p:sp>
      <p:pic>
        <p:nvPicPr>
          <p:cNvPr id="16" name="15 Imagen" descr="La responsabilidad:&#10;La responsabilidad supone asumir las consecuencias&#10;de los propios actos, no solo ante uno mismo sino a..."/>
          <p:cNvPicPr/>
          <p:nvPr/>
        </p:nvPicPr>
        <p:blipFill rotWithShape="1">
          <a:blip r:embed="rId3">
            <a:extLst>
              <a:ext uri="{28A0092B-C50C-407E-A947-70E740481C1C}">
                <a14:useLocalDpi xmlns:a14="http://schemas.microsoft.com/office/drawing/2010/main" val="0"/>
              </a:ext>
            </a:extLst>
          </a:blip>
          <a:srcRect l="51698" t="47266" r="10443" b="32637"/>
          <a:stretch/>
        </p:blipFill>
        <p:spPr bwMode="auto">
          <a:xfrm>
            <a:off x="1342678" y="2276872"/>
            <a:ext cx="1528445" cy="1148080"/>
          </a:xfrm>
          <a:prstGeom prst="rect">
            <a:avLst/>
          </a:prstGeom>
          <a:noFill/>
          <a:ln>
            <a:noFill/>
          </a:ln>
          <a:extLst>
            <a:ext uri="{53640926-AAD7-44D8-BBD7-CCE9431645EC}">
              <a14:shadowObscured xmlns:a14="http://schemas.microsoft.com/office/drawing/2010/main"/>
            </a:ext>
          </a:extLst>
        </p:spPr>
      </p:pic>
      <p:pic>
        <p:nvPicPr>
          <p:cNvPr id="15" name="14 Imagen" descr="La responsabilidad:&#10;La responsabilidad supone asumir las consecuencias&#10;de los propios actos, no solo ante uno mismo sino a..."/>
          <p:cNvPicPr/>
          <p:nvPr/>
        </p:nvPicPr>
        <p:blipFill rotWithShape="1">
          <a:blip r:embed="rId3">
            <a:extLst>
              <a:ext uri="{28A0092B-C50C-407E-A947-70E740481C1C}">
                <a14:useLocalDpi xmlns:a14="http://schemas.microsoft.com/office/drawing/2010/main" val="0"/>
              </a:ext>
            </a:extLst>
          </a:blip>
          <a:srcRect l="12131" t="9672" r="57074" b="61570"/>
          <a:stretch/>
        </p:blipFill>
        <p:spPr bwMode="auto">
          <a:xfrm>
            <a:off x="3097915" y="805815"/>
            <a:ext cx="1528445" cy="1434465"/>
          </a:xfrm>
          <a:prstGeom prst="rect">
            <a:avLst/>
          </a:prstGeom>
          <a:noFill/>
          <a:ln>
            <a:noFill/>
          </a:ln>
          <a:extLst>
            <a:ext uri="{53640926-AAD7-44D8-BBD7-CCE9431645EC}">
              <a14:shadowObscured xmlns:a14="http://schemas.microsoft.com/office/drawing/2010/main"/>
            </a:ext>
          </a:extLst>
        </p:spPr>
      </p:pic>
      <p:sp>
        <p:nvSpPr>
          <p:cNvPr id="14" name="13 Llamada rectangular redondeada"/>
          <p:cNvSpPr/>
          <p:nvPr/>
        </p:nvSpPr>
        <p:spPr>
          <a:xfrm>
            <a:off x="4583038" y="960120"/>
            <a:ext cx="1684870" cy="442312"/>
          </a:xfrm>
          <a:prstGeom prst="wedgeRoundRectCallout">
            <a:avLst>
              <a:gd name="adj1" fmla="val -66047"/>
              <a:gd name="adj2" fmla="val -189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GENEROSIDAD</a:t>
            </a:r>
            <a:endParaRPr lang="es-CL" b="1" dirty="0"/>
          </a:p>
        </p:txBody>
      </p:sp>
      <p:pic>
        <p:nvPicPr>
          <p:cNvPr id="17" name="16 Imagen" descr="La responsabilidad:&#10;La responsabilidad supone asumir las consecuencias&#10;de los propios actos, no solo ante uno mismo sino a..."/>
          <p:cNvPicPr/>
          <p:nvPr/>
        </p:nvPicPr>
        <p:blipFill rotWithShape="1">
          <a:blip r:embed="rId3">
            <a:extLst>
              <a:ext uri="{28A0092B-C50C-407E-A947-70E740481C1C}">
                <a14:useLocalDpi xmlns:a14="http://schemas.microsoft.com/office/drawing/2010/main" val="0"/>
              </a:ext>
            </a:extLst>
          </a:blip>
          <a:srcRect l="13058" t="71766" r="61870" b="9504"/>
          <a:stretch/>
        </p:blipFill>
        <p:spPr bwMode="auto">
          <a:xfrm>
            <a:off x="5015086" y="1761455"/>
            <a:ext cx="1008380" cy="987425"/>
          </a:xfrm>
          <a:prstGeom prst="rect">
            <a:avLst/>
          </a:prstGeom>
          <a:noFill/>
          <a:ln>
            <a:noFill/>
          </a:ln>
          <a:extLst>
            <a:ext uri="{53640926-AAD7-44D8-BBD7-CCE9431645EC}">
              <a14:shadowObscured xmlns:a14="http://schemas.microsoft.com/office/drawing/2010/main"/>
            </a:ext>
          </a:extLst>
        </p:spPr>
      </p:pic>
      <p:pic>
        <p:nvPicPr>
          <p:cNvPr id="18" name="17 Imagen" descr="La autoestima:&#10;La autoestima es uno de los valores&#10;fundamentales para el ser humano maduro,&#10;equilibrado y sano. Este valor..."/>
          <p:cNvPicPr/>
          <p:nvPr/>
        </p:nvPicPr>
        <p:blipFill rotWithShape="1">
          <a:blip r:embed="rId4">
            <a:extLst>
              <a:ext uri="{28A0092B-C50C-407E-A947-70E740481C1C}">
                <a14:useLocalDpi xmlns:a14="http://schemas.microsoft.com/office/drawing/2010/main" val="0"/>
              </a:ext>
            </a:extLst>
          </a:blip>
          <a:srcRect l="55650" t="10510" r="12083" b="71763"/>
          <a:stretch/>
        </p:blipFill>
        <p:spPr bwMode="auto">
          <a:xfrm>
            <a:off x="262558" y="3320988"/>
            <a:ext cx="1109360" cy="1485231"/>
          </a:xfrm>
          <a:prstGeom prst="rect">
            <a:avLst/>
          </a:prstGeom>
          <a:noFill/>
          <a:ln>
            <a:noFill/>
          </a:ln>
          <a:extLst>
            <a:ext uri="{53640926-AAD7-44D8-BBD7-CCE9431645EC}">
              <a14:shadowObscured xmlns:a14="http://schemas.microsoft.com/office/drawing/2010/main"/>
            </a:ext>
          </a:extLst>
        </p:spPr>
      </p:pic>
      <p:pic>
        <p:nvPicPr>
          <p:cNvPr id="19" name="18 Imagen" descr="La autoestima:&#10;La autoestima es uno de los valores&#10;fundamentales para el ser humano maduro,&#10;equilibrado y sano. Este valor..."/>
          <p:cNvPicPr/>
          <p:nvPr/>
        </p:nvPicPr>
        <p:blipFill rotWithShape="1">
          <a:blip r:embed="rId4">
            <a:extLst>
              <a:ext uri="{28A0092B-C50C-407E-A947-70E740481C1C}">
                <a14:useLocalDpi xmlns:a14="http://schemas.microsoft.com/office/drawing/2010/main" val="0"/>
              </a:ext>
            </a:extLst>
          </a:blip>
          <a:srcRect l="12011" t="44312" r="57180" b="38626"/>
          <a:stretch/>
        </p:blipFill>
        <p:spPr bwMode="auto">
          <a:xfrm>
            <a:off x="2968506" y="4102285"/>
            <a:ext cx="1440428" cy="1175075"/>
          </a:xfrm>
          <a:prstGeom prst="rect">
            <a:avLst/>
          </a:prstGeom>
          <a:noFill/>
          <a:ln>
            <a:noFill/>
          </a:ln>
          <a:extLst>
            <a:ext uri="{53640926-AAD7-44D8-BBD7-CCE9431645EC}">
              <a14:shadowObscured xmlns:a14="http://schemas.microsoft.com/office/drawing/2010/main"/>
            </a:ext>
          </a:extLst>
        </p:spPr>
      </p:pic>
      <p:pic>
        <p:nvPicPr>
          <p:cNvPr id="20" name="19 Imagen" descr="Los valores en la familia"/>
          <p:cNvPicPr/>
          <p:nvPr/>
        </p:nvPicPr>
        <p:blipFill rotWithShape="1">
          <a:blip r:embed="rId5">
            <a:extLst>
              <a:ext uri="{28A0092B-C50C-407E-A947-70E740481C1C}">
                <a14:useLocalDpi xmlns:a14="http://schemas.microsoft.com/office/drawing/2010/main" val="0"/>
              </a:ext>
            </a:extLst>
          </a:blip>
          <a:srcRect l="52177" t="8384" r="15736" b="74472"/>
          <a:stretch/>
        </p:blipFill>
        <p:spPr bwMode="auto">
          <a:xfrm>
            <a:off x="1696292" y="5234332"/>
            <a:ext cx="1798955" cy="13601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7347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701" t="16688" r="47386" b="21317"/>
          <a:stretch/>
        </p:blipFill>
        <p:spPr bwMode="auto">
          <a:xfrm>
            <a:off x="694605" y="181154"/>
            <a:ext cx="4526517" cy="648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5951190" y="476672"/>
            <a:ext cx="5472608" cy="5688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b="1" dirty="0" smtClean="0"/>
              <a:t>POR ÚLTIMO, EN LA GUÍA 16, HABLAMOS COMO JESÚS, HIJO DE DIOS HECHO HOMBRE, NOS ENSEÑA COMO NOSOTROS COMO PERSONAS DEBEMOS ACTUAR PARA SER TAMBIÉN VERDADEROS HIJOS DE DIOS.</a:t>
            </a:r>
          </a:p>
          <a:p>
            <a:pPr algn="just"/>
            <a:endParaRPr lang="es-CL" dirty="0"/>
          </a:p>
          <a:p>
            <a:pPr algn="just"/>
            <a:r>
              <a:rPr lang="es-CL" b="1" dirty="0" smtClean="0"/>
              <a:t>Recuerda que:</a:t>
            </a:r>
          </a:p>
          <a:p>
            <a:pPr marL="285750" indent="-285750" algn="just">
              <a:buFontTx/>
              <a:buChar char="-"/>
            </a:pPr>
            <a:r>
              <a:rPr lang="es-CL" dirty="0" smtClean="0"/>
              <a:t>Jesús nos enseña la relación que debe haber entre los padres y los hijos.</a:t>
            </a:r>
          </a:p>
          <a:p>
            <a:pPr marL="285750" indent="-285750" algn="just">
              <a:buFontTx/>
              <a:buChar char="-"/>
            </a:pPr>
            <a:r>
              <a:rPr lang="es-CL" dirty="0" smtClean="0"/>
              <a:t>Jesús nos enseña hacer la voluntad de los padres, siempre y cuando sea para nuestro bien.</a:t>
            </a:r>
          </a:p>
          <a:p>
            <a:pPr marL="285750" indent="-285750" algn="just">
              <a:buFontTx/>
              <a:buChar char="-"/>
            </a:pPr>
            <a:r>
              <a:rPr lang="es-CL" dirty="0" smtClean="0"/>
              <a:t>Jesús nos enseña que ser hijos o hijas de Dios es una gran responsabilidad, porque debemos parecernos a Él en las cosas que hacemos y en las palabras que decimos.</a:t>
            </a:r>
            <a:endParaRPr lang="es-CL" dirty="0"/>
          </a:p>
        </p:txBody>
      </p:sp>
    </p:spTree>
    <p:extLst>
      <p:ext uri="{BB962C8B-B14F-4D97-AF65-F5344CB8AC3E}">
        <p14:creationId xmlns:p14="http://schemas.microsoft.com/office/powerpoint/2010/main" val="2139955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911305" y="548682"/>
            <a:ext cx="10361851" cy="1470025"/>
          </a:xfrm>
          <a:prstGeom prst="rect">
            <a:avLst/>
          </a:prstGeom>
        </p:spPr>
        <p:txBody>
          <a:bodyPr vert="horz" lIns="91423" tIns="45712" rIns="91423" bIns="45712" rtlCol="0" anchor="ctr">
            <a:normAutofit fontScale="97500"/>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defTabSz="914342">
              <a:defRPr/>
            </a:pPr>
            <a:r>
              <a:rPr lang="es-CL" sz="4400" b="1" dirty="0">
                <a:solidFill>
                  <a:srgbClr val="C00000"/>
                </a:solidFill>
                <a:latin typeface="Calibri"/>
              </a:rPr>
              <a:t>Material de apoyo </a:t>
            </a:r>
            <a:br>
              <a:rPr lang="es-CL" sz="4400" b="1" dirty="0">
                <a:solidFill>
                  <a:srgbClr val="C00000"/>
                </a:solidFill>
                <a:latin typeface="Calibri"/>
              </a:rPr>
            </a:br>
            <a:r>
              <a:rPr lang="es-CL" sz="4400" b="1" dirty="0">
                <a:solidFill>
                  <a:srgbClr val="C00000"/>
                </a:solidFill>
                <a:latin typeface="Calibri"/>
              </a:rPr>
              <a:t>Guía N° </a:t>
            </a:r>
            <a:r>
              <a:rPr lang="es-CL" sz="4400" b="1" dirty="0" smtClean="0">
                <a:solidFill>
                  <a:srgbClr val="C00000"/>
                </a:solidFill>
                <a:latin typeface="Calibri"/>
              </a:rPr>
              <a:t>17 </a:t>
            </a:r>
            <a:r>
              <a:rPr lang="es-CL" sz="4400" b="1" dirty="0">
                <a:solidFill>
                  <a:srgbClr val="C00000"/>
                </a:solidFill>
                <a:latin typeface="Calibri"/>
              </a:rPr>
              <a:t>Religión	5° Básico </a:t>
            </a:r>
          </a:p>
        </p:txBody>
      </p:sp>
      <p:sp>
        <p:nvSpPr>
          <p:cNvPr id="5" name="4 Onda"/>
          <p:cNvSpPr/>
          <p:nvPr/>
        </p:nvSpPr>
        <p:spPr>
          <a:xfrm>
            <a:off x="5879183" y="2420886"/>
            <a:ext cx="5375897" cy="1800200"/>
          </a:xfrm>
          <a:prstGeom prst="wave">
            <a:avLst/>
          </a:prstGeom>
          <a:solidFill>
            <a:srgbClr val="4F81BD"/>
          </a:solidFill>
          <a:ln w="25400" cap="flat" cmpd="sng" algn="ctr">
            <a:solidFill>
              <a:srgbClr val="4F81BD">
                <a:shade val="50000"/>
              </a:srgbClr>
            </a:solidFill>
            <a:prstDash val="solid"/>
          </a:ln>
          <a:effectLst/>
        </p:spPr>
        <p:txBody>
          <a:bodyPr lIns="91423" tIns="45712" rIns="91423" bIns="45712" spcCol="0" rtlCol="0" anchor="ctr"/>
          <a:lstStyle/>
          <a:p>
            <a:pPr algn="ctr" defTabSz="768096">
              <a:defRPr/>
            </a:pPr>
            <a:r>
              <a:rPr lang="es-CL" sz="2800" b="1" kern="0" dirty="0">
                <a:solidFill>
                  <a:srgbClr val="FF0000"/>
                </a:solidFill>
                <a:effectLst>
                  <a:outerShdw blurRad="38100" dist="38100" dir="2700000" algn="tl">
                    <a:srgbClr val="000000">
                      <a:alpha val="43137"/>
                    </a:srgbClr>
                  </a:outerShdw>
                </a:effectLst>
                <a:latin typeface="Calibri"/>
              </a:rPr>
              <a:t>DIOS SE DA A CONOCER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92" y="2145754"/>
            <a:ext cx="4799907" cy="23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Subtítulo"/>
          <p:cNvSpPr txBox="1">
            <a:spLocks/>
          </p:cNvSpPr>
          <p:nvPr/>
        </p:nvSpPr>
        <p:spPr>
          <a:xfrm>
            <a:off x="1918742" y="4796835"/>
            <a:ext cx="8533289" cy="1752600"/>
          </a:xfrm>
          <a:prstGeom prst="rect">
            <a:avLst/>
          </a:prstGeom>
        </p:spPr>
        <p:txBody>
          <a:bodyPr vert="horz" lIns="76800" tIns="38400" rIns="76800" bIns="38400">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lnSpc>
                <a:spcPct val="115000"/>
              </a:lnSpc>
              <a:buNone/>
            </a:pPr>
            <a:r>
              <a:rPr lang="es-CL" sz="2700" b="1" dirty="0">
                <a:ea typeface="Calibri"/>
                <a:cs typeface="Times New Roman"/>
              </a:rPr>
              <a:t>O.A: Identificar en </a:t>
            </a:r>
            <a:r>
              <a:rPr lang="es-CL" sz="2700" b="1" dirty="0" smtClean="0">
                <a:ea typeface="Calibri"/>
                <a:cs typeface="Times New Roman"/>
              </a:rPr>
              <a:t>los contenidos tratados en esta unidad la presencia de Dios, a través de las acciones que practicamos y de las cosas que nos rodean. </a:t>
            </a:r>
            <a:endParaRPr lang="es-CL" sz="2700" b="1" dirty="0">
              <a:ea typeface="Calibri"/>
              <a:cs typeface="Times New Roman"/>
            </a:endParaRPr>
          </a:p>
          <a:p>
            <a:endParaRPr lang="es-CL" dirty="0"/>
          </a:p>
        </p:txBody>
      </p:sp>
    </p:spTree>
    <p:extLst>
      <p:ext uri="{BB962C8B-B14F-4D97-AF65-F5344CB8AC3E}">
        <p14:creationId xmlns:p14="http://schemas.microsoft.com/office/powerpoint/2010/main" val="3429252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Col. Mineral El Teniente\2020\5° básico Dios se da a conocer.jpg"/>
          <p:cNvPicPr/>
          <p:nvPr/>
        </p:nvPicPr>
        <p:blipFill rotWithShape="1">
          <a:blip r:embed="rId2" cstate="print">
            <a:extLst>
              <a:ext uri="{28A0092B-C50C-407E-A947-70E740481C1C}">
                <a14:useLocalDpi xmlns:a14="http://schemas.microsoft.com/office/drawing/2010/main" val="0"/>
              </a:ext>
            </a:extLst>
          </a:blip>
          <a:srcRect l="10695" t="4321" r="1698" b="9855"/>
          <a:stretch/>
        </p:blipFill>
        <p:spPr bwMode="auto">
          <a:xfrm>
            <a:off x="143321" y="692697"/>
            <a:ext cx="5676161" cy="5019675"/>
          </a:xfrm>
          <a:prstGeom prst="rect">
            <a:avLst/>
          </a:prstGeom>
          <a:noFill/>
          <a:ln>
            <a:noFill/>
          </a:ln>
          <a:extLst>
            <a:ext uri="{53640926-AAD7-44D8-BBD7-CCE9431645EC}">
              <a14:shadowObscured xmlns:a14="http://schemas.microsoft.com/office/drawing/2010/main"/>
            </a:ext>
          </a:extLst>
        </p:spPr>
      </p:pic>
      <p:sp>
        <p:nvSpPr>
          <p:cNvPr id="5" name="4 Rectángulo"/>
          <p:cNvSpPr/>
          <p:nvPr/>
        </p:nvSpPr>
        <p:spPr>
          <a:xfrm>
            <a:off x="6191204" y="404664"/>
            <a:ext cx="5471896" cy="5904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smtClean="0"/>
              <a:t>¿RECUERDAS  LO PRIMERO QUE VIMOS?: </a:t>
            </a:r>
            <a:endParaRPr lang="es-CL" sz="1600" b="1" dirty="0" smtClean="0"/>
          </a:p>
          <a:p>
            <a:pPr algn="just"/>
            <a:r>
              <a:rPr lang="es-CL" sz="1600" dirty="0" smtClean="0"/>
              <a:t>Donde primero nos desarrollamos y donde primero nos conocen tal cual como somos es en nuestra familia</a:t>
            </a:r>
            <a:r>
              <a:rPr lang="es-CL" sz="2000" dirty="0" smtClean="0"/>
              <a:t>, </a:t>
            </a:r>
            <a:r>
              <a:rPr lang="es-CL" sz="1600" dirty="0" smtClean="0"/>
              <a:t>en especial nuestros padres, ellos saben nuestros gustos y también lo que nos molesta, con ellos no debemos aparentar ser otras personas porque nos conocen muy bien, por eso existe confianza y debemos ser honestos con ellos, no mentirles y tampoco faltarles el respeto. </a:t>
            </a:r>
          </a:p>
          <a:p>
            <a:pPr algn="just"/>
            <a:r>
              <a:rPr lang="es-CL" sz="1600" dirty="0" smtClean="0"/>
              <a:t>Otras personas que se merecen nuestra confianza y honestidad son nuestros profesores y profesoras, ellos están no solo para entregar aprendizajes sino también para ayudarnos en el desarrollo de cada uno.</a:t>
            </a:r>
          </a:p>
          <a:p>
            <a:pPr algn="just"/>
            <a:r>
              <a:rPr lang="es-CL" sz="1600" dirty="0" smtClean="0"/>
              <a:t>Por tanto, cada uno está llamado a ser honesto con los demás, en primer lugar con nuestra familia, y en el colegio con nuestros profesores, profesoras y con los compañeros, así habrá confianza para ser cada día mejores personas y así construir un mundo mejor. </a:t>
            </a:r>
            <a:endParaRPr lang="es-CL" sz="1600" dirty="0"/>
          </a:p>
        </p:txBody>
      </p:sp>
    </p:spTree>
    <p:extLst>
      <p:ext uri="{BB962C8B-B14F-4D97-AF65-F5344CB8AC3E}">
        <p14:creationId xmlns:p14="http://schemas.microsoft.com/office/powerpoint/2010/main" val="997884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Col. Mineral El Teniente\2020\unidad2 5°.jpg"/>
          <p:cNvPicPr/>
          <p:nvPr/>
        </p:nvPicPr>
        <p:blipFill rotWithShape="1">
          <a:blip r:embed="rId2" cstate="print">
            <a:extLst>
              <a:ext uri="{28A0092B-C50C-407E-A947-70E740481C1C}">
                <a14:useLocalDpi xmlns:a14="http://schemas.microsoft.com/office/drawing/2010/main" val="0"/>
              </a:ext>
            </a:extLst>
          </a:blip>
          <a:srcRect l="5346" t="4269" r="11850" b="4269"/>
          <a:stretch/>
        </p:blipFill>
        <p:spPr bwMode="auto">
          <a:xfrm>
            <a:off x="5807212" y="116633"/>
            <a:ext cx="5903210" cy="4680520"/>
          </a:xfrm>
          <a:prstGeom prst="rect">
            <a:avLst/>
          </a:prstGeom>
          <a:noFill/>
          <a:ln>
            <a:noFill/>
          </a:ln>
          <a:extLst>
            <a:ext uri="{53640926-AAD7-44D8-BBD7-CCE9431645EC}">
              <a14:shadowObscured xmlns:a14="http://schemas.microsoft.com/office/drawing/2010/main"/>
            </a:ext>
          </a:extLst>
        </p:spPr>
      </p:pic>
      <p:pic>
        <p:nvPicPr>
          <p:cNvPr id="5" name="4 Imagen" descr="E:\Col. Mineral El Teniente\2020\5° Unidad 2.jpg"/>
          <p:cNvPicPr/>
          <p:nvPr/>
        </p:nvPicPr>
        <p:blipFill rotWithShape="1">
          <a:blip r:embed="rId3" cstate="print">
            <a:extLst>
              <a:ext uri="{28A0092B-C50C-407E-A947-70E740481C1C}">
                <a14:useLocalDpi xmlns:a14="http://schemas.microsoft.com/office/drawing/2010/main" val="0"/>
              </a:ext>
            </a:extLst>
          </a:blip>
          <a:srcRect l="10171" t="6830" r="8068" b="66794"/>
          <a:stretch/>
        </p:blipFill>
        <p:spPr bwMode="auto">
          <a:xfrm>
            <a:off x="5807212" y="4770934"/>
            <a:ext cx="5903210" cy="1610395"/>
          </a:xfrm>
          <a:prstGeom prst="rect">
            <a:avLst/>
          </a:prstGeom>
          <a:noFill/>
          <a:ln>
            <a:noFill/>
          </a:ln>
          <a:extLst>
            <a:ext uri="{53640926-AAD7-44D8-BBD7-CCE9431645EC}">
              <a14:shadowObscured xmlns:a14="http://schemas.microsoft.com/office/drawing/2010/main"/>
            </a:ext>
          </a:extLst>
        </p:spPr>
      </p:pic>
      <p:sp>
        <p:nvSpPr>
          <p:cNvPr id="6" name="5 Rectángulo"/>
          <p:cNvSpPr/>
          <p:nvPr/>
        </p:nvSpPr>
        <p:spPr>
          <a:xfrm>
            <a:off x="527313" y="404664"/>
            <a:ext cx="4991905"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b="1" dirty="0" smtClean="0"/>
              <a:t>EN OTRA GUÍA HABLAMOS DE QUE ES DIOS EL QUE SE DA A CONOCER, ¿RECUERDAS?</a:t>
            </a:r>
            <a:endParaRPr lang="es-CL" sz="1600" b="1" dirty="0" smtClean="0"/>
          </a:p>
          <a:p>
            <a:pPr algn="just"/>
            <a:r>
              <a:rPr lang="es-CL" sz="1600" dirty="0" smtClean="0"/>
              <a:t>Dios muestra su presencia y cercanía a su pueblo a través de las personas. A este hecho lo llamamos revelación. En primer lugar, crea al hombre a la mujer por amor, a su imagen y semejanza, y les regala el mundo para que sean felices; a Abraham lo hizo padre de un gran pueblo; buscó a Moisés para liberar a los israelitas de la esclavitud en Egipto; envió a sus mensajeros, los profetas, que enseñaban y hablaban en su nombre; eligió a María y, por último, envió a Jesús, su Hijo. Mediante estas y otras personas, vemos como Dios acompaña y guía a su pueblo, y da conocer lo que ÉL quiere de cada uno de nosotros, “ser mejores personas” </a:t>
            </a:r>
            <a:endParaRPr lang="es-CL" sz="1600" dirty="0"/>
          </a:p>
        </p:txBody>
      </p:sp>
    </p:spTree>
    <p:extLst>
      <p:ext uri="{BB962C8B-B14F-4D97-AF65-F5344CB8AC3E}">
        <p14:creationId xmlns:p14="http://schemas.microsoft.com/office/powerpoint/2010/main" val="1461306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Col. Mineral El Teniente\2020\5° Unidad 2 T2.jpg"/>
          <p:cNvPicPr/>
          <p:nvPr/>
        </p:nvPicPr>
        <p:blipFill rotWithShape="1">
          <a:blip r:embed="rId2" cstate="print">
            <a:extLst>
              <a:ext uri="{28A0092B-C50C-407E-A947-70E740481C1C}">
                <a14:useLocalDpi xmlns:a14="http://schemas.microsoft.com/office/drawing/2010/main" val="0"/>
              </a:ext>
            </a:extLst>
          </a:blip>
          <a:srcRect l="3391" t="25625" r="9888" b="4648"/>
          <a:stretch/>
        </p:blipFill>
        <p:spPr bwMode="auto">
          <a:xfrm>
            <a:off x="1103302" y="476672"/>
            <a:ext cx="5087903" cy="5616624"/>
          </a:xfrm>
          <a:prstGeom prst="rect">
            <a:avLst/>
          </a:prstGeom>
          <a:noFill/>
          <a:ln>
            <a:noFill/>
          </a:ln>
          <a:extLst>
            <a:ext uri="{53640926-AAD7-44D8-BBD7-CCE9431645EC}">
              <a14:shadowObscured xmlns:a14="http://schemas.microsoft.com/office/drawing/2010/main"/>
            </a:ext>
          </a:extLst>
        </p:spPr>
      </p:pic>
      <p:sp>
        <p:nvSpPr>
          <p:cNvPr id="5" name="4 Rectángulo redondeado"/>
          <p:cNvSpPr/>
          <p:nvPr/>
        </p:nvSpPr>
        <p:spPr>
          <a:xfrm>
            <a:off x="6959190" y="620688"/>
            <a:ext cx="4511914" cy="5472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EN LA GUÍA 10 HABLAMOS COMO LOS CREYENTES RECONOCEN LA PRESENCIA DE DIOS EN LOS DIFERENTES ACONTECIMIENTOS DE LA VIDA, COMO POR EJEMPLO</a:t>
            </a:r>
            <a:r>
              <a:rPr lang="es-CL" dirty="0" smtClean="0"/>
              <a:t>:</a:t>
            </a:r>
          </a:p>
          <a:p>
            <a:pPr marL="285750" indent="-285750" algn="ctr">
              <a:buFontTx/>
              <a:buChar char="-"/>
            </a:pPr>
            <a:r>
              <a:rPr lang="es-CL" dirty="0" smtClean="0"/>
              <a:t>Dios da vida a todo, su presencia es cercana y amistosa.</a:t>
            </a:r>
          </a:p>
          <a:p>
            <a:pPr marL="285750" indent="-285750" algn="ctr">
              <a:buFontTx/>
              <a:buChar char="-"/>
            </a:pPr>
            <a:r>
              <a:rPr lang="es-CL" dirty="0" smtClean="0"/>
              <a:t>Dios camina con nosotros y está presente en las cosas que nos pasan.</a:t>
            </a:r>
          </a:p>
          <a:p>
            <a:pPr marL="285750" indent="-285750" algn="ctr">
              <a:buFontTx/>
              <a:buChar char="-"/>
            </a:pPr>
            <a:r>
              <a:rPr lang="es-CL" dirty="0" smtClean="0"/>
              <a:t>Dios se revela definitivamente en la persona de Jesús. </a:t>
            </a:r>
          </a:p>
          <a:p>
            <a:pPr algn="ctr"/>
            <a:r>
              <a:rPr lang="es-CL" dirty="0" smtClean="0"/>
              <a:t> </a:t>
            </a:r>
            <a:endParaRPr lang="es-CL" dirty="0"/>
          </a:p>
        </p:txBody>
      </p:sp>
    </p:spTree>
    <p:extLst>
      <p:ext uri="{BB962C8B-B14F-4D97-AF65-F5344CB8AC3E}">
        <p14:creationId xmlns:p14="http://schemas.microsoft.com/office/powerpoint/2010/main" val="1706274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54590" y="2132856"/>
            <a:ext cx="4319918" cy="4176464"/>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CL" sz="1400" b="1" dirty="0">
                <a:solidFill>
                  <a:srgbClr val="FF0000"/>
                </a:solidFill>
                <a:effectLst/>
                <a:ea typeface="Calibri"/>
                <a:cs typeface="Times New Roman"/>
              </a:rPr>
              <a:t>ALGUNOS VALORES HUMANOS </a:t>
            </a:r>
            <a:endParaRPr lang="es-CL" sz="1400" dirty="0">
              <a:effectLst/>
              <a:ea typeface="Calibri"/>
              <a:cs typeface="Times New Roman"/>
            </a:endParaRPr>
          </a:p>
          <a:p>
            <a:pPr algn="ctr">
              <a:lnSpc>
                <a:spcPct val="115000"/>
              </a:lnSpc>
              <a:spcAft>
                <a:spcPts val="0"/>
              </a:spcAft>
            </a:pPr>
            <a:r>
              <a:rPr lang="es-CL" sz="1400" b="1" dirty="0">
                <a:solidFill>
                  <a:srgbClr val="FF0000"/>
                </a:solidFill>
                <a:effectLst/>
                <a:ea typeface="Calibri"/>
                <a:cs typeface="Times New Roman"/>
              </a:rPr>
              <a:t>PARA LA VIDA FAMILIAR Y ESCOLAR</a:t>
            </a:r>
            <a:endParaRPr lang="es-CL" sz="1400" dirty="0">
              <a:effectLst/>
              <a:ea typeface="Calibri"/>
              <a:cs typeface="Times New Roman"/>
            </a:endParaRPr>
          </a:p>
          <a:p>
            <a:pPr>
              <a:lnSpc>
                <a:spcPct val="115000"/>
              </a:lnSpc>
              <a:spcAft>
                <a:spcPts val="0"/>
              </a:spcAft>
            </a:pPr>
            <a:r>
              <a:rPr lang="es-CL" sz="1400" b="1" dirty="0">
                <a:solidFill>
                  <a:srgbClr val="1F497D"/>
                </a:solidFill>
                <a:effectLst/>
                <a:ea typeface="Calibri"/>
                <a:cs typeface="Times New Roman"/>
              </a:rPr>
              <a:t>1.- DOCILIDAD</a:t>
            </a:r>
            <a:endParaRPr lang="es-CL" sz="1400" dirty="0">
              <a:effectLst/>
              <a:ea typeface="Calibri"/>
              <a:cs typeface="Times New Roman"/>
            </a:endParaRPr>
          </a:p>
          <a:p>
            <a:pPr>
              <a:lnSpc>
                <a:spcPct val="115000"/>
              </a:lnSpc>
              <a:spcAft>
                <a:spcPts val="0"/>
              </a:spcAft>
            </a:pPr>
            <a:r>
              <a:rPr lang="es-CL" sz="1100" b="1" dirty="0">
                <a:solidFill>
                  <a:srgbClr val="1F497D"/>
                </a:solidFill>
                <a:effectLst/>
                <a:ea typeface="Calibri"/>
                <a:cs typeface="Times New Roman"/>
              </a:rPr>
              <a:t>      </a:t>
            </a:r>
            <a:r>
              <a:rPr lang="es-CL" sz="1100" b="1" dirty="0">
                <a:solidFill>
                  <a:srgbClr val="76923C"/>
                </a:solidFill>
                <a:effectLst/>
                <a:ea typeface="Calibri"/>
                <a:cs typeface="Times New Roman"/>
              </a:rPr>
              <a:t>Aprende escuchar consejos y seguir indicaciones.</a:t>
            </a:r>
            <a:endParaRPr lang="es-CL" sz="1400" dirty="0">
              <a:effectLst/>
              <a:ea typeface="Calibri"/>
              <a:cs typeface="Times New Roman"/>
            </a:endParaRPr>
          </a:p>
          <a:p>
            <a:pPr>
              <a:lnSpc>
                <a:spcPct val="115000"/>
              </a:lnSpc>
              <a:spcAft>
                <a:spcPts val="0"/>
              </a:spcAft>
            </a:pPr>
            <a:r>
              <a:rPr lang="es-CL" sz="1400" b="1" dirty="0">
                <a:solidFill>
                  <a:srgbClr val="1F497D"/>
                </a:solidFill>
                <a:effectLst/>
                <a:ea typeface="Calibri"/>
                <a:cs typeface="Times New Roman"/>
              </a:rPr>
              <a:t>2.- ORDEN Y RESPONSABILIDAD</a:t>
            </a:r>
            <a:endParaRPr lang="es-CL" sz="1400" dirty="0">
              <a:effectLst/>
              <a:ea typeface="Calibri"/>
              <a:cs typeface="Times New Roman"/>
            </a:endParaRPr>
          </a:p>
          <a:p>
            <a:pPr>
              <a:lnSpc>
                <a:spcPct val="115000"/>
              </a:lnSpc>
              <a:spcAft>
                <a:spcPts val="0"/>
              </a:spcAft>
            </a:pPr>
            <a:r>
              <a:rPr lang="es-CL" sz="1400" b="1" dirty="0">
                <a:solidFill>
                  <a:srgbClr val="76923C"/>
                </a:solidFill>
                <a:effectLst/>
                <a:ea typeface="Calibri"/>
                <a:cs typeface="Times New Roman"/>
              </a:rPr>
              <a:t>      </a:t>
            </a:r>
            <a:r>
              <a:rPr lang="es-CL" sz="1100" b="1" dirty="0">
                <a:solidFill>
                  <a:srgbClr val="76923C"/>
                </a:solidFill>
                <a:effectLst/>
                <a:ea typeface="Calibri"/>
                <a:cs typeface="Times New Roman"/>
              </a:rPr>
              <a:t>Cumplir con tus obligaciones ayuda a una mejor convivencia.</a:t>
            </a:r>
            <a:endParaRPr lang="es-CL" sz="1400" dirty="0">
              <a:effectLst/>
              <a:ea typeface="Calibri"/>
              <a:cs typeface="Times New Roman"/>
            </a:endParaRPr>
          </a:p>
          <a:p>
            <a:pPr>
              <a:lnSpc>
                <a:spcPct val="115000"/>
              </a:lnSpc>
              <a:spcAft>
                <a:spcPts val="0"/>
              </a:spcAft>
            </a:pPr>
            <a:r>
              <a:rPr lang="es-CL" sz="1400" b="1" dirty="0">
                <a:solidFill>
                  <a:srgbClr val="1F497D"/>
                </a:solidFill>
                <a:effectLst/>
                <a:ea typeface="Calibri"/>
                <a:cs typeface="Times New Roman"/>
              </a:rPr>
              <a:t>3.- RESPETO</a:t>
            </a:r>
            <a:endParaRPr lang="es-CL" sz="1400" dirty="0">
              <a:effectLst/>
              <a:ea typeface="Calibri"/>
              <a:cs typeface="Times New Roman"/>
            </a:endParaRPr>
          </a:p>
          <a:p>
            <a:pPr>
              <a:lnSpc>
                <a:spcPct val="115000"/>
              </a:lnSpc>
              <a:spcAft>
                <a:spcPts val="0"/>
              </a:spcAft>
            </a:pPr>
            <a:r>
              <a:rPr lang="es-CL" sz="1400" b="1" dirty="0">
                <a:solidFill>
                  <a:srgbClr val="76923C"/>
                </a:solidFill>
                <a:effectLst/>
                <a:ea typeface="Calibri"/>
                <a:cs typeface="Times New Roman"/>
              </a:rPr>
              <a:t>      </a:t>
            </a:r>
            <a:r>
              <a:rPr lang="es-CL" sz="1100" b="1" dirty="0">
                <a:solidFill>
                  <a:srgbClr val="76923C"/>
                </a:solidFill>
                <a:effectLst/>
                <a:ea typeface="Calibri"/>
                <a:cs typeface="Times New Roman"/>
              </a:rPr>
              <a:t>Si no se puede decir algo constructivo, lo mejor es callar.</a:t>
            </a:r>
            <a:endParaRPr lang="es-CL" sz="1400" dirty="0">
              <a:effectLst/>
              <a:ea typeface="Calibri"/>
              <a:cs typeface="Times New Roman"/>
            </a:endParaRPr>
          </a:p>
          <a:p>
            <a:pPr>
              <a:lnSpc>
                <a:spcPct val="115000"/>
              </a:lnSpc>
              <a:spcAft>
                <a:spcPts val="0"/>
              </a:spcAft>
            </a:pPr>
            <a:r>
              <a:rPr lang="es-CL" sz="1400" b="1" dirty="0">
                <a:solidFill>
                  <a:srgbClr val="1F497D"/>
                </a:solidFill>
                <a:effectLst/>
                <a:ea typeface="Calibri"/>
                <a:cs typeface="Times New Roman"/>
              </a:rPr>
              <a:t>4.- DECENCIA</a:t>
            </a:r>
            <a:endParaRPr lang="es-CL" sz="1400" dirty="0">
              <a:effectLst/>
              <a:ea typeface="Calibri"/>
              <a:cs typeface="Times New Roman"/>
            </a:endParaRPr>
          </a:p>
          <a:p>
            <a:pPr>
              <a:lnSpc>
                <a:spcPct val="115000"/>
              </a:lnSpc>
              <a:spcAft>
                <a:spcPts val="0"/>
              </a:spcAft>
            </a:pPr>
            <a:r>
              <a:rPr lang="es-CL" sz="1400" b="1" dirty="0">
                <a:solidFill>
                  <a:srgbClr val="1F497D"/>
                </a:solidFill>
                <a:effectLst/>
                <a:ea typeface="Calibri"/>
                <a:cs typeface="Times New Roman"/>
              </a:rPr>
              <a:t>      </a:t>
            </a:r>
            <a:r>
              <a:rPr lang="es-CL" sz="1100" b="1" dirty="0">
                <a:solidFill>
                  <a:srgbClr val="76923C"/>
                </a:solidFill>
                <a:effectLst/>
                <a:ea typeface="Calibri"/>
                <a:cs typeface="Times New Roman"/>
              </a:rPr>
              <a:t>Desarrolla acciones sanas y prudentes con los demás.</a:t>
            </a:r>
            <a:endParaRPr lang="es-CL" sz="1400" dirty="0">
              <a:effectLst/>
              <a:ea typeface="Calibri"/>
              <a:cs typeface="Times New Roman"/>
            </a:endParaRPr>
          </a:p>
          <a:p>
            <a:pPr>
              <a:lnSpc>
                <a:spcPct val="115000"/>
              </a:lnSpc>
              <a:spcAft>
                <a:spcPts val="0"/>
              </a:spcAft>
            </a:pPr>
            <a:r>
              <a:rPr lang="es-CL" sz="1400" b="1" dirty="0">
                <a:solidFill>
                  <a:srgbClr val="1F497D"/>
                </a:solidFill>
                <a:effectLst/>
                <a:ea typeface="Calibri"/>
                <a:cs typeface="Times New Roman"/>
              </a:rPr>
              <a:t>5.- SOLIDARIDAD</a:t>
            </a:r>
            <a:endParaRPr lang="es-CL" sz="1400" dirty="0">
              <a:effectLst/>
              <a:ea typeface="Calibri"/>
              <a:cs typeface="Times New Roman"/>
            </a:endParaRPr>
          </a:p>
          <a:p>
            <a:pPr>
              <a:lnSpc>
                <a:spcPct val="115000"/>
              </a:lnSpc>
              <a:spcAft>
                <a:spcPts val="0"/>
              </a:spcAft>
            </a:pPr>
            <a:r>
              <a:rPr lang="es-CL" sz="1400" b="1" dirty="0">
                <a:solidFill>
                  <a:srgbClr val="1F497D"/>
                </a:solidFill>
                <a:effectLst/>
                <a:ea typeface="Calibri"/>
                <a:cs typeface="Times New Roman"/>
              </a:rPr>
              <a:t>      </a:t>
            </a:r>
            <a:r>
              <a:rPr lang="es-CL" sz="1100" b="1" dirty="0">
                <a:solidFill>
                  <a:srgbClr val="76923C"/>
                </a:solidFill>
                <a:effectLst/>
                <a:ea typeface="Calibri"/>
                <a:cs typeface="Times New Roman"/>
              </a:rPr>
              <a:t>La convivencia se hace más sana si nos ayudamos unos a otros.</a:t>
            </a:r>
            <a:endParaRPr lang="es-CL" sz="1400" dirty="0">
              <a:effectLst/>
              <a:ea typeface="Calibri"/>
              <a:cs typeface="Times New Roman"/>
            </a:endParaRPr>
          </a:p>
        </p:txBody>
      </p:sp>
      <p:sp>
        <p:nvSpPr>
          <p:cNvPr id="5"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2049" name="Imagen 6" descr="Descripción: APOYO ESCOLAR ING MASCHWITZT CONTACTO TELEF 011-15-37910372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298" y="252524"/>
            <a:ext cx="2638502" cy="1554039"/>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p:nvSpPr>
        <p:spPr>
          <a:xfrm>
            <a:off x="5156983" y="598983"/>
            <a:ext cx="6623874" cy="5676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b="1" dirty="0" smtClean="0"/>
              <a:t>¿RECUERDAS QUE HABLAMOS QUE DIOS SE DA A CONOCER EN NUESTRAS ACTITUDES?</a:t>
            </a:r>
          </a:p>
          <a:p>
            <a:pPr algn="just"/>
            <a:r>
              <a:rPr lang="es-CL" b="1" dirty="0" smtClean="0"/>
              <a:t>Hablamos de que: </a:t>
            </a:r>
          </a:p>
          <a:p>
            <a:pPr algn="just"/>
            <a:r>
              <a:rPr lang="es-CL" sz="1600" dirty="0" smtClean="0"/>
              <a:t>Dios </a:t>
            </a:r>
            <a:r>
              <a:rPr lang="es-CL" sz="1600" dirty="0"/>
              <a:t>está presente en los acontecimientos de la vida cotidiana, él se da a conocer en cada momento de nuestras vidas, al contemplar lo maravilloso de la naturaleza, ahí está Dios, al leer la Biblia como Palabra de Dios, descubriré que ahí está Dios, al conocer a Jesús, quién fue y lo que hizo, veré que ahí está Dios. Pero también, Dios está en la vida de cada persona, en especial, en el actuar que hacemos cada día, en mi modo de comportamiento, en mi relación con los demás. En especial Dios está en mi </a:t>
            </a:r>
            <a:r>
              <a:rPr lang="es-CL" sz="1600" b="1" dirty="0"/>
              <a:t>Conciencia</a:t>
            </a:r>
            <a:r>
              <a:rPr lang="es-CL" sz="1600" dirty="0"/>
              <a:t>, Dios se ha revelado a Sí mismo a cada uno mediante un sentido interno de lo correcto y lo incorrecto. Romanos 2, 14-15 dice que toda persona tiene la Ley de Dios “escrita en sus corazones.” Esta brújula interna que nos alerta para lo que es bueno y malo, es lo que determina el bien y el mal. Es decir, es la práctica que hacemos de los valores. </a:t>
            </a:r>
          </a:p>
        </p:txBody>
      </p:sp>
    </p:spTree>
    <p:extLst>
      <p:ext uri="{BB962C8B-B14F-4D97-AF65-F5344CB8AC3E}">
        <p14:creationId xmlns:p14="http://schemas.microsoft.com/office/powerpoint/2010/main" val="2280991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 valor de la solidaridad se manifiesta&#10;en reconocer en el bien común, el&#10;sentido de una vida exitosa para&#10;todos, la so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4744"/>
            <a:ext cx="6815285"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7679382" y="980728"/>
            <a:ext cx="3816424" cy="518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b="1" dirty="0" smtClean="0"/>
              <a:t>EN LA GUÍA 12 HABLAMOS SOBRE EL VALOR DE LA SOLIDARIDAD.</a:t>
            </a:r>
          </a:p>
          <a:p>
            <a:pPr algn="just"/>
            <a:r>
              <a:rPr lang="es-CL" b="1" dirty="0" smtClean="0"/>
              <a:t>RECUERDAS QUE DIJIMOS QUE ES UNA ACTITUD Y UNA CONDUCTA.</a:t>
            </a:r>
          </a:p>
          <a:p>
            <a:pPr algn="just"/>
            <a:r>
              <a:rPr lang="es-CL" b="1" dirty="0" smtClean="0"/>
              <a:t>ADEMÁS HABLAMOS SOBRE COMO SON LAS PERSONAS SOLIDARIAS.</a:t>
            </a:r>
          </a:p>
          <a:p>
            <a:pPr algn="ctr"/>
            <a:r>
              <a:rPr lang="es-CL" b="1" dirty="0" smtClean="0"/>
              <a:t> ¿RECUERDAS?</a:t>
            </a:r>
          </a:p>
          <a:p>
            <a:pPr algn="just"/>
            <a:r>
              <a:rPr lang="es-CL" b="1" dirty="0" smtClean="0"/>
              <a:t>SON: </a:t>
            </a:r>
          </a:p>
          <a:p>
            <a:pPr marL="285750" indent="-285750" algn="just">
              <a:buFontTx/>
              <a:buChar char="-"/>
            </a:pPr>
            <a:r>
              <a:rPr lang="es-CL" dirty="0" smtClean="0"/>
              <a:t>Entusiastas </a:t>
            </a:r>
          </a:p>
          <a:p>
            <a:pPr marL="285750" indent="-285750" algn="just">
              <a:buFontTx/>
              <a:buChar char="-"/>
            </a:pPr>
            <a:r>
              <a:rPr lang="es-CL" dirty="0" smtClean="0"/>
              <a:t>Firmes </a:t>
            </a:r>
          </a:p>
          <a:p>
            <a:pPr marL="285750" indent="-285750" algn="just">
              <a:buFontTx/>
              <a:buChar char="-"/>
            </a:pPr>
            <a:r>
              <a:rPr lang="es-CL" dirty="0" smtClean="0"/>
              <a:t>Leales</a:t>
            </a:r>
          </a:p>
          <a:p>
            <a:pPr marL="285750" indent="-285750" algn="just">
              <a:buFontTx/>
              <a:buChar char="-"/>
            </a:pPr>
            <a:r>
              <a:rPr lang="es-CL" dirty="0" smtClean="0"/>
              <a:t>Compasivos</a:t>
            </a:r>
          </a:p>
          <a:p>
            <a:pPr marL="285750" indent="-285750" algn="just">
              <a:buFontTx/>
              <a:buChar char="-"/>
            </a:pPr>
            <a:r>
              <a:rPr lang="es-CL" dirty="0" smtClean="0"/>
              <a:t>Generosos </a:t>
            </a:r>
          </a:p>
          <a:p>
            <a:pPr marL="285750" indent="-285750" algn="just">
              <a:buFontTx/>
              <a:buChar char="-"/>
            </a:pPr>
            <a:r>
              <a:rPr lang="es-CL" dirty="0" smtClean="0"/>
              <a:t>Fraternales</a:t>
            </a:r>
          </a:p>
          <a:p>
            <a:pPr algn="ctr"/>
            <a:endParaRPr lang="es-CL" dirty="0"/>
          </a:p>
        </p:txBody>
      </p:sp>
    </p:spTree>
    <p:extLst>
      <p:ext uri="{BB962C8B-B14F-4D97-AF65-F5344CB8AC3E}">
        <p14:creationId xmlns:p14="http://schemas.microsoft.com/office/powerpoint/2010/main" val="690234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214" y="116632"/>
            <a:ext cx="5879181" cy="329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ecálogo   de   la   Solidaridad slid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6" y="3501008"/>
            <a:ext cx="5663159" cy="318667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redondeado"/>
          <p:cNvSpPr/>
          <p:nvPr/>
        </p:nvSpPr>
        <p:spPr>
          <a:xfrm>
            <a:off x="789881" y="504046"/>
            <a:ext cx="4752528"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smtClean="0"/>
              <a:t>¿RECUERDAS QUE EN LA GUÍA 13 HABLAMOS SOBRE LOS PASOS QUE DEBE TENER UNA PERSONA SOLIDARIA?</a:t>
            </a:r>
          </a:p>
          <a:p>
            <a:pPr algn="ctr"/>
            <a:r>
              <a:rPr lang="es-CL" sz="2000" b="1" dirty="0" smtClean="0"/>
              <a:t> HECHEMOS UN REPASO NUEVAMENTE, LEAMOS </a:t>
            </a:r>
            <a:endParaRPr lang="es-CL" sz="2000" b="1" dirty="0"/>
          </a:p>
        </p:txBody>
      </p:sp>
      <p:pic>
        <p:nvPicPr>
          <p:cNvPr id="7" name="Picture 2" descr="La Solidari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294" y="3941822"/>
            <a:ext cx="416773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2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982638" y="836712"/>
            <a:ext cx="6120680"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RECUERDAS </a:t>
            </a:r>
            <a:r>
              <a:rPr lang="es-CL" b="1" dirty="0"/>
              <a:t>QUE</a:t>
            </a:r>
            <a:r>
              <a:rPr lang="es-CL" b="1" dirty="0" smtClean="0"/>
              <a:t>: </a:t>
            </a:r>
          </a:p>
          <a:p>
            <a:pPr algn="ctr"/>
            <a:r>
              <a:rPr lang="es-CL" sz="1200" dirty="0" smtClean="0"/>
              <a:t>(guía 14)</a:t>
            </a:r>
            <a:endParaRPr lang="es-CL" sz="1200" dirty="0"/>
          </a:p>
          <a:p>
            <a:pPr algn="ctr"/>
            <a:r>
              <a:rPr lang="es-CL" dirty="0"/>
              <a:t>La definición de valor, está relacionada con los principios, actitudes y sentimientos que rigen aquella escala ética y moral que el individuo posee a la hora de actuar; se relacionan estrechamente con la educación que cada uno ha recibido desde pequeño</a:t>
            </a:r>
            <a:r>
              <a:rPr lang="es-CL" dirty="0" smtClean="0"/>
              <a:t>.</a:t>
            </a:r>
          </a:p>
          <a:p>
            <a:pPr algn="ctr"/>
            <a:endParaRPr lang="es-CL" dirty="0"/>
          </a:p>
          <a:p>
            <a:pPr algn="ctr"/>
            <a:r>
              <a:rPr lang="es-CL" dirty="0"/>
              <a:t>RECUERDA QUE HAY TRES VALORES QUE SE RELACIONAN ENTRE SI:</a:t>
            </a:r>
          </a:p>
          <a:p>
            <a:pPr algn="ctr"/>
            <a:r>
              <a:rPr lang="es-CL" dirty="0"/>
              <a:t>CARIDAD: Sentimiento o actitud que impulsa a interesarse por los demás y a querer ayudar a los necesitados. Virtud que tiene por objeto el amor de Dios y del prójimo.</a:t>
            </a:r>
          </a:p>
          <a:p>
            <a:pPr algn="ctr"/>
            <a:r>
              <a:rPr lang="es-CL" dirty="0"/>
              <a:t>GENEROSIDAD: Cualidad de la persona que ayuda y da lo que tiene a los demás sin esperar nada a cambio.</a:t>
            </a:r>
          </a:p>
          <a:p>
            <a:pPr algn="ctr"/>
            <a:r>
              <a:rPr lang="es-CL" dirty="0"/>
              <a:t>SOLIDARIDAD: Apoyo a una causa o al interés de otros.</a:t>
            </a:r>
          </a:p>
        </p:txBody>
      </p:sp>
      <p:sp>
        <p:nvSpPr>
          <p:cNvPr id="5" name="AutoShape 2" descr="Caridad | Dibujos de los valores, Valor de la solidaridad, Imagenes de los  valores"/>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4" descr="Caridad | Dibujos de los valores, Valor de la solidaridad, Imagenes de los  valores"/>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3078" name="Picture 6" descr="Caridad | Dibujos de los valores, Valor de la solidaridad, Imagenes de los  va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326" y="548680"/>
            <a:ext cx="2086310" cy="18543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é es la generosidad? | Valores para niños | Vídeos infantiles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1510" y="2661664"/>
            <a:ext cx="3112346" cy="175069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ES DE LA SOLIDARIDAD - Panamerican Colle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342" y="4815626"/>
            <a:ext cx="2843957" cy="142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1227</Words>
  <Application>Microsoft Office PowerPoint</Application>
  <PresentationFormat>Personalizado</PresentationFormat>
  <Paragraphs>72</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14</cp:revision>
  <dcterms:created xsi:type="dcterms:W3CDTF">2020-08-31T02:23:21Z</dcterms:created>
  <dcterms:modified xsi:type="dcterms:W3CDTF">2020-08-31T19:27:32Z</dcterms:modified>
</cp:coreProperties>
</file>