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0413" cy="6859588"/>
  <p:notesSz cx="6858000" cy="9144000"/>
  <p:defaultTextStyle>
    <a:defPPr>
      <a:defRPr lang="es-CL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4" y="-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08" y="1371918"/>
            <a:ext cx="10467501" cy="1829223"/>
          </a:xfrm>
          <a:ln>
            <a:noFill/>
          </a:ln>
        </p:spPr>
        <p:txBody>
          <a:bodyPr vert="horz" tIns="0" rIns="2177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07" y="3229283"/>
            <a:ext cx="10471565" cy="1753006"/>
          </a:xfrm>
        </p:spPr>
        <p:txBody>
          <a:bodyPr lIns="0" rIns="21770"/>
          <a:lstStyle>
            <a:lvl1pPr marL="0" marR="54425" indent="0" algn="r">
              <a:buNone/>
              <a:defRPr>
                <a:solidFill>
                  <a:schemeClr val="tx1"/>
                </a:solidFill>
              </a:defRPr>
            </a:lvl1pPr>
            <a:lvl2pPr marL="544251" indent="0" algn="ctr">
              <a:buNone/>
            </a:lvl2pPr>
            <a:lvl3pPr marL="1088502" indent="0" algn="ctr">
              <a:buNone/>
            </a:lvl3pPr>
            <a:lvl4pPr marL="1632753" indent="0" algn="ctr">
              <a:buNone/>
            </a:lvl4pPr>
            <a:lvl5pPr marL="2177004" indent="0" algn="ctr">
              <a:buNone/>
            </a:lvl5pPr>
            <a:lvl6pPr marL="2721254" indent="0" algn="ctr">
              <a:buNone/>
            </a:lvl6pPr>
            <a:lvl7pPr marL="3265505" indent="0" algn="ctr">
              <a:buNone/>
            </a:lvl7pPr>
            <a:lvl8pPr marL="3809756" indent="0" algn="ctr">
              <a:buNone/>
            </a:lvl8pPr>
            <a:lvl9pPr marL="4354007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914613"/>
            <a:ext cx="2742843" cy="521297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914613"/>
            <a:ext cx="8025355" cy="521297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44" y="1317041"/>
            <a:ext cx="10361851" cy="13627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44" y="2705290"/>
            <a:ext cx="10361851" cy="1510062"/>
          </a:xfrm>
        </p:spPr>
        <p:txBody>
          <a:bodyPr lIns="54425" rIns="54425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92053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92053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</p:spPr>
        <p:txBody>
          <a:bodyPr tIns="54425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855677"/>
            <a:ext cx="5386216" cy="659505"/>
          </a:xfrm>
        </p:spPr>
        <p:txBody>
          <a:bodyPr lIns="54425" tIns="0" rIns="5442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61" y="1860188"/>
            <a:ext cx="5388332" cy="654995"/>
          </a:xfrm>
        </p:spPr>
        <p:txBody>
          <a:bodyPr lIns="54425" tIns="0" rIns="5442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21" y="2515183"/>
            <a:ext cx="5386216" cy="384661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515183"/>
            <a:ext cx="5388332" cy="384661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1072958" cy="1143265"/>
          </a:xfrm>
        </p:spPr>
        <p:txBody>
          <a:bodyPr vert="horz" tIns="5442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1" y="514471"/>
            <a:ext cx="3657124" cy="116231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1" y="1676788"/>
            <a:ext cx="3657124" cy="4573059"/>
          </a:xfrm>
        </p:spPr>
        <p:txBody>
          <a:bodyPr lIns="21770" rIns="21770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13" y="1676788"/>
            <a:ext cx="6814779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0455" y="1108333"/>
            <a:ext cx="7009487" cy="411575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0790" y="5361010"/>
            <a:ext cx="207237" cy="1554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4" y="1177269"/>
            <a:ext cx="2950080" cy="1582987"/>
          </a:xfrm>
        </p:spPr>
        <p:txBody>
          <a:bodyPr vert="horz" lIns="54425" tIns="54425" rIns="54425" bIns="54425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40"/>
            <a:ext cx="2946016" cy="2179825"/>
          </a:xfrm>
        </p:spPr>
        <p:txBody>
          <a:bodyPr lIns="76195" rIns="54425" bIns="54425" anchor="t"/>
          <a:lstStyle>
            <a:lvl1pPr marL="0" indent="0" algn="l">
              <a:spcBef>
                <a:spcPts val="298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198" y="6357822"/>
            <a:ext cx="812694" cy="365210"/>
          </a:xfrm>
        </p:spPr>
        <p:txBody>
          <a:bodyPr/>
          <a:lstStyle/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19" y="1199795"/>
            <a:ext cx="6156159" cy="393283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699" y="5817947"/>
            <a:ext cx="1221581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1240" y="6221266"/>
            <a:ext cx="6349173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9" y="-7146"/>
            <a:ext cx="12215810" cy="10416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1240" y="-7145"/>
            <a:ext cx="6349173" cy="6383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  <a:prstGeom prst="rect">
            <a:avLst/>
          </a:prstGeom>
        </p:spPr>
        <p:txBody>
          <a:bodyPr vert="horz" lIns="0" tIns="54425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521" y="1935928"/>
            <a:ext cx="10971372" cy="4390136"/>
          </a:xfrm>
          <a:prstGeom prst="rect">
            <a:avLst/>
          </a:prstGeom>
        </p:spPr>
        <p:txBody>
          <a:bodyPr vert="horz" lIns="108850" tIns="54425" rIns="108850" bIns="54425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8C0D45-A8BF-4786-A08A-3A95FEECBCA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537" y="6357822"/>
            <a:ext cx="446981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5024" y="6357822"/>
            <a:ext cx="101586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097C85-34F7-434F-915F-7792C9A79F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Group 1"/>
          <p:cNvGrpSpPr/>
          <p:nvPr/>
        </p:nvGrpSpPr>
        <p:grpSpPr>
          <a:xfrm>
            <a:off x="-25353" y="202455"/>
            <a:ext cx="12239137" cy="64937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6551" indent="-32655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51" indent="-29389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indent="-29389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052" indent="-25035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603" indent="-25035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153" indent="-25035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4" indent="-21770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2404" indent="-217700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38955" indent="-21770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88" y="407107"/>
            <a:ext cx="2323069" cy="3093688"/>
          </a:xfrm>
          <a:prstGeom prst="rect">
            <a:avLst/>
          </a:prstGeom>
          <a:noFill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862294" y="1357847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31269" y="3264313"/>
            <a:ext cx="7227760" cy="3064568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</a:p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6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6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</a:t>
            </a:r>
            <a:endParaRPr lang="es-ES" sz="6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8178175" y="1622028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6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unión hace la fuerza, cuando los hombres se&#10;ven reunidos para algún fin, descubren que&#10;pueden alcanzar también otros f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2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solidaridad no es un&#10;sentimiento superficial, es la&#10;determinación firme y&#10;perseverante de empeñarse&#10;por el bien común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5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Biblia no menciona la palaba solidaridad,&#10;pero habla de la justicia y el amor. El Antiguo&#10;Testamento nos transmite el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406"/>
            <a:ext cx="12192000" cy="69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2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stáculos para la solidaridad&#10;El afán de destacarse pisoteando&#10;a los demás, con el&#10;convencimiento de que el&#10;mundo está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1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Solidarida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8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1305" y="548808"/>
            <a:ext cx="10361851" cy="14703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 fontScale="90000" lnSpcReduction="10000"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 de apoyo </a:t>
            </a:r>
            <a:b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Guía N° 12 Religión	5° Básico </a:t>
            </a:r>
            <a:endParaRPr kumimoji="0" lang="es-CL" sz="5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4 Onda"/>
          <p:cNvSpPr/>
          <p:nvPr/>
        </p:nvSpPr>
        <p:spPr>
          <a:xfrm>
            <a:off x="5879182" y="2421446"/>
            <a:ext cx="5375897" cy="1800617"/>
          </a:xfrm>
          <a:prstGeom prst="wav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DIOS SE DA A CONOCER</a:t>
            </a:r>
            <a:endParaRPr kumimoji="0" lang="es-CL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2146249"/>
            <a:ext cx="4799907" cy="23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918742" y="4797946"/>
            <a:ext cx="8533289" cy="175300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s-CL" sz="3200" b="1" dirty="0" smtClean="0">
                <a:ea typeface="Calibri"/>
                <a:cs typeface="Times New Roman"/>
              </a:rPr>
              <a:t>O.A: Identificar en el valor de la solidaridad la presencia de Dios entre los seres humanos.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889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&#10;SOLIDARIDA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0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aridad&#10;Cuando dos o más personas se unen y colaboran&#10;mutuamente para conseguir un fin común,&#10;hablamos de solidaridad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3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 valor de la solidaridad se manifiesta&#10;en reconocer en el bien común, el&#10;sentido de una vida exitosa para&#10;todos, la so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8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 apoyar y ayudar a todo aquel que vive un&#10;problema o pasa por una situación difícil. Ser&#10;solidario no es sólo tarea de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9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s solidarios son:&#10;Entusiastas Firmes&#10;LealesCompasivos&#10;Géneros Fraternal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4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s Insolidarios son&#10;Negligentes&#10;Mezquinos&#10;Indiferente&#10;s&#10;Egoístas&#10;Codiciosos&#10;Apático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2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¿Como podemos aplicar la solidaridad?&#10;Ayudando a familias pobres.&#10;Haciendo limpieza en los lugares comunales y dándoles&#10;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67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32</Words>
  <Application>Microsoft Office PowerPoint</Application>
  <PresentationFormat>Personalizado</PresentationFormat>
  <Paragraphs>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González Madariaga</dc:creator>
  <cp:lastModifiedBy>TOSHIBA</cp:lastModifiedBy>
  <cp:revision>3</cp:revision>
  <dcterms:created xsi:type="dcterms:W3CDTF">2020-06-16T21:28:50Z</dcterms:created>
  <dcterms:modified xsi:type="dcterms:W3CDTF">2020-06-16T23:07:52Z</dcterms:modified>
</cp:coreProperties>
</file>