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3" r:id="rId3"/>
    <p:sldId id="274" r:id="rId4"/>
    <p:sldId id="268" r:id="rId5"/>
    <p:sldId id="278" r:id="rId6"/>
    <p:sldId id="276" r:id="rId7"/>
    <p:sldId id="280" r:id="rId8"/>
    <p:sldId id="259" r:id="rId9"/>
    <p:sldId id="281" r:id="rId10"/>
    <p:sldId id="27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73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486" y="365759"/>
            <a:ext cx="11473934" cy="6096385"/>
          </a:xfrm>
        </p:spPr>
        <p:txBody>
          <a:bodyPr>
            <a:normAutofit/>
          </a:bodyPr>
          <a:lstStyle/>
          <a:p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y OPERACIONES</a:t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 </a:t>
            </a:r>
            <a:r>
              <a:rPr lang="es-CL" sz="3200" dirty="0" smtClean="0"/>
              <a:t>Resolver </a:t>
            </a:r>
            <a:r>
              <a:rPr lang="es-CL" sz="3200" dirty="0"/>
              <a:t>problemas aplicando el algoritmo y </a:t>
            </a:r>
            <a:r>
              <a:rPr lang="es-CL" sz="3200" dirty="0" smtClean="0"/>
              <a:t>propiedades de </a:t>
            </a:r>
            <a:r>
              <a:rPr lang="es-CL" sz="3200" dirty="0"/>
              <a:t>la </a:t>
            </a:r>
            <a:r>
              <a:rPr lang="es-CL" sz="3200" dirty="0" smtClean="0"/>
              <a:t>multiplicación</a:t>
            </a: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/>
              <a:t>Abordar de manera flexible y creativa la </a:t>
            </a:r>
            <a:r>
              <a:rPr lang="es-CL" sz="3200" dirty="0" smtClean="0"/>
              <a:t>búsqueda de soluciones </a:t>
            </a:r>
            <a:r>
              <a:rPr lang="es-CL" sz="3200" dirty="0"/>
              <a:t>a problemas</a:t>
            </a:r>
            <a:r>
              <a:rPr lang="es-CL" sz="3200" dirty="0" smtClean="0"/>
              <a:t>.</a:t>
            </a:r>
            <a:br>
              <a:rPr lang="es-CL" sz="3200" dirty="0" smtClean="0"/>
            </a:b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505929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="" xmlns:a16="http://schemas.microsoft.com/office/drawing/2014/main" id="{EA73CDC9-B2CC-4AA8-921C-BB82C343F6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Resultado de imagen de imagenes de numeros par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0" y="589258"/>
            <a:ext cx="1690026" cy="22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803" y="939020"/>
            <a:ext cx="10972800" cy="506788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2) En un campeonato de ciclismo participaron 39 equipos con 22 corredores cada uno</a:t>
            </a:r>
            <a:r>
              <a:rPr lang="es-CL" dirty="0" smtClean="0"/>
              <a:t>. ¿</a:t>
            </a:r>
            <a:r>
              <a:rPr lang="es-CL" dirty="0"/>
              <a:t>Cuántos ciclistas en total participaron </a:t>
            </a:r>
            <a:r>
              <a:rPr lang="es-CL" dirty="0" smtClean="0"/>
              <a:t>en </a:t>
            </a:r>
            <a:r>
              <a:rPr lang="es-CL" dirty="0"/>
              <a:t>el campeonato? </a:t>
            </a:r>
          </a:p>
          <a:p>
            <a:pPr marL="0" indent="0">
              <a:buNone/>
            </a:pPr>
            <a:r>
              <a:rPr lang="es-CL" dirty="0"/>
              <a:t> </a:t>
            </a:r>
          </a:p>
          <a:p>
            <a:pPr marL="0" lvl="0" indent="0">
              <a:buNone/>
            </a:pPr>
            <a:r>
              <a:rPr lang="es-CL" dirty="0" smtClean="0"/>
              <a:t>A.     </a:t>
            </a:r>
            <a:r>
              <a:rPr lang="es-CL" dirty="0" smtClean="0">
                <a:hlinkClick r:id="" action="ppaction://noaction">
                  <a:snd r:embed="rId2" name="bomb.wav"/>
                </a:hlinkClick>
              </a:rPr>
              <a:t>61</a:t>
            </a:r>
            <a:endParaRPr lang="es-CL" dirty="0"/>
          </a:p>
          <a:p>
            <a:pPr marL="0" lvl="0" indent="0">
              <a:buNone/>
            </a:pPr>
            <a:r>
              <a:rPr lang="es-CL" dirty="0" smtClean="0"/>
              <a:t>B.   </a:t>
            </a:r>
            <a:r>
              <a:rPr lang="es-CL" dirty="0" smtClean="0">
                <a:hlinkClick r:id="" action="ppaction://hlinkshowjump?jump=nextslide">
                  <a:snd r:embed="rId3" name="applause.wav"/>
                </a:hlinkClick>
              </a:rPr>
              <a:t>858</a:t>
            </a:r>
            <a:endParaRPr lang="es-CL" dirty="0"/>
          </a:p>
          <a:p>
            <a:pPr marL="0" lvl="0" indent="0">
              <a:buNone/>
            </a:pPr>
            <a:r>
              <a:rPr lang="es-CL" dirty="0" smtClean="0"/>
              <a:t>C.   </a:t>
            </a:r>
            <a:r>
              <a:rPr lang="es-CL" dirty="0" smtClean="0">
                <a:hlinkClick r:id="" action="ppaction://noaction">
                  <a:snd r:embed="rId2" name="bomb.wav"/>
                </a:hlinkClick>
              </a:rPr>
              <a:t>782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8" y="2602523"/>
            <a:ext cx="3372394" cy="270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eral 300 04\Desktop\festividad-y-celebracion-imagen-animada-00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38" y="794947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46689" y="2470513"/>
            <a:ext cx="3952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¡EXCELENTE!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81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594" y="464233"/>
            <a:ext cx="1948199" cy="15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87791" y="464234"/>
            <a:ext cx="9537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u="sng" dirty="0" smtClean="0">
                <a:latin typeface="Arial" pitchFamily="34" charset="0"/>
                <a:cs typeface="Arial" pitchFamily="34" charset="0"/>
              </a:rPr>
              <a:t>LA    MULTIPLICACIÓN</a:t>
            </a:r>
          </a:p>
          <a:p>
            <a:pPr algn="ctr"/>
            <a:endParaRPr lang="es-CL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Recordemos: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2053882"/>
            <a:ext cx="10452296" cy="36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ódulo Nº 1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21" y="2236201"/>
            <a:ext cx="2194047" cy="205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6939" y="349451"/>
            <a:ext cx="1050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Lee la siguiente situación 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2" y="1015114"/>
            <a:ext cx="10474056" cy="9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2" y="2236201"/>
            <a:ext cx="7688653" cy="25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68" y="5132466"/>
            <a:ext cx="8074341" cy="90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9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8145191" y="4120047"/>
            <a:ext cx="4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4218596"/>
            <a:ext cx="450850" cy="7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133554" y="4272447"/>
            <a:ext cx="4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70" y="4145837"/>
            <a:ext cx="450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04911" y="531534"/>
            <a:ext cx="10972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PASOS A SEGUIR EN RESOLUCIÖN DE PROBLEMAS</a:t>
            </a:r>
          </a:p>
          <a:p>
            <a:endParaRPr lang="es-CL" sz="1400" dirty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1 :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Identifica los datos y lo que se pregunta en el problema.</a:t>
            </a:r>
          </a:p>
          <a:p>
            <a:r>
              <a:rPr lang="es-CL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Datos:           26 pisos tiene el edificio.</a:t>
            </a:r>
          </a:p>
          <a:p>
            <a:r>
              <a:rPr lang="es-CL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16 ampolletas se usan en cada piso para iluminar los pasillos.</a:t>
            </a:r>
          </a:p>
          <a:p>
            <a:r>
              <a:rPr lang="es-CL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Pregunta:       ¿Cuántas ampolletas hay en total en los pasillos del edificio?</a:t>
            </a:r>
          </a:p>
          <a:p>
            <a:endParaRPr lang="es-CL" sz="1400" dirty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2 :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Representa en un esquema los datos identificados</a:t>
            </a:r>
          </a:p>
          <a:p>
            <a:endParaRPr lang="es-CL" sz="1400" dirty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s-CL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CL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</a:t>
            </a: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?</a:t>
            </a: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3: 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Escribe los cálculos para obtener la respuesta.</a:t>
            </a:r>
          </a:p>
          <a:p>
            <a:endParaRPr lang="es-CL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s-CL" sz="1400" u="sng" dirty="0" smtClean="0">
                <a:latin typeface="Arial" pitchFamily="34" charset="0"/>
                <a:cs typeface="Arial" pitchFamily="34" charset="0"/>
              </a:rPr>
              <a:t>2    6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 x  16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       1  5  6</a:t>
            </a:r>
            <a:endParaRPr lang="es-CL" sz="1400" dirty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 +   </a:t>
            </a:r>
            <a:r>
              <a:rPr lang="es-CL" sz="1400" u="sng" dirty="0" smtClean="0">
                <a:latin typeface="Arial" pitchFamily="34" charset="0"/>
                <a:cs typeface="Arial" pitchFamily="34" charset="0"/>
              </a:rPr>
              <a:t> 2  6  *</a:t>
            </a:r>
          </a:p>
          <a:p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       4  1  6</a:t>
            </a:r>
          </a:p>
          <a:p>
            <a:endParaRPr lang="es-CL" sz="1400" dirty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Paso 4:  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Responde la pregunta.</a:t>
            </a:r>
          </a:p>
          <a:p>
            <a:endParaRPr lang="es-C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1400" dirty="0" smtClean="0">
                <a:latin typeface="Arial" pitchFamily="34" charset="0"/>
                <a:cs typeface="Arial" pitchFamily="34" charset="0"/>
              </a:rPr>
              <a:t>               Respuesta:  En total hay 416 ampolletas en los pasillos del edificio.</a:t>
            </a:r>
            <a:endParaRPr lang="es-CL" sz="1400" dirty="0">
              <a:latin typeface="Arial" pitchFamily="34" charset="0"/>
              <a:cs typeface="Arial" pitchFamily="34" charset="0"/>
            </a:endParaRPr>
          </a:p>
          <a:p>
            <a:r>
              <a:rPr lang="es-C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63743"/>
              </p:ext>
            </p:extLst>
          </p:nvPr>
        </p:nvGraphicFramePr>
        <p:xfrm>
          <a:off x="1525549" y="2675075"/>
          <a:ext cx="906742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  <a:gridCol w="34874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000" b="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L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brir llave"/>
          <p:cNvSpPr/>
          <p:nvPr/>
        </p:nvSpPr>
        <p:spPr>
          <a:xfrm rot="5400000" flipH="1">
            <a:off x="5856327" y="-1097012"/>
            <a:ext cx="351692" cy="88683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7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196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 las Propiedades de la multiplicación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1111347"/>
            <a:ext cx="11662117" cy="54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6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2881" y="18894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5" y="1288449"/>
            <a:ext cx="9029113" cy="45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26234" y="523706"/>
            <a:ext cx="776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Ponte a prueba tú mismo:</a:t>
            </a:r>
            <a:endParaRPr lang="es-C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Vectores de stock de Niño pensando vector, ilustraciones de Niñ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25" y="373613"/>
            <a:ext cx="2399887" cy="21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2881" y="18894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5" y="1288449"/>
            <a:ext cx="9029113" cy="45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26234" y="523706"/>
            <a:ext cx="776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Revisa tus respuestas</a:t>
            </a:r>
            <a:r>
              <a:rPr lang="es-CL" sz="3600" dirty="0" smtClean="0">
                <a:latin typeface="Arial" pitchFamily="34" charset="0"/>
                <a:cs typeface="Arial" pitchFamily="34" charset="0"/>
              </a:rPr>
              <a:t>:</a:t>
            </a:r>
            <a:endParaRPr lang="es-C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Vectores de stock de Niño pensando vector, ilustraciones de Niñ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25" y="373613"/>
            <a:ext cx="2399887" cy="21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5444197" y="2067951"/>
            <a:ext cx="1322363" cy="1494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444197" y="2815319"/>
            <a:ext cx="1322363" cy="2052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5444197" y="2815319"/>
            <a:ext cx="1322363" cy="747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5444196" y="2067951"/>
            <a:ext cx="1322364" cy="2052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5444197" y="4234375"/>
            <a:ext cx="1420837" cy="633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9328" y="5066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74059" y="829793"/>
            <a:ext cx="10972800" cy="5231465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5123" name="5122 Rectángulo"/>
          <p:cNvSpPr/>
          <p:nvPr/>
        </p:nvSpPr>
        <p:spPr>
          <a:xfrm>
            <a:off x="1983545" y="2743200"/>
            <a:ext cx="8088923" cy="23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26" name="5125 Rectángulo"/>
          <p:cNvSpPr/>
          <p:nvPr/>
        </p:nvSpPr>
        <p:spPr>
          <a:xfrm>
            <a:off x="2134772" y="3552089"/>
            <a:ext cx="569741" cy="2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30" name="5129 Rectángulo"/>
          <p:cNvSpPr/>
          <p:nvPr/>
        </p:nvSpPr>
        <p:spPr>
          <a:xfrm>
            <a:off x="1983545" y="3404382"/>
            <a:ext cx="8820443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32" name="5131 CuadroTexto"/>
          <p:cNvSpPr txBox="1"/>
          <p:nvPr/>
        </p:nvSpPr>
        <p:spPr>
          <a:xfrm>
            <a:off x="309489" y="290587"/>
            <a:ext cx="114088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Arial"/>
                <a:ea typeface="Calibri"/>
                <a:cs typeface="Times New Roman"/>
              </a:rPr>
              <a:t> </a:t>
            </a:r>
            <a:r>
              <a:rPr lang="es-CL" sz="3200" dirty="0" smtClean="0">
                <a:latin typeface="Arial"/>
                <a:ea typeface="Calibri"/>
                <a:cs typeface="Times New Roman"/>
              </a:rPr>
              <a:t>VEAMOS: </a:t>
            </a: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sz="3200" dirty="0" smtClean="0">
                <a:latin typeface="+mj-lt"/>
                <a:ea typeface="Calibri"/>
                <a:cs typeface="Times New Roman"/>
              </a:rPr>
              <a:t>¿Cuál fue tu respuesta en los problemas planteados en el CIERRE de la guía?</a:t>
            </a:r>
            <a:endParaRPr lang="es-CL" sz="3200" dirty="0" smtClean="0">
              <a:latin typeface="+mj-lt"/>
            </a:endParaRPr>
          </a:p>
          <a:p>
            <a:r>
              <a:rPr lang="es-CL" sz="3200" dirty="0" smtClean="0">
                <a:latin typeface="+mj-lt"/>
              </a:rPr>
              <a:t>1</a:t>
            </a:r>
            <a:r>
              <a:rPr lang="es-CL" sz="3200" dirty="0">
                <a:latin typeface="+mj-lt"/>
              </a:rPr>
              <a:t>) ¿Qué número debe ir en el recuadro para que se cumpla la igualdad?</a:t>
            </a:r>
          </a:p>
          <a:p>
            <a:r>
              <a:rPr lang="es-CL" sz="3200" dirty="0" smtClean="0">
                <a:latin typeface="+mj-lt"/>
              </a:rPr>
              <a:t>123.000 x (45.000 +                ) = 123.000 x 45.000 + 123.000 x1.000  </a:t>
            </a:r>
          </a:p>
          <a:p>
            <a:r>
              <a:rPr lang="es-CL" sz="3200" dirty="0">
                <a:latin typeface="+mj-lt"/>
              </a:rPr>
              <a:t> </a:t>
            </a:r>
            <a:endParaRPr lang="es-CL" sz="3200" dirty="0" smtClean="0">
              <a:latin typeface="+mj-lt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s-CL" sz="3200" dirty="0" smtClean="0">
                <a:latin typeface="+mj-lt"/>
                <a:ea typeface="Calibri"/>
                <a:cs typeface="Times New Roman"/>
                <a:hlinkClick r:id="" action="ppaction://noaction">
                  <a:snd r:embed="rId2" name="bomb.wav"/>
                </a:hlinkClick>
              </a:rPr>
              <a:t>             0</a:t>
            </a:r>
            <a:endParaRPr lang="es-CL" sz="3200" dirty="0" smtClean="0">
              <a:latin typeface="+mj-lt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endParaRPr lang="es-CL" sz="3200" dirty="0">
              <a:latin typeface="+mj-lt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s-CL" sz="3200" dirty="0" smtClean="0">
                <a:latin typeface="+mj-lt"/>
                <a:ea typeface="Calibri"/>
                <a:cs typeface="Times New Roman"/>
                <a:hlinkClick r:id="" action="ppaction://hlinkshowjump?jump=nextslide">
                  <a:snd r:embed="rId3" name="applause.wav"/>
                </a:hlinkClick>
              </a:rPr>
              <a:t>     1.000</a:t>
            </a:r>
            <a:endParaRPr lang="es-CL" sz="3200" dirty="0" smtClean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sz="32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sz="3200" dirty="0" smtClean="0">
                <a:latin typeface="+mj-lt"/>
                <a:ea typeface="Calibri"/>
                <a:cs typeface="Times New Roman"/>
              </a:rPr>
              <a:t>C. </a:t>
            </a:r>
            <a:r>
              <a:rPr lang="es-CL" sz="3200" dirty="0" smtClean="0">
                <a:latin typeface="+mj-lt"/>
                <a:ea typeface="Calibri"/>
                <a:cs typeface="Times New Roman"/>
                <a:hlinkClick r:id="" action="ppaction://noaction">
                  <a:snd r:embed="rId2" name="bomb.wav"/>
                </a:hlinkClick>
              </a:rPr>
              <a:t>123.000</a:t>
            </a:r>
            <a:endParaRPr lang="es-CL" sz="3200" dirty="0" smtClean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14" y="3601328"/>
            <a:ext cx="2539220" cy="225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96751" y="2968283"/>
            <a:ext cx="914400" cy="226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66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eral 300 04\Desktop\festividad-y-celebracion-imagen-animada-00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38" y="794947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46689" y="2470513"/>
            <a:ext cx="3952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¡EXCELENTE!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0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225</Words>
  <Application>Microsoft Office PowerPoint</Application>
  <PresentationFormat>Personalizado</PresentationFormat>
  <Paragraphs>83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NÚMEROS y OPERACIONES   OBJETIVO: Resolver problemas aplicando el algoritmo y propiedades de la multiplicación  ACTITUD: Abordar de manera flexible y creativa la búsqueda de soluciones a problemas. </vt:lpstr>
      <vt:lpstr>Presentación de PowerPoint</vt:lpstr>
      <vt:lpstr>Presentación de PowerPoint</vt:lpstr>
      <vt:lpstr>Presentación de PowerPoint</vt:lpstr>
      <vt:lpstr>Recordemos las Propiedades de la multiplicación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88</cp:revision>
  <dcterms:created xsi:type="dcterms:W3CDTF">2020-03-23T22:50:33Z</dcterms:created>
  <dcterms:modified xsi:type="dcterms:W3CDTF">2020-06-10T16:58:06Z</dcterms:modified>
</cp:coreProperties>
</file>