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73" r:id="rId3"/>
    <p:sldId id="274" r:id="rId4"/>
    <p:sldId id="268" r:id="rId5"/>
    <p:sldId id="276" r:id="rId6"/>
    <p:sldId id="275" r:id="rId7"/>
    <p:sldId id="277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738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4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21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6Y1K3egZS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BCB1B1-535E-4915-AA98-12A0A6F0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486" y="365759"/>
            <a:ext cx="11473934" cy="6096385"/>
          </a:xfrm>
        </p:spPr>
        <p:txBody>
          <a:bodyPr>
            <a:normAutofit/>
          </a:bodyPr>
          <a:lstStyle/>
          <a:p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NÚMEROS y OPERACIONES</a:t>
            </a: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CL" sz="3200" dirty="0" smtClean="0"/>
              <a:t> </a:t>
            </a:r>
            <a:r>
              <a:rPr lang="es-CL" sz="3200" dirty="0"/>
              <a:t>Aplicar redondeo para estimar productos en contextos </a:t>
            </a:r>
            <a:r>
              <a:rPr lang="es-CL" sz="3200" dirty="0" smtClean="0"/>
              <a:t>   </a:t>
            </a:r>
            <a:br>
              <a:rPr lang="es-CL" sz="3200" dirty="0" smtClean="0"/>
            </a:br>
            <a:r>
              <a:rPr lang="es-CL" sz="3200" dirty="0"/>
              <a:t> </a:t>
            </a:r>
            <a:r>
              <a:rPr lang="es-CL" sz="3200" dirty="0" smtClean="0"/>
              <a:t>                 de </a:t>
            </a:r>
            <a:r>
              <a:rPr lang="es-CL" sz="3200" dirty="0"/>
              <a:t>problemas rutinarios y  estrategias en cálculo </a:t>
            </a:r>
            <a:r>
              <a:rPr lang="es-CL" sz="3200" dirty="0" smtClean="0"/>
              <a:t>mental</a:t>
            </a:r>
            <a: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r>
              <a:rPr lang="es-CL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sz="3200" dirty="0"/>
              <a:t>Abordar de manera flexible y creativa la </a:t>
            </a:r>
            <a:r>
              <a:rPr lang="es-CL" sz="3200" dirty="0" smtClean="0"/>
              <a:t>búsqueda de soluciones </a:t>
            </a:r>
            <a:r>
              <a:rPr lang="es-CL" sz="3200" dirty="0"/>
              <a:t>a problemas.</a:t>
            </a:r>
            <a:endParaRPr lang="es-C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05FC3D8-4145-4F67-A85C-A71CF2E3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464" y="5505929"/>
            <a:ext cx="5195383" cy="573854"/>
          </a:xfrm>
        </p:spPr>
        <p:txBody>
          <a:bodyPr>
            <a:normAutofit fontScale="47500" lnSpcReduction="20000"/>
          </a:bodyPr>
          <a:lstStyle/>
          <a:p>
            <a:r>
              <a:rPr lang="es-CL" b="1" dirty="0" smtClean="0"/>
              <a:t>                                        PROFESORA</a:t>
            </a:r>
            <a:r>
              <a:rPr lang="es-CL" b="1" dirty="0"/>
              <a:t>: </a:t>
            </a:r>
            <a:r>
              <a:rPr lang="es-CL" b="1" dirty="0" smtClean="0"/>
              <a:t>Verónica  </a:t>
            </a:r>
            <a:r>
              <a:rPr lang="es-CL" b="1" dirty="0" err="1" smtClean="0"/>
              <a:t>Alvarez</a:t>
            </a:r>
            <a:r>
              <a:rPr lang="es-CL" b="1" dirty="0" smtClean="0"/>
              <a:t> Bravo  </a:t>
            </a:r>
            <a:endParaRPr lang="es-CL" b="1" dirty="0"/>
          </a:p>
          <a:p>
            <a:r>
              <a:rPr lang="es-CL" b="1" dirty="0" smtClean="0"/>
              <a:t>            MATEMATICA  5° A B C</a:t>
            </a:r>
            <a:endParaRPr lang="es-CL" b="1" dirty="0"/>
          </a:p>
        </p:txBody>
      </p:sp>
      <p:pic>
        <p:nvPicPr>
          <p:cNvPr id="5" name="Picture 2" descr="C:\Users\Usuario\Desktop\insignia colegio azulita.png">
            <a:extLst>
              <a:ext uri="{FF2B5EF4-FFF2-40B4-BE49-F238E27FC236}">
                <a16:creationId xmlns:a16="http://schemas.microsoft.com/office/drawing/2014/main" xmlns="" id="{EA73CDC9-B2CC-4AA8-921C-BB82C343F6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8" y="707787"/>
            <a:ext cx="810839" cy="101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6" name="Picture 2" descr="Resultado de imagen de imagenes de numeros par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0" y="589258"/>
            <a:ext cx="1690026" cy="226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594" y="464233"/>
            <a:ext cx="1948199" cy="158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0" y="2218560"/>
            <a:ext cx="10733649" cy="435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87791" y="464234"/>
            <a:ext cx="9537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u="sng" dirty="0" smtClean="0">
                <a:latin typeface="Arial" pitchFamily="34" charset="0"/>
                <a:cs typeface="Arial" pitchFamily="34" charset="0"/>
              </a:rPr>
              <a:t>LA    MULTIPLICACIÓN</a:t>
            </a:r>
          </a:p>
          <a:p>
            <a:pPr algn="ctr"/>
            <a:endParaRPr lang="es-CL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s-CL" sz="3600" dirty="0" smtClean="0">
                <a:latin typeface="Arial" pitchFamily="34" charset="0"/>
                <a:cs typeface="Arial" pitchFamily="34" charset="0"/>
              </a:rPr>
              <a:t>Recordemos:</a:t>
            </a:r>
          </a:p>
        </p:txBody>
      </p:sp>
    </p:spTree>
    <p:extLst>
      <p:ext uri="{BB962C8B-B14F-4D97-AF65-F5344CB8AC3E}">
        <p14:creationId xmlns:p14="http://schemas.microsoft.com/office/powerpoint/2010/main" val="4494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ódulo Nº 1: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138" y="4465052"/>
            <a:ext cx="1645407" cy="133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" y="1069142"/>
            <a:ext cx="11594832" cy="5387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26939" y="349451"/>
            <a:ext cx="10500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Lee la siguiente situación y completa la información 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09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8145191" y="4120047"/>
            <a:ext cx="45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1" y="4218596"/>
            <a:ext cx="450850" cy="789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133554" y="4272447"/>
            <a:ext cx="450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70" y="4145837"/>
            <a:ext cx="4508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07" y="1116309"/>
            <a:ext cx="10488688" cy="466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878007" y="531534"/>
            <a:ext cx="6151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ESTIMACIÓN DE PRODUCTOS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78006" y="5992837"/>
            <a:ext cx="10671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 SUGIERO VER EL SIGUIENTE LINK COMO APOYO.  </a:t>
            </a:r>
            <a:r>
              <a:rPr lang="es-CL" dirty="0" smtClean="0">
                <a:hlinkClick r:id="rId5"/>
              </a:rPr>
              <a:t>https</a:t>
            </a:r>
            <a:r>
              <a:rPr lang="es-CL" dirty="0">
                <a:hlinkClick r:id="rId5"/>
              </a:rPr>
              <a:t>://www.youtube.com/watch?v=46Y1K3egZSE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574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" y="1266165"/>
            <a:ext cx="10930597" cy="545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2881" y="188947"/>
            <a:ext cx="9817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Lee la situación planteada, aplica ambas estrategias </a:t>
            </a:r>
          </a:p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completando los casilleros y luego responde</a:t>
            </a:r>
            <a:r>
              <a:rPr lang="es-CL" dirty="0" smtClean="0"/>
              <a:t>: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414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 smtClean="0">
                <a:latin typeface="Arial" pitchFamily="34" charset="0"/>
                <a:cs typeface="Arial" pitchFamily="34" charset="0"/>
              </a:rPr>
              <a:t>ESTRATEGIAS PARA CÁLCULO MENTAL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2" y="1167618"/>
            <a:ext cx="10635176" cy="474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96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8639" y="288706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latin typeface="Arial" pitchFamily="34" charset="0"/>
                <a:cs typeface="Arial" pitchFamily="34" charset="0"/>
              </a:rPr>
              <a:t>Lee la situación y completa los datos. 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6" y="1308295"/>
            <a:ext cx="11000934" cy="469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6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89328" y="5066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L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74059" y="829793"/>
            <a:ext cx="10972800" cy="5231465"/>
          </a:xfrm>
        </p:spPr>
        <p:txBody>
          <a:bodyPr>
            <a:normAutofit/>
          </a:bodyPr>
          <a:lstStyle/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5123" name="5122 Rectángulo"/>
          <p:cNvSpPr/>
          <p:nvPr/>
        </p:nvSpPr>
        <p:spPr>
          <a:xfrm>
            <a:off x="1983545" y="2743200"/>
            <a:ext cx="8088923" cy="239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26" name="5125 Rectángulo"/>
          <p:cNvSpPr/>
          <p:nvPr/>
        </p:nvSpPr>
        <p:spPr>
          <a:xfrm>
            <a:off x="2134772" y="3552089"/>
            <a:ext cx="569741" cy="295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130" name="5129 Rectángulo"/>
          <p:cNvSpPr/>
          <p:nvPr/>
        </p:nvSpPr>
        <p:spPr>
          <a:xfrm>
            <a:off x="1983545" y="3404382"/>
            <a:ext cx="8820443" cy="393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32" name="5131 CuadroTexto"/>
          <p:cNvSpPr txBox="1"/>
          <p:nvPr/>
        </p:nvSpPr>
        <p:spPr>
          <a:xfrm>
            <a:off x="674059" y="97366"/>
            <a:ext cx="913908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L" dirty="0">
                <a:latin typeface="Arial"/>
                <a:ea typeface="Calibri"/>
                <a:cs typeface="Times New Roman"/>
              </a:rPr>
              <a:t> </a:t>
            </a:r>
            <a:r>
              <a:rPr lang="es-CL" sz="3200" dirty="0" smtClean="0">
                <a:latin typeface="Arial"/>
                <a:ea typeface="Calibri"/>
                <a:cs typeface="Times New Roman"/>
              </a:rPr>
              <a:t>VEAMOS: </a:t>
            </a: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CL" dirty="0" smtClean="0">
                <a:latin typeface="Arial"/>
                <a:ea typeface="Calibri"/>
                <a:cs typeface="Times New Roman"/>
              </a:rPr>
              <a:t>¿Cuál fue tu respuesta en el problema planteado en el CIERRE de la guía?</a:t>
            </a:r>
          </a:p>
          <a:p>
            <a:pPr>
              <a:spcAft>
                <a:spcPts val="0"/>
              </a:spcAft>
            </a:pP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CL" dirty="0" smtClean="0">
                <a:latin typeface="Arial"/>
                <a:ea typeface="Calibri"/>
                <a:cs typeface="Times New Roman"/>
              </a:rPr>
              <a:t>  Si </a:t>
            </a:r>
            <a:r>
              <a:rPr lang="es-CL" dirty="0">
                <a:latin typeface="Arial"/>
                <a:ea typeface="Calibri"/>
                <a:cs typeface="Times New Roman"/>
              </a:rPr>
              <a:t>1 kilógramo de azúcar tiene un precio de $ 790, ¿Cuál es el precio de 10 </a:t>
            </a:r>
            <a:r>
              <a:rPr lang="es-CL" dirty="0" smtClean="0">
                <a:latin typeface="Arial"/>
                <a:ea typeface="Calibri"/>
                <a:cs typeface="Times New Roman"/>
              </a:rPr>
              <a:t>    </a:t>
            </a:r>
          </a:p>
          <a:p>
            <a:pPr>
              <a:spcAft>
                <a:spcPts val="0"/>
              </a:spcAft>
            </a:pPr>
            <a:r>
              <a:rPr lang="es-CL" dirty="0">
                <a:latin typeface="Arial"/>
                <a:ea typeface="Calibri"/>
                <a:cs typeface="Times New Roman"/>
              </a:rPr>
              <a:t> </a:t>
            </a:r>
            <a:r>
              <a:rPr lang="es-CL" dirty="0" smtClean="0">
                <a:latin typeface="Arial"/>
                <a:ea typeface="Calibri"/>
                <a:cs typeface="Times New Roman"/>
              </a:rPr>
              <a:t> kilógramos </a:t>
            </a:r>
            <a:r>
              <a:rPr lang="es-CL" dirty="0">
                <a:latin typeface="Arial"/>
                <a:ea typeface="Calibri"/>
                <a:cs typeface="Times New Roman"/>
              </a:rPr>
              <a:t>de azúcar? </a:t>
            </a:r>
            <a:endParaRPr lang="es-CL" dirty="0" smtClean="0"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CL" dirty="0" smtClean="0">
                <a:latin typeface="Arial"/>
                <a:ea typeface="Calibri"/>
                <a:cs typeface="Times New Roman"/>
                <a:hlinkClick r:id="" action="ppaction://noaction">
                  <a:snd r:embed="rId2" name="bomb.wav"/>
                </a:hlinkClick>
              </a:rPr>
              <a:t>A.  $  800</a:t>
            </a: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CL" dirty="0" smtClean="0">
                <a:latin typeface="Arial"/>
                <a:ea typeface="Calibri"/>
                <a:cs typeface="Times New Roman"/>
                <a:hlinkClick r:id="" action="ppaction://hlinkshowjump?jump=nextslide">
                  <a:snd r:embed="rId3" name="applause.wav"/>
                </a:hlinkClick>
              </a:rPr>
              <a:t>B.  $  7.900 </a:t>
            </a: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CL" dirty="0" smtClean="0">
                <a:latin typeface="Arial"/>
                <a:ea typeface="Calibri"/>
                <a:cs typeface="Times New Roman"/>
                <a:hlinkClick r:id="" action="ppaction://noaction">
                  <a:snd r:embed="rId2" name="bomb.wav"/>
                </a:hlinkClick>
              </a:rPr>
              <a:t>C.  $  79.000</a:t>
            </a: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es-CL" dirty="0" smtClean="0">
              <a:latin typeface="Arial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CL" dirty="0">
                <a:latin typeface="Arial"/>
                <a:ea typeface="Calibri"/>
                <a:cs typeface="Times New Roman"/>
              </a:rPr>
              <a:t> </a:t>
            </a:r>
            <a:endParaRPr lang="es-CL" dirty="0">
              <a:ea typeface="Calibri"/>
              <a:cs typeface="Times New Roman"/>
            </a:endParaRPr>
          </a:p>
        </p:txBody>
      </p:sp>
      <p:pic>
        <p:nvPicPr>
          <p:cNvPr id="513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693" y="2223930"/>
            <a:ext cx="2757270" cy="2992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69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neral 300 04\Desktop\festividad-y-celebracion-imagen-animada-008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038" y="794947"/>
            <a:ext cx="253365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046689" y="2470513"/>
            <a:ext cx="3952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¡EXCELENTE!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819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74</Words>
  <Application>Microsoft Office PowerPoint</Application>
  <PresentationFormat>Personalizado</PresentationFormat>
  <Paragraphs>38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NÚMEROS y OPERACIONES  OBJETIVO: Aplicar redondeo para estimar productos en contextos                       de problemas rutinarios y  estrategias en cálculo mental  ACTITUD: Abordar de manera flexible y creativa la búsqueda de soluciones a problemas.</vt:lpstr>
      <vt:lpstr>Presentación de PowerPoint</vt:lpstr>
      <vt:lpstr>Presentación de PowerPoint</vt:lpstr>
      <vt:lpstr>Presentación de PowerPoint</vt:lpstr>
      <vt:lpstr>Presentación de PowerPoint</vt:lpstr>
      <vt:lpstr>ESTRATEGIAS PARA CÁLCULO MENTAL</vt:lpstr>
      <vt:lpstr>Lee la situación y completa los datos.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Mineral 300 04</cp:lastModifiedBy>
  <cp:revision>72</cp:revision>
  <dcterms:created xsi:type="dcterms:W3CDTF">2020-03-23T22:50:33Z</dcterms:created>
  <dcterms:modified xsi:type="dcterms:W3CDTF">2020-05-27T06:05:16Z</dcterms:modified>
</cp:coreProperties>
</file>