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0066"/>
    <a:srgbClr val="0000FF"/>
    <a:srgbClr val="00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 de cumpleaños de astronauta del espacio exterior Neoback para  fotografía de planetas y estrellas cohete nave espacial fondo de  exploración espacial|Fondo| - AliExpress">
            <a:extLst>
              <a:ext uri="{FF2B5EF4-FFF2-40B4-BE49-F238E27FC236}">
                <a16:creationId xmlns:a16="http://schemas.microsoft.com/office/drawing/2014/main" id="{37FF962D-879F-4CC7-BB1A-64B786B7A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948238" y="3008444"/>
            <a:ext cx="8295524" cy="3389659"/>
          </a:xfrm>
          <a:solidFill>
            <a:srgbClr val="0000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r>
              <a:rPr lang="es-ES" sz="6700" b="1" dirty="0">
                <a:solidFill>
                  <a:srgbClr val="FFFF00"/>
                </a:solidFill>
              </a:rPr>
              <a:t>MATERIAL DE APOYO</a:t>
            </a:r>
            <a:br>
              <a:rPr lang="es-ES" sz="6700" b="1" dirty="0">
                <a:solidFill>
                  <a:srgbClr val="FFFF00"/>
                </a:solidFill>
              </a:rPr>
            </a:br>
            <a:r>
              <a:rPr lang="es-ES" sz="2700" dirty="0">
                <a:solidFill>
                  <a:srgbClr val="FFFF00"/>
                </a:solidFill>
                <a:latin typeface="Bodoni" panose="02070603060706020303" pitchFamily="18" charset="0"/>
                <a:ea typeface="+mn-ea"/>
                <a:cs typeface="+mn-cs"/>
              </a:rPr>
              <a:t>Unidad 2 guía n°</a:t>
            </a:r>
            <a:r>
              <a:rPr lang="es-ES" sz="2700" dirty="0">
                <a:solidFill>
                  <a:srgbClr val="FFFF00"/>
                </a:solidFill>
                <a:latin typeface="Bodoni" panose="02070603060706020303" pitchFamily="18" charset="0"/>
              </a:rPr>
              <a:t>20</a:t>
            </a:r>
            <a:br>
              <a:rPr lang="es-ES" sz="2700" dirty="0">
                <a:solidFill>
                  <a:srgbClr val="FFFF00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700" dirty="0">
                <a:solidFill>
                  <a:srgbClr val="FFFF00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2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2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  <a:ea typeface="+mn-ea"/>
                <a:cs typeface="+mn-cs"/>
              </a:rPr>
            </a:br>
            <a:r>
              <a:rPr lang="es-CL" sz="22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56DD539-2C6B-448B-A4AD-EC89D459FD7A}"/>
              </a:ext>
            </a:extLst>
          </p:cNvPr>
          <p:cNvSpPr txBox="1"/>
          <p:nvPr/>
        </p:nvSpPr>
        <p:spPr>
          <a:xfrm>
            <a:off x="5442096" y="895973"/>
            <a:ext cx="6533322" cy="4616932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2050" name="Picture 2" descr="Dibujo de astronauta con cohete y planetas. | Vector Gratis">
            <a:extLst>
              <a:ext uri="{FF2B5EF4-FFF2-40B4-BE49-F238E27FC236}">
                <a16:creationId xmlns:a16="http://schemas.microsoft.com/office/drawing/2014/main" id="{147B7645-B5C0-4456-8935-717FB1600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4953">
            <a:off x="523168" y="990525"/>
            <a:ext cx="4876949" cy="487694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Content Placeholder 4" descr="Sample table with 2 columns, 11 rows" title="Table">
            <a:extLst>
              <a:ext uri="{FF2B5EF4-FFF2-40B4-BE49-F238E27FC236}">
                <a16:creationId xmlns:a16="http://schemas.microsoft.com/office/drawing/2014/main" id="{85342FF1-466D-4E76-A0D7-D1973C23A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16148"/>
              </p:ext>
            </p:extLst>
          </p:nvPr>
        </p:nvGraphicFramePr>
        <p:xfrm>
          <a:off x="5883968" y="1292308"/>
          <a:ext cx="5835110" cy="3824261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2255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284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3200" kern="1200" noProof="1">
                          <a:effectLst/>
                        </a:rPr>
                        <a:t>Objetivo:</a:t>
                      </a:r>
                      <a:endParaRPr lang="es-ES" sz="32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y comprender un texto informativo para desarrollar el gusto por la lectura. (OA9 – OA6)</a:t>
                      </a:r>
                      <a:endParaRPr lang="es-CL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4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3200" kern="1200" noProof="1">
                          <a:effectLst/>
                        </a:rPr>
                        <a:t>Habilidad:</a:t>
                      </a:r>
                      <a:endParaRPr lang="es-ES" sz="32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kern="1200" noProof="1">
                          <a:solidFill>
                            <a:schemeClr val="dk1"/>
                          </a:solidFill>
                          <a:effectLst/>
                        </a:rPr>
                        <a:t>Leer, comprender, analizar.</a:t>
                      </a:r>
                      <a:endParaRPr lang="es-ES" sz="20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837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3200" kern="1200" noProof="1">
                          <a:effectLst/>
                        </a:rPr>
                        <a:t>Actitud:</a:t>
                      </a:r>
                      <a:endParaRPr lang="es-ES" sz="32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2000" kern="1200" baseline="0" noProof="1">
                          <a:effectLst/>
                        </a:rPr>
                        <a:t> responsabilidad.</a:t>
                      </a:r>
                      <a:endParaRPr lang="es-ES" sz="20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68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in en Bordes y marcos">
            <a:extLst>
              <a:ext uri="{FF2B5EF4-FFF2-40B4-BE49-F238E27FC236}">
                <a16:creationId xmlns:a16="http://schemas.microsoft.com/office/drawing/2014/main" id="{36677744-F427-410E-A86C-DFB0F3F7B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2C3752E-9DAC-448E-9E65-1AD42A191DBF}"/>
              </a:ext>
            </a:extLst>
          </p:cNvPr>
          <p:cNvSpPr/>
          <p:nvPr/>
        </p:nvSpPr>
        <p:spPr>
          <a:xfrm>
            <a:off x="3857731" y="132949"/>
            <a:ext cx="4009878" cy="563922"/>
          </a:xfrm>
          <a:prstGeom prst="round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Texto informativo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F53EC62A-E9EE-4019-A915-DB974EDADDA6}"/>
              </a:ext>
            </a:extLst>
          </p:cNvPr>
          <p:cNvSpPr/>
          <p:nvPr/>
        </p:nvSpPr>
        <p:spPr>
          <a:xfrm>
            <a:off x="6586329" y="4274330"/>
            <a:ext cx="3048001" cy="1797286"/>
          </a:xfrm>
          <a:prstGeom prst="roundRect">
            <a:avLst/>
          </a:prstGeom>
          <a:solidFill>
            <a:srgbClr val="FF99FF"/>
          </a:solidFill>
          <a:ln w="76200"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 ejemplo de textos informativos: las noticias, los artículos informativos, la carta, la biografía, autobiografía, </a:t>
            </a:r>
            <a:r>
              <a:rPr lang="es-ES">
                <a:solidFill>
                  <a:prstClr val="black"/>
                </a:solidFill>
                <a:latin typeface="Calibri" panose="020F0502020204030204"/>
              </a:rPr>
              <a:t>infografías, </a:t>
            </a:r>
            <a:r>
              <a: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otros.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AECAB3DB-9441-464B-8F93-5F549505FD09}"/>
              </a:ext>
            </a:extLst>
          </p:cNvPr>
          <p:cNvSpPr/>
          <p:nvPr/>
        </p:nvSpPr>
        <p:spPr>
          <a:xfrm>
            <a:off x="6256247" y="2234725"/>
            <a:ext cx="3378083" cy="19117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0033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Podemos encontrarlos en revistas, diccionarios, enciclopedias, internet, diarios; también podemos verlos o escucharlos en la radio y la televisión.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200C07B8-CBBE-4B42-B48D-68E324926685}"/>
              </a:ext>
            </a:extLst>
          </p:cNvPr>
          <p:cNvSpPr/>
          <p:nvPr/>
        </p:nvSpPr>
        <p:spPr>
          <a:xfrm>
            <a:off x="675860" y="2186595"/>
            <a:ext cx="4558749" cy="2800082"/>
          </a:xfrm>
          <a:prstGeom prst="ellipse">
            <a:avLst/>
          </a:prstGeom>
          <a:solidFill>
            <a:srgbClr val="00FFFF"/>
          </a:solidFill>
          <a:ln w="76200">
            <a:solidFill>
              <a:srgbClr val="33CCFF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textos informativos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5271AE1A-7B66-4369-8421-04F8781A2B30}"/>
              </a:ext>
            </a:extLst>
          </p:cNvPr>
          <p:cNvSpPr/>
          <p:nvPr/>
        </p:nvSpPr>
        <p:spPr>
          <a:xfrm>
            <a:off x="5234608" y="807063"/>
            <a:ext cx="4399722" cy="1299832"/>
          </a:xfrm>
          <a:prstGeom prst="roundRect">
            <a:avLst/>
          </a:prstGeom>
          <a:solidFill>
            <a:srgbClr val="CCFFCC"/>
          </a:solidFill>
          <a:ln w="76200">
            <a:solidFill>
              <a:srgbClr val="00CC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black"/>
                </a:solidFill>
                <a:latin typeface="Calibri" panose="020F0502020204030204"/>
              </a:rPr>
              <a:t>S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textos que comunican o transmiten información sobre algún tema.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 no literarios y son perfectos para informarse e investigar.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25" name="Conector: curvado 1024">
            <a:extLst>
              <a:ext uri="{FF2B5EF4-FFF2-40B4-BE49-F238E27FC236}">
                <a16:creationId xmlns:a16="http://schemas.microsoft.com/office/drawing/2014/main" id="{D3BA02EA-59F4-4F8B-B8C7-C84E77154E02}"/>
              </a:ext>
            </a:extLst>
          </p:cNvPr>
          <p:cNvCxnSpPr>
            <a:cxnSpLocks/>
            <a:endCxn id="25" idx="1"/>
          </p:cNvCxnSpPr>
          <p:nvPr/>
        </p:nvCxnSpPr>
        <p:spPr>
          <a:xfrm rot="5400000" flipH="1" flipV="1">
            <a:off x="4429775" y="1673711"/>
            <a:ext cx="1021565" cy="588102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Conector: curvado 1028">
            <a:extLst>
              <a:ext uri="{FF2B5EF4-FFF2-40B4-BE49-F238E27FC236}">
                <a16:creationId xmlns:a16="http://schemas.microsoft.com/office/drawing/2014/main" id="{AFF41E44-FE06-437A-91E3-55D19DF06C0A}"/>
              </a:ext>
            </a:extLst>
          </p:cNvPr>
          <p:cNvCxnSpPr>
            <a:cxnSpLocks/>
            <a:stCxn id="2" idx="6"/>
            <a:endCxn id="4" idx="1"/>
          </p:cNvCxnSpPr>
          <p:nvPr/>
        </p:nvCxnSpPr>
        <p:spPr>
          <a:xfrm flipV="1">
            <a:off x="5234609" y="3190612"/>
            <a:ext cx="1021638" cy="396024"/>
          </a:xfrm>
          <a:prstGeom prst="curvedConnector3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ector: curvado 1030">
            <a:extLst>
              <a:ext uri="{FF2B5EF4-FFF2-40B4-BE49-F238E27FC236}">
                <a16:creationId xmlns:a16="http://schemas.microsoft.com/office/drawing/2014/main" id="{5120E5E0-E031-4AB2-BA6E-7DFF37E0E9E9}"/>
              </a:ext>
            </a:extLst>
          </p:cNvPr>
          <p:cNvCxnSpPr>
            <a:cxnSpLocks/>
            <a:stCxn id="2" idx="5"/>
            <a:endCxn id="3" idx="1"/>
          </p:cNvCxnSpPr>
          <p:nvPr/>
        </p:nvCxnSpPr>
        <p:spPr>
          <a:xfrm rot="16200000" flipH="1">
            <a:off x="5278483" y="3865126"/>
            <a:ext cx="596359" cy="2019333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479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167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Bodoni</vt:lpstr>
      <vt:lpstr>Calibri</vt:lpstr>
      <vt:lpstr>Calibri Light</vt:lpstr>
      <vt:lpstr>Script MT Bold</vt:lpstr>
      <vt:lpstr>Tema de Office</vt:lpstr>
      <vt:lpstr>       MATERIAL DE APOYO Unidad 2 guía n°20 Lenguaje y Comunicación 5to básico   Para consultas sobre la asignatura o las guías de aprendizaje, escribe al correo: marjorie.palominos@colegio-mineralelteniente.cl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n°14 Lenguaje y Comunicación 5to básico   Para consultas sobre la asignatura o las guías de aprendizaje, escribe al correo: marjorie.palominos@colegio-mineralelteniente.cl </dc:title>
  <dc:creator>Carrie Palominos Cornejo</dc:creator>
  <cp:lastModifiedBy>Mayo</cp:lastModifiedBy>
  <cp:revision>63</cp:revision>
  <dcterms:created xsi:type="dcterms:W3CDTF">2020-06-29T23:41:35Z</dcterms:created>
  <dcterms:modified xsi:type="dcterms:W3CDTF">2020-11-04T02:30:08Z</dcterms:modified>
</cp:coreProperties>
</file>