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5" r:id="rId4"/>
    <p:sldId id="276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1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anner de cartelera con película de elementos de cine | Vector Premium">
            <a:extLst>
              <a:ext uri="{FF2B5EF4-FFF2-40B4-BE49-F238E27FC236}">
                <a16:creationId xmlns:a16="http://schemas.microsoft.com/office/drawing/2014/main" id="{492F07EB-F01E-42FE-9F0B-6E4F6933D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888569" y="3724062"/>
            <a:ext cx="10414861" cy="3389659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sz="6700" b="1" dirty="0"/>
              <a:t>MATERIAL DE APOYO</a:t>
            </a:r>
            <a:br>
              <a:rPr lang="es-ES" sz="6700" b="1" dirty="0"/>
            </a:br>
            <a:r>
              <a:rPr lang="es-ES" sz="27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2 guía n°19</a:t>
            </a:r>
            <a:br>
              <a:rPr lang="es-ES" sz="27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7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5to básico</a:t>
            </a:r>
            <a:br>
              <a:rPr lang="es-ES" sz="27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7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7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2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2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  <a:ea typeface="+mn-ea"/>
                <a:cs typeface="+mn-cs"/>
              </a:rPr>
            </a:br>
            <a:r>
              <a:rPr lang="es-CL" sz="22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Patrón de fondo de cine | Fondos de cine, Patrón de fondo, Modelo de arte">
            <a:extLst>
              <a:ext uri="{FF2B5EF4-FFF2-40B4-BE49-F238E27FC236}">
                <a16:creationId xmlns:a16="http://schemas.microsoft.com/office/drawing/2014/main" id="{C3DA8B17-B52F-412A-9255-8959FD6D9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1170"/>
            <a:ext cx="12192001" cy="6879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F0B4F-FA2C-497C-9D7E-84E5E3BF0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887" y="395364"/>
            <a:ext cx="11670223" cy="634608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s-ES" sz="2400" noProof="1"/>
              <a:t>Recuerda que en tu cuaderno </a:t>
            </a:r>
            <a:r>
              <a:rPr lang="es-ES" sz="2400" b="1" u="sng" noProof="1">
                <a:latin typeface="Albertus Extra Bold" panose="020E0802040304020204" pitchFamily="34" charset="0"/>
              </a:rPr>
              <a:t>siempre</a:t>
            </a:r>
            <a:r>
              <a:rPr lang="es-ES" sz="2400" b="1" noProof="1">
                <a:latin typeface="Albertus Extra Bold" panose="020E0802040304020204" pitchFamily="34" charset="0"/>
              </a:rPr>
              <a:t> </a:t>
            </a:r>
            <a:r>
              <a:rPr lang="es-ES" sz="2400" noProof="1"/>
              <a:t>debes anotar la </a:t>
            </a:r>
            <a:r>
              <a:rPr lang="es-ES" sz="2400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>
            <a:extLst>
              <a:ext uri="{FF2B5EF4-FFF2-40B4-BE49-F238E27FC236}">
                <a16:creationId xmlns:a16="http://schemas.microsoft.com/office/drawing/2014/main" id="{CE5459A7-84BF-45DC-B698-86C92B1992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75009"/>
              </p:ext>
            </p:extLst>
          </p:nvPr>
        </p:nvGraphicFramePr>
        <p:xfrm>
          <a:off x="1929382" y="1446505"/>
          <a:ext cx="8090428" cy="3964990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3127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2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284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4000" kern="1200" noProof="1">
                          <a:effectLst/>
                        </a:rPr>
                        <a:t>Objetivo:</a:t>
                      </a:r>
                      <a:endParaRPr lang="es-ES" sz="4000" kern="1200" noProof="1">
                        <a:solidFill>
                          <a:schemeClr val="dk1"/>
                        </a:solidFill>
                        <a:effectLst/>
                        <a:latin typeface="Script MT Bold" panose="03040602040607080904" pitchFamily="66" charset="0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3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y comprender un texto narrativo, extrayendo información e interpretando el lenguaje figurado. </a:t>
                      </a:r>
                      <a:endParaRPr lang="es-CL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4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4000" kern="1200" noProof="1">
                          <a:effectLst/>
                        </a:rPr>
                        <a:t>Habilidad:</a:t>
                      </a:r>
                      <a:endParaRPr lang="es-ES" sz="4000" kern="1200" noProof="1">
                        <a:solidFill>
                          <a:schemeClr val="dk1"/>
                        </a:solidFill>
                        <a:effectLst/>
                        <a:latin typeface="Script MT Bold" panose="03040602040607080904" pitchFamily="66" charset="0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800" kern="1200" noProof="1">
                          <a:solidFill>
                            <a:schemeClr val="dk1"/>
                          </a:solidFill>
                          <a:effectLst/>
                        </a:rPr>
                        <a:t>Leer, comprender, analizar.</a:t>
                      </a:r>
                      <a:endParaRPr lang="es-ES" sz="28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837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4000" kern="1200" noProof="1">
                          <a:effectLst/>
                        </a:rPr>
                        <a:t>Actitud:</a:t>
                      </a:r>
                      <a:endParaRPr lang="es-ES" sz="4000" kern="1200" noProof="1">
                        <a:solidFill>
                          <a:schemeClr val="dk1"/>
                        </a:solidFill>
                        <a:effectLst/>
                        <a:latin typeface="Script MT Bold" panose="03040602040607080904" pitchFamily="66" charset="0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8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2800" kern="1200" baseline="0" noProof="1">
                          <a:effectLst/>
                        </a:rPr>
                        <a:t> responsabilidad.</a:t>
                      </a:r>
                      <a:endParaRPr lang="es-ES" sz="28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68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CF9A97-014D-43F0-BBEB-689179DC3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74" y="158020"/>
            <a:ext cx="3561039" cy="103533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CL" dirty="0"/>
              <a:t>Las costumbres y el ambiente.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CA6A82-726E-473B-B8D9-2D74A1765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73" y="5699388"/>
            <a:ext cx="11389963" cy="989437"/>
          </a:xfrm>
        </p:spPr>
        <p:txBody>
          <a:bodyPr>
            <a:normAutofit fontScale="92500"/>
          </a:bodyPr>
          <a:lstStyle/>
          <a:p>
            <a:r>
              <a:rPr lang="es-CL" dirty="0"/>
              <a:t>¿Por qué son importantes las costumbre y el ambiente en la narración?</a:t>
            </a:r>
          </a:p>
          <a:p>
            <a:pPr marL="0" indent="0">
              <a:buNone/>
            </a:pPr>
            <a:r>
              <a:rPr lang="es-CL" dirty="0"/>
              <a:t>Porque nos permiten profundizar la comprensión y nos dan pistas para imaginar.</a:t>
            </a:r>
          </a:p>
        </p:txBody>
      </p:sp>
      <p:pic>
        <p:nvPicPr>
          <p:cNvPr id="3074" name="Picture 2" descr="Estudiar Estudiando GIFs | Tenor">
            <a:extLst>
              <a:ext uri="{FF2B5EF4-FFF2-40B4-BE49-F238E27FC236}">
                <a16:creationId xmlns:a16="http://schemas.microsoft.com/office/drawing/2014/main" id="{F0339F43-DBB4-4F45-8A21-A7A5D282B9B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74" y="1504584"/>
            <a:ext cx="3485869" cy="3485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1153E07-0873-474D-9F31-3F6F52DB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582" y="169174"/>
            <a:ext cx="7593342" cy="5218989"/>
          </a:xfrm>
          <a:prstGeom prst="rect">
            <a:avLst/>
          </a:prstGeom>
          <a:ln w="762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74889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32F18-8736-4863-B57D-29CD3B610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710193" cy="1325563"/>
          </a:xfrm>
        </p:spPr>
        <p:txBody>
          <a:bodyPr/>
          <a:lstStyle/>
          <a:p>
            <a:r>
              <a:rPr lang="es-CL"/>
              <a:t>El lenguaje figurado en las narraciones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419B03-D336-4CE2-97E8-224171255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89163" cy="4351338"/>
          </a:xfrm>
        </p:spPr>
        <p:txBody>
          <a:bodyPr>
            <a:normAutofit fontScale="92500" lnSpcReduction="10000"/>
          </a:bodyPr>
          <a:lstStyle/>
          <a:p>
            <a:r>
              <a:rPr lang="es-CL" dirty="0"/>
              <a:t>El lenguaje figurado es el que utilizamos cuando decimos una frase que tiene un significado diferente u oculto.</a:t>
            </a:r>
          </a:p>
          <a:p>
            <a:r>
              <a:rPr lang="es-CL" dirty="0"/>
              <a:t>Para dar sentido a las expresiones con lenguaje figurado, debemos ver el contexto en que se dijo (cuándo y por qué se dijo).</a:t>
            </a:r>
            <a:br>
              <a:rPr lang="es-CL" dirty="0"/>
            </a:br>
            <a:br>
              <a:rPr lang="es-CL" dirty="0"/>
            </a:br>
            <a:r>
              <a:rPr lang="es-CL" dirty="0"/>
              <a:t>Por ejemplo: Me costó un ojo de la cara; tiene corazones en los ojos. ¿Cuáles conoces?</a:t>
            </a:r>
          </a:p>
        </p:txBody>
      </p:sp>
      <p:pic>
        <p:nvPicPr>
          <p:cNvPr id="4098" name="Picture 2" descr="Actividades en español de lenguaje figurado. Incluye ejemplos y ejercicios  de lenguaje… | Bilingual teaching, Dual language classroom, Spanish reading  comprehension">
            <a:extLst>
              <a:ext uri="{FF2B5EF4-FFF2-40B4-BE49-F238E27FC236}">
                <a16:creationId xmlns:a16="http://schemas.microsoft.com/office/drawing/2014/main" id="{26FEF6B6-7D7A-4314-908C-4E1FBC2438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5" t="30508" r="5807" b="1920"/>
          <a:stretch/>
        </p:blipFill>
        <p:spPr bwMode="auto">
          <a:xfrm>
            <a:off x="6235485" y="0"/>
            <a:ext cx="5698210" cy="662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809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203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Albertus Extra Bold</vt:lpstr>
      <vt:lpstr>Algerian</vt:lpstr>
      <vt:lpstr>Arial</vt:lpstr>
      <vt:lpstr>Bodoni</vt:lpstr>
      <vt:lpstr>Calibri</vt:lpstr>
      <vt:lpstr>Calibri Light</vt:lpstr>
      <vt:lpstr>Script MT Bold</vt:lpstr>
      <vt:lpstr>Tema de Office</vt:lpstr>
      <vt:lpstr>  MATERIAL DE APOYO Unidad 2 guía n°19 Lenguaje y Comunicación 5to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Las costumbres y el ambiente.</vt:lpstr>
      <vt:lpstr>El lenguaje figurado en las narraciones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n°14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56</cp:revision>
  <dcterms:created xsi:type="dcterms:W3CDTF">2020-06-29T23:41:35Z</dcterms:created>
  <dcterms:modified xsi:type="dcterms:W3CDTF">2020-10-12T21:49:08Z</dcterms:modified>
</cp:coreProperties>
</file>