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74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0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0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4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5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63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0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1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7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1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jorie.palominos@colegio-mineralelteniente.c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Marcos Escolares | Vectores, fotos de stock y PSD ...">
            <a:extLst>
              <a:ext uri="{FF2B5EF4-FFF2-40B4-BE49-F238E27FC236}">
                <a16:creationId xmlns:a16="http://schemas.microsoft.com/office/drawing/2014/main" id="{D55C4C45-C2E0-4377-8361-84D231CB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"/>
            <a:ext cx="12192000" cy="68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69383" y="2096740"/>
            <a:ext cx="10414861" cy="338965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s-ES" b="1" dirty="0"/>
            </a:br>
            <a:br>
              <a:rPr lang="es-ES" b="1" dirty="0"/>
            </a:br>
            <a:r>
              <a:rPr lang="es-ES" sz="6700" b="1" dirty="0"/>
              <a:t>MATERIAL DE APOYO</a:t>
            </a:r>
            <a:br>
              <a:rPr lang="es-ES" sz="6700" b="1" dirty="0"/>
            </a:br>
            <a:r>
              <a:rPr lang="es-ES" sz="27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Unidad 2 guía n°18</a:t>
            </a:r>
            <a:br>
              <a:rPr lang="es-ES" sz="27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</a:br>
            <a:r>
              <a:rPr lang="es-ES" sz="27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Lenguaje y Comunicación 5to básico</a:t>
            </a:r>
            <a:br>
              <a:rPr lang="es-ES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CL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 consultas sobre la asignatura o las guías de aprendizaje, escribe al correo:</a:t>
            </a:r>
            <a:br>
              <a:rPr lang="es-CL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marjorie.palominos@colegio-mineralelteniente.cl</a:t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0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aderno Abierto Libreta Marca Libreta, De, Ilustración De Dibujos ...">
            <a:extLst>
              <a:ext uri="{FF2B5EF4-FFF2-40B4-BE49-F238E27FC236}">
                <a16:creationId xmlns:a16="http://schemas.microsoft.com/office/drawing/2014/main" id="{0C70AB8A-37C3-4391-BC4B-8A17EA253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17643" r="7558" b="176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0F0B4F-FA2C-497C-9D7E-84E5E3BF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7" y="1296544"/>
            <a:ext cx="4280453" cy="173820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2400" noProof="1"/>
              <a:t>Recuerda que en tu cuaderno </a:t>
            </a:r>
            <a:r>
              <a:rPr lang="es-ES" sz="2400" b="1" u="sng" noProof="1">
                <a:latin typeface="Albertus Extra Bold" panose="020E0802040304020204" pitchFamily="34" charset="0"/>
              </a:rPr>
              <a:t>siempre</a:t>
            </a:r>
            <a:r>
              <a:rPr lang="es-ES" sz="2400" b="1" noProof="1">
                <a:latin typeface="Albertus Extra Bold" panose="020E0802040304020204" pitchFamily="34" charset="0"/>
              </a:rPr>
              <a:t> </a:t>
            </a:r>
            <a:r>
              <a:rPr lang="es-ES" sz="2400" noProof="1"/>
              <a:t>debes anotar la </a:t>
            </a:r>
            <a:r>
              <a:rPr lang="es-ES" sz="2400" b="1" u="sng" noProof="1">
                <a:latin typeface="Algerian" panose="04020705040A02060702" pitchFamily="82" charset="0"/>
              </a:rPr>
              <a:t>fecha, objetivo y habilidad.</a:t>
            </a:r>
          </a:p>
        </p:txBody>
      </p:sp>
      <p:pic>
        <p:nvPicPr>
          <p:cNvPr id="6" name="Picture 2" descr="ᐈ Tablero para colorear imágenes de stock, dibujos golondrinas ...">
            <a:extLst>
              <a:ext uri="{FF2B5EF4-FFF2-40B4-BE49-F238E27FC236}">
                <a16:creationId xmlns:a16="http://schemas.microsoft.com/office/drawing/2014/main" id="{F0AC228D-A49A-4A8C-AC1C-30A8F986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17" y="3856220"/>
            <a:ext cx="2140783" cy="21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 descr="Sample table with 2 columns, 11 rows" title="Table">
            <a:extLst>
              <a:ext uri="{FF2B5EF4-FFF2-40B4-BE49-F238E27FC236}">
                <a16:creationId xmlns:a16="http://schemas.microsoft.com/office/drawing/2014/main" id="{CE5459A7-84BF-45DC-B698-86C92B199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70768"/>
              </p:ext>
            </p:extLst>
          </p:nvPr>
        </p:nvGraphicFramePr>
        <p:xfrm>
          <a:off x="6308035" y="1008749"/>
          <a:ext cx="4558748" cy="2847471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7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35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Objetivo: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un texto narrativo, sus personajes y ambiente para profundizar la comprensión. 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8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Habilidad: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</a:rPr>
                        <a:t>Leer, comprender, analizar.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0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Actitud: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effectLst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BA013BF-C59E-422F-A90C-3F7FCB42BD37}"/>
              </a:ext>
            </a:extLst>
          </p:cNvPr>
          <p:cNvSpPr txBox="1"/>
          <p:nvPr/>
        </p:nvSpPr>
        <p:spPr>
          <a:xfrm>
            <a:off x="6526695" y="547084"/>
            <a:ext cx="352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>
                <a:latin typeface="Script MT Bold" panose="03040602040607080904" pitchFamily="66" charset="0"/>
              </a:rPr>
              <a:t>Fecha: _____________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63DA40-BEB1-4558-9C48-882FB4501FEA}"/>
              </a:ext>
            </a:extLst>
          </p:cNvPr>
          <p:cNvSpPr txBox="1">
            <a:spLocks/>
          </p:cNvSpPr>
          <p:nvPr/>
        </p:nvSpPr>
        <p:spPr>
          <a:xfrm>
            <a:off x="1037728" y="3529142"/>
            <a:ext cx="4855429" cy="17382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>
                <a:solidFill>
                  <a:prstClr val="black"/>
                </a:solidFill>
              </a:rPr>
              <a:t>Tú decides si escribes </a:t>
            </a:r>
            <a:r>
              <a:rPr lang="es-ES" sz="3600" b="1" i="1" noProof="1">
                <a:solidFill>
                  <a:srgbClr val="0070C0"/>
                </a:solidFill>
              </a:rPr>
              <a:t>la actitud </a:t>
            </a:r>
            <a:r>
              <a:rPr lang="es-ES" i="1" noProof="1">
                <a:solidFill>
                  <a:prstClr val="black"/>
                </a:solidFill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86768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73E3161-39A3-4279-AE38-74FF69DB68EF}"/>
              </a:ext>
            </a:extLst>
          </p:cNvPr>
          <p:cNvSpPr/>
          <p:nvPr/>
        </p:nvSpPr>
        <p:spPr>
          <a:xfrm>
            <a:off x="267376" y="2747531"/>
            <a:ext cx="8889876" cy="393207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BDC244-6DF5-4500-8E30-80948E4B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76" y="163740"/>
            <a:ext cx="4662433" cy="43260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/>
              <a:t>EL TEXTO NARRATIVO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BC4F6-758B-4C19-A517-DC3C554D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76" y="598717"/>
            <a:ext cx="11765598" cy="19369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sz="2400" dirty="0"/>
              <a:t>Es una historia con elementos reales y/o ficticios y es un contada por un narrador. Los textos narrativos tienen personajes, ambiente, tiempo, narrador, acontecimientos y una estructura de inicio, desarrollo y desenlace. En ellos ocurre un conflicto que se debe resolver.</a:t>
            </a:r>
            <a:br>
              <a:rPr lang="es-CL" sz="2400" dirty="0"/>
            </a:br>
            <a:r>
              <a:rPr lang="es-CL" sz="2400" dirty="0"/>
              <a:t>Pertenecen a los textos narrativos, los cuentos, mitos, leyendas, fábulas, novelas y microcuentos (películas, dibujos animados, series).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525A99-5299-489E-8980-EACAE0AF58BF}"/>
              </a:ext>
            </a:extLst>
          </p:cNvPr>
          <p:cNvSpPr txBox="1"/>
          <p:nvPr/>
        </p:nvSpPr>
        <p:spPr>
          <a:xfrm>
            <a:off x="596348" y="2866911"/>
            <a:ext cx="8560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/>
              <a:t>LOS PERSONAJES </a:t>
            </a:r>
          </a:p>
          <a:p>
            <a:r>
              <a:rPr lang="es-CL" sz="2400" dirty="0"/>
              <a:t>Los personajes son los que realizan las acciones en la historia.</a:t>
            </a:r>
          </a:p>
          <a:p>
            <a:r>
              <a:rPr lang="es-CL" sz="2400" dirty="0"/>
              <a:t>Los más importantes, a los que les ocurre la historia, se denominan </a:t>
            </a:r>
            <a:r>
              <a:rPr lang="es-CL" sz="2400" b="1" u="sng" dirty="0">
                <a:solidFill>
                  <a:srgbClr val="0000FF"/>
                </a:solidFill>
                <a:highlight>
                  <a:srgbClr val="00FFFF"/>
                </a:highlight>
              </a:rPr>
              <a:t>PRINCIPALES</a:t>
            </a:r>
            <a:r>
              <a:rPr lang="es-CL" sz="2400" dirty="0">
                <a:highlight>
                  <a:srgbClr val="00FFFF"/>
                </a:highlight>
              </a:rPr>
              <a:t>,</a:t>
            </a:r>
            <a:r>
              <a:rPr lang="es-CL" sz="2400" dirty="0"/>
              <a:t> entre ellos está el </a:t>
            </a:r>
            <a:r>
              <a:rPr lang="es-CL" sz="2400" dirty="0">
                <a:solidFill>
                  <a:srgbClr val="0000FF"/>
                </a:solidFill>
                <a:highlight>
                  <a:srgbClr val="FFFF00"/>
                </a:highlight>
              </a:rPr>
              <a:t>protagonista y el antagonista</a:t>
            </a:r>
            <a:r>
              <a:rPr lang="es-CL" sz="2400" dirty="0"/>
              <a:t>.</a:t>
            </a:r>
            <a:br>
              <a:rPr lang="es-CL" sz="2400" dirty="0"/>
            </a:br>
            <a:r>
              <a:rPr lang="es-CL" sz="2400" dirty="0"/>
              <a:t>Los personajes que </a:t>
            </a:r>
            <a:r>
              <a:rPr lang="es-CL" sz="2400" b="1" u="sng" dirty="0"/>
              <a:t>ayudan</a:t>
            </a:r>
            <a:r>
              <a:rPr lang="es-CL" sz="2400" dirty="0"/>
              <a:t> a los principales se denominan </a:t>
            </a:r>
            <a:r>
              <a:rPr lang="es-CL" sz="2400" dirty="0">
                <a:highlight>
                  <a:srgbClr val="FF0066"/>
                </a:highlight>
              </a:rPr>
              <a:t>SECUNDARIOS</a:t>
            </a:r>
            <a:r>
              <a:rPr lang="es-CL" sz="2400" dirty="0"/>
              <a:t> y, aquellos personajes que aparecen ocasionalmente, se denominan </a:t>
            </a:r>
            <a:r>
              <a:rPr lang="es-CL" sz="2400" dirty="0">
                <a:highlight>
                  <a:srgbClr val="00FF00"/>
                </a:highlight>
              </a:rPr>
              <a:t>INCIDENTALES.</a:t>
            </a:r>
          </a:p>
          <a:p>
            <a:endParaRPr lang="es-CL" sz="2400" dirty="0">
              <a:highlight>
                <a:srgbClr val="00FF00"/>
              </a:highlight>
            </a:endParaRPr>
          </a:p>
          <a:p>
            <a:r>
              <a:rPr lang="es-CL" sz="2400" dirty="0"/>
              <a:t>Las características de los personajes pueden estar explícitas o podemos inferirlas según su comportamiento en la historia.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7E768ED-AC12-40B6-8FCC-851A622335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17" y="2747531"/>
            <a:ext cx="2644707" cy="14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 Chavo Del Ocho Es Que No Me Tienen Paciencia GIF by Grupo Chespirito -  Find &amp; Share on GIPHY">
            <a:extLst>
              <a:ext uri="{FF2B5EF4-FFF2-40B4-BE49-F238E27FC236}">
                <a16:creationId xmlns:a16="http://schemas.microsoft.com/office/drawing/2014/main" id="{13042C4B-3D1F-4C04-BE32-89CEA375AE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70" y="4449380"/>
            <a:ext cx="2286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1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2C3752E-9DAC-448E-9E65-1AD42A191DBF}"/>
              </a:ext>
            </a:extLst>
          </p:cNvPr>
          <p:cNvSpPr/>
          <p:nvPr/>
        </p:nvSpPr>
        <p:spPr>
          <a:xfrm>
            <a:off x="1803644" y="167069"/>
            <a:ext cx="4009878" cy="5639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EL AMBIENTE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7779FA7-54D5-4A60-9F6C-59D44AE59937}"/>
              </a:ext>
            </a:extLst>
          </p:cNvPr>
          <p:cNvSpPr/>
          <p:nvPr/>
        </p:nvSpPr>
        <p:spPr>
          <a:xfrm>
            <a:off x="2813641" y="1008001"/>
            <a:ext cx="6409872" cy="710759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¿Dónde ocurre? ¿Qué hay allí? 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¿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 espacio abierto o cerrado?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D6D3A93-EB2E-496F-A90C-EE244D789DB8}"/>
              </a:ext>
            </a:extLst>
          </p:cNvPr>
          <p:cNvSpPr/>
          <p:nvPr/>
        </p:nvSpPr>
        <p:spPr>
          <a:xfrm>
            <a:off x="120615" y="3316969"/>
            <a:ext cx="2693025" cy="5639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PSICOLÓGICO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A1AF570-A280-4D69-A3E6-2D3E6382C65A}"/>
              </a:ext>
            </a:extLst>
          </p:cNvPr>
          <p:cNvSpPr/>
          <p:nvPr/>
        </p:nvSpPr>
        <p:spPr>
          <a:xfrm>
            <a:off x="120618" y="1019713"/>
            <a:ext cx="2693025" cy="5639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FÍSICO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1C8FED3-C0C8-4E8F-9A9C-62723B3A4D42}"/>
              </a:ext>
            </a:extLst>
          </p:cNvPr>
          <p:cNvSpPr/>
          <p:nvPr/>
        </p:nvSpPr>
        <p:spPr>
          <a:xfrm>
            <a:off x="2813641" y="3143401"/>
            <a:ext cx="6409872" cy="941609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Corresponde a la atmósfera, al sentimiento o emoción que se provoca debido a lo que está pasando en la historia. Se relaciona con los personajes.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708A5D4-5D88-4A88-AB6A-0F10B88C4462}"/>
              </a:ext>
            </a:extLst>
          </p:cNvPr>
          <p:cNvSpPr/>
          <p:nvPr/>
        </p:nvSpPr>
        <p:spPr>
          <a:xfrm>
            <a:off x="107677" y="5688840"/>
            <a:ext cx="2693025" cy="94160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SOCIAL y CULTURAL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EC2AA5F-17BF-4A5B-A0A0-D4E1A4400BCF}"/>
              </a:ext>
            </a:extLst>
          </p:cNvPr>
          <p:cNvSpPr/>
          <p:nvPr/>
        </p:nvSpPr>
        <p:spPr>
          <a:xfrm>
            <a:off x="2908493" y="5804264"/>
            <a:ext cx="5975382" cy="710759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Corresponde a las costumbres, cultura, religión, nivel económico de los personajes y creencias.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56B1F4-7137-4219-AF77-3663752690A4}"/>
              </a:ext>
            </a:extLst>
          </p:cNvPr>
          <p:cNvSpPr txBox="1"/>
          <p:nvPr/>
        </p:nvSpPr>
        <p:spPr>
          <a:xfrm>
            <a:off x="9378359" y="1014627"/>
            <a:ext cx="256050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Bosque, castillo, escuela, sala, playa, entre otros.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0BCAE1-D2D4-49C1-8911-F50978383257}"/>
              </a:ext>
            </a:extLst>
          </p:cNvPr>
          <p:cNvSpPr txBox="1"/>
          <p:nvPr/>
        </p:nvSpPr>
        <p:spPr>
          <a:xfrm>
            <a:off x="8991667" y="4972836"/>
            <a:ext cx="2947193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Época de caballeros con armadura, gente acomodada o pueblo pobre, Leyes que tienen, creen en varios dioses, hacían ofrendas al mar, etc.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C19A40-3D17-4303-8304-5B55CDF78A88}"/>
              </a:ext>
            </a:extLst>
          </p:cNvPr>
          <p:cNvSpPr txBox="1"/>
          <p:nvPr/>
        </p:nvSpPr>
        <p:spPr>
          <a:xfrm>
            <a:off x="9378359" y="3234560"/>
            <a:ext cx="256050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Alegre, tenebroso, tenso, silencioso, etc.</a:t>
            </a:r>
          </a:p>
        </p:txBody>
      </p:sp>
      <p:pic>
        <p:nvPicPr>
          <p:cNvPr id="2056" name="Picture 8" descr="▷ Castillos: Imágenes Animadas, Gifs y Animaciones ¡100% GRATIS!">
            <a:extLst>
              <a:ext uri="{FF2B5EF4-FFF2-40B4-BE49-F238E27FC236}">
                <a16:creationId xmlns:a16="http://schemas.microsoft.com/office/drawing/2014/main" id="{73569315-C520-4DFD-8D36-0FA986A84C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46" y="1774662"/>
            <a:ext cx="1129671" cy="11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sgarga+gratis+los+mejores+gifs+animados+de+bosques.+Imágenes+animadas+de+ bosques+y+más+gifs+animados+como+animales… | Fondo de pantalla gif, Bosque,  Pintura mural">
            <a:extLst>
              <a:ext uri="{FF2B5EF4-FFF2-40B4-BE49-F238E27FC236}">
                <a16:creationId xmlns:a16="http://schemas.microsoft.com/office/drawing/2014/main" id="{329C1381-B631-4E3D-8418-E788D490F3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28" y="1960276"/>
            <a:ext cx="1448629" cy="9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isajes, Fondos, Mini Paisajes animados Escenarios animados">
            <a:extLst>
              <a:ext uri="{FF2B5EF4-FFF2-40B4-BE49-F238E27FC236}">
                <a16:creationId xmlns:a16="http://schemas.microsoft.com/office/drawing/2014/main" id="{AE65CCFE-760F-4785-BDB9-DC02F508F7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95" y="1919142"/>
            <a:ext cx="1883218" cy="9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men Carpa De Circo Con Rayas Sobre Fondo Blanco - Ilustración Vectorial  Ilustraciones Vectoriales, Clip Art Vectorizado Libre De Derechos. Image  53573608.">
            <a:extLst>
              <a:ext uri="{FF2B5EF4-FFF2-40B4-BE49-F238E27FC236}">
                <a16:creationId xmlns:a16="http://schemas.microsoft.com/office/drawing/2014/main" id="{FAA72C82-BE81-4C24-B542-DF6930109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7729" r="8509" b="5121"/>
          <a:stretch/>
        </p:blipFill>
        <p:spPr bwMode="auto">
          <a:xfrm>
            <a:off x="5587619" y="1886584"/>
            <a:ext cx="958174" cy="10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sney es demandado por plagio">
            <a:extLst>
              <a:ext uri="{FF2B5EF4-FFF2-40B4-BE49-F238E27FC236}">
                <a16:creationId xmlns:a16="http://schemas.microsoft.com/office/drawing/2014/main" id="{46CD6B13-17C0-4B99-9797-59B915A74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40949" y="4199471"/>
            <a:ext cx="46515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64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401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Albertus Extra Bold</vt:lpstr>
      <vt:lpstr>Algerian</vt:lpstr>
      <vt:lpstr>Arial</vt:lpstr>
      <vt:lpstr>Bodoni</vt:lpstr>
      <vt:lpstr>Calibri</vt:lpstr>
      <vt:lpstr>Calibri Light</vt:lpstr>
      <vt:lpstr>Script MT Bold</vt:lpstr>
      <vt:lpstr>Tema de Office</vt:lpstr>
      <vt:lpstr>  MATERIAL DE APOYO Unidad 2 guía n°18 Lenguaje y Comunicación 5to básico   Para consultas sobre la asignatura o las guías de aprendizaje, escribe al correo: marjorie.palominos@colegio-mineralelteniente.cl </vt:lpstr>
      <vt:lpstr>Recuerda que en tu cuaderno siempre debes anotar la fecha, objetivo y habilidad.</vt:lpstr>
      <vt:lpstr>EL TEXTO NARRATIVO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MATERIAL DE APOYO Unidad 1 guía n°14 Lenguaje y Comunicación 5to básico   Para consultas sobre la asignatura o las guías de aprendizaje, escribe al correo: marjorie.palominos@colegio-mineralelteniente.cl </dc:title>
  <dc:creator>Carrie Palominos Cornejo</dc:creator>
  <cp:lastModifiedBy>Carrie Palominos Cornejo</cp:lastModifiedBy>
  <cp:revision>49</cp:revision>
  <dcterms:created xsi:type="dcterms:W3CDTF">2020-06-29T23:41:35Z</dcterms:created>
  <dcterms:modified xsi:type="dcterms:W3CDTF">2020-09-22T22:10:20Z</dcterms:modified>
</cp:coreProperties>
</file>