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3" r:id="rId4"/>
    <p:sldId id="274" r:id="rId5"/>
    <p:sldId id="272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50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70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70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21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4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95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63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80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19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7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13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EB39-111C-4FFE-AA94-BDE9A1E55E9F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2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jorie.palominos@colegio-mineralelteniente.c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ágenes de Marcos Escolares | Vectores, fotos de stock y PSD ...">
            <a:extLst>
              <a:ext uri="{FF2B5EF4-FFF2-40B4-BE49-F238E27FC236}">
                <a16:creationId xmlns:a16="http://schemas.microsoft.com/office/drawing/2014/main" id="{D55C4C45-C2E0-4377-8361-84D231CB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"/>
            <a:ext cx="12192000" cy="685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069383" y="2096740"/>
            <a:ext cx="10414861" cy="338965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br>
              <a:rPr lang="es-ES" b="1" dirty="0"/>
            </a:br>
            <a:br>
              <a:rPr lang="es-ES" b="1" dirty="0"/>
            </a:br>
            <a:r>
              <a:rPr lang="es-ES" sz="6700" b="1" dirty="0"/>
              <a:t>MATERIAL DE APOYO</a:t>
            </a:r>
            <a:br>
              <a:rPr lang="es-ES" sz="6700" b="1" dirty="0"/>
            </a:br>
            <a:r>
              <a:rPr lang="es-ES" sz="27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Unidad 2 guía n°17</a:t>
            </a:r>
            <a:br>
              <a:rPr lang="es-ES" sz="27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</a:br>
            <a:r>
              <a:rPr lang="es-ES" sz="27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Lenguaje y Comunicación 5to básico</a:t>
            </a:r>
            <a:br>
              <a:rPr lang="es-ES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ES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CL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Para consultas sobre la asignatura o las guías de aprendizaje, escribe al correo:</a:t>
            </a:r>
            <a:br>
              <a:rPr lang="es-CL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marjorie.palominos@colegio-mineralelteniente.cl</a:t>
            </a:r>
            <a:b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05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aderno Abierto Libreta Marca Libreta, De, Ilustración De Dibujos ...">
            <a:extLst>
              <a:ext uri="{FF2B5EF4-FFF2-40B4-BE49-F238E27FC236}">
                <a16:creationId xmlns:a16="http://schemas.microsoft.com/office/drawing/2014/main" id="{0C70AB8A-37C3-4391-BC4B-8A17EA253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17643" r="7558" b="176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10F0B4F-FA2C-497C-9D7E-84E5E3BF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7" y="1296544"/>
            <a:ext cx="4280453" cy="173820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" sz="2400" noProof="1"/>
              <a:t>Recuerda que en tu cuaderno </a:t>
            </a:r>
            <a:r>
              <a:rPr lang="es-ES" sz="2400" b="1" u="sng" noProof="1">
                <a:latin typeface="Albertus Extra Bold" panose="020E0802040304020204" pitchFamily="34" charset="0"/>
              </a:rPr>
              <a:t>siempre</a:t>
            </a:r>
            <a:r>
              <a:rPr lang="es-ES" sz="2400" b="1" noProof="1">
                <a:latin typeface="Albertus Extra Bold" panose="020E0802040304020204" pitchFamily="34" charset="0"/>
              </a:rPr>
              <a:t> </a:t>
            </a:r>
            <a:r>
              <a:rPr lang="es-ES" sz="2400" noProof="1"/>
              <a:t>debes anotar la </a:t>
            </a:r>
            <a:r>
              <a:rPr lang="es-ES" sz="2400" b="1" u="sng" noProof="1">
                <a:latin typeface="Algerian" panose="04020705040A02060702" pitchFamily="82" charset="0"/>
              </a:rPr>
              <a:t>fecha, objetivo y habilidad.</a:t>
            </a:r>
          </a:p>
        </p:txBody>
      </p:sp>
      <p:pic>
        <p:nvPicPr>
          <p:cNvPr id="6" name="Picture 2" descr="ᐈ Tablero para colorear imágenes de stock, dibujos golondrinas ...">
            <a:extLst>
              <a:ext uri="{FF2B5EF4-FFF2-40B4-BE49-F238E27FC236}">
                <a16:creationId xmlns:a16="http://schemas.microsoft.com/office/drawing/2014/main" id="{F0AC228D-A49A-4A8C-AC1C-30A8F986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17" y="3856220"/>
            <a:ext cx="2140783" cy="21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4" descr="Sample table with 2 columns, 11 rows" title="Table">
            <a:extLst>
              <a:ext uri="{FF2B5EF4-FFF2-40B4-BE49-F238E27FC236}">
                <a16:creationId xmlns:a16="http://schemas.microsoft.com/office/drawing/2014/main" id="{CE5459A7-84BF-45DC-B698-86C92B199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097643"/>
              </p:ext>
            </p:extLst>
          </p:nvPr>
        </p:nvGraphicFramePr>
        <p:xfrm>
          <a:off x="6308035" y="1008749"/>
          <a:ext cx="4558748" cy="2847471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76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6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353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kern="1200" noProof="1">
                          <a:effectLst/>
                        </a:rPr>
                        <a:t>Objetivo:</a:t>
                      </a:r>
                      <a:endParaRPr lang="es-ES" sz="2400" kern="1200" noProof="1">
                        <a:solidFill>
                          <a:schemeClr val="dk1"/>
                        </a:solidFill>
                        <a:effectLst/>
                        <a:latin typeface="Script MT Bold" panose="03040602040607080904" pitchFamily="66" charset="0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y crear un afiche para desarrollar el gusto por la lectura (OA9 – OA18)</a:t>
                      </a:r>
                      <a:endParaRPr lang="es-C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8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kern="1200" noProof="1">
                          <a:effectLst/>
                        </a:rPr>
                        <a:t>Habilidad:</a:t>
                      </a:r>
                      <a:endParaRPr lang="es-ES" sz="2400" kern="1200" noProof="1">
                        <a:solidFill>
                          <a:schemeClr val="dk1"/>
                        </a:solidFill>
                        <a:effectLst/>
                        <a:latin typeface="Script MT Bold" panose="03040602040607080904" pitchFamily="66" charset="0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</a:rPr>
                        <a:t>Leer, comprender, crear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08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kern="1200" noProof="1">
                          <a:effectLst/>
                        </a:rPr>
                        <a:t>Actitud:</a:t>
                      </a:r>
                      <a:endParaRPr lang="es-ES" sz="2400" kern="1200" noProof="1">
                        <a:solidFill>
                          <a:schemeClr val="dk1"/>
                        </a:solidFill>
                        <a:effectLst/>
                        <a:latin typeface="Script MT Bold" panose="03040602040607080904" pitchFamily="66" charset="0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Compromiso con tu estudio, esfuerzo,</a:t>
                      </a:r>
                      <a:r>
                        <a:rPr lang="es-ES" sz="1600" kern="1200" baseline="0" noProof="1">
                          <a:effectLst/>
                        </a:rPr>
                        <a:t> responsabilidad.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BA013BF-C59E-422F-A90C-3F7FCB42BD37}"/>
              </a:ext>
            </a:extLst>
          </p:cNvPr>
          <p:cNvSpPr txBox="1"/>
          <p:nvPr/>
        </p:nvSpPr>
        <p:spPr>
          <a:xfrm>
            <a:off x="6526695" y="547084"/>
            <a:ext cx="352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>
                <a:latin typeface="Script MT Bold" panose="03040602040607080904" pitchFamily="66" charset="0"/>
              </a:rPr>
              <a:t>Fecha: _____________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63DA40-BEB1-4558-9C48-882FB4501FEA}"/>
              </a:ext>
            </a:extLst>
          </p:cNvPr>
          <p:cNvSpPr txBox="1">
            <a:spLocks/>
          </p:cNvSpPr>
          <p:nvPr/>
        </p:nvSpPr>
        <p:spPr>
          <a:xfrm>
            <a:off x="1037728" y="3529142"/>
            <a:ext cx="4855429" cy="17382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i="1" noProof="1">
                <a:solidFill>
                  <a:prstClr val="black"/>
                </a:solidFill>
              </a:rPr>
              <a:t>Tú decides si escribes </a:t>
            </a:r>
            <a:r>
              <a:rPr lang="es-ES" sz="3600" b="1" i="1" noProof="1">
                <a:solidFill>
                  <a:srgbClr val="0070C0"/>
                </a:solidFill>
              </a:rPr>
              <a:t>la actitud </a:t>
            </a:r>
            <a:r>
              <a:rPr lang="es-ES" i="1" noProof="1">
                <a:solidFill>
                  <a:prstClr val="black"/>
                </a:solidFill>
              </a:rPr>
              <a:t>porque lo importante de ella es que la cumplas y la demuestres en tu conducta.</a:t>
            </a:r>
          </a:p>
        </p:txBody>
      </p:sp>
    </p:spTree>
    <p:extLst>
      <p:ext uri="{BB962C8B-B14F-4D97-AF65-F5344CB8AC3E}">
        <p14:creationId xmlns:p14="http://schemas.microsoft.com/office/powerpoint/2010/main" val="86768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73E3161-39A3-4279-AE38-74FF69DB68EF}"/>
              </a:ext>
            </a:extLst>
          </p:cNvPr>
          <p:cNvSpPr/>
          <p:nvPr/>
        </p:nvSpPr>
        <p:spPr>
          <a:xfrm>
            <a:off x="247162" y="2774197"/>
            <a:ext cx="8931476" cy="387457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BDC244-6DF5-4500-8E30-80948E4B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76" y="163739"/>
            <a:ext cx="2448339" cy="65375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/>
              <a:t>EL AFICHE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3BC4F6-758B-4C19-A517-DC3C554D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376" y="837256"/>
            <a:ext cx="11697676" cy="16181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L" dirty="0"/>
              <a:t>Es un texto discontinuo, es decir, la información está organizada de manera diferente y requiere estrategias de comprensión para entenderla. Además la información está en las imágenes y en el texto que aparecen. Por lo tanto, a veces, debemos inferir.</a:t>
            </a:r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D67F74-26E5-480F-A81D-D31711305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0" t="12814" r="4849" b="45005"/>
          <a:stretch/>
        </p:blipFill>
        <p:spPr>
          <a:xfrm>
            <a:off x="479901" y="3087062"/>
            <a:ext cx="8478569" cy="3335198"/>
          </a:xfrm>
          <a:prstGeom prst="rect">
            <a:avLst/>
          </a:prstGeom>
        </p:spPr>
      </p:pic>
      <p:pic>
        <p:nvPicPr>
          <p:cNvPr id="3074" name="Picture 2" descr="Vectores de stock de Dibujo niños hablando, ilustraciones de Dibujo niños  hablando sin royalties | Depositphotos®">
            <a:extLst>
              <a:ext uri="{FF2B5EF4-FFF2-40B4-BE49-F238E27FC236}">
                <a16:creationId xmlns:a16="http://schemas.microsoft.com/office/drawing/2014/main" id="{AD24FA5E-DCC9-4DAB-8198-4B1C076F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12" y="2592092"/>
            <a:ext cx="2533460" cy="42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1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2C3752E-9DAC-448E-9E65-1AD42A191DBF}"/>
              </a:ext>
            </a:extLst>
          </p:cNvPr>
          <p:cNvSpPr/>
          <p:nvPr/>
        </p:nvSpPr>
        <p:spPr>
          <a:xfrm>
            <a:off x="1803644" y="167069"/>
            <a:ext cx="4009878" cy="56392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1" dirty="0">
                <a:solidFill>
                  <a:prstClr val="white"/>
                </a:solidFill>
                <a:latin typeface="Calibri" panose="020F0502020204030204"/>
              </a:rPr>
              <a:t>Estructura del afiche</a:t>
            </a:r>
            <a:endParaRPr kumimoji="0" lang="es-CL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7779FA7-54D5-4A60-9F6C-59D44AE59937}"/>
              </a:ext>
            </a:extLst>
          </p:cNvPr>
          <p:cNvSpPr/>
          <p:nvPr/>
        </p:nvSpPr>
        <p:spPr>
          <a:xfrm>
            <a:off x="120616" y="1736609"/>
            <a:ext cx="5975382" cy="710759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una palabra o frase corta que dice el asunto del afiche, de qué es, por ejemplo: día mundial del agua,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fanta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teletón, etc.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D6D3A93-EB2E-496F-A90C-EE244D789DB8}"/>
              </a:ext>
            </a:extLst>
          </p:cNvPr>
          <p:cNvSpPr/>
          <p:nvPr/>
        </p:nvSpPr>
        <p:spPr>
          <a:xfrm>
            <a:off x="120616" y="2600342"/>
            <a:ext cx="2693025" cy="56392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1" dirty="0">
                <a:solidFill>
                  <a:prstClr val="white"/>
                </a:solidFill>
                <a:latin typeface="Calibri" panose="020F0502020204030204"/>
              </a:rPr>
              <a:t>Slogan</a:t>
            </a:r>
            <a:endParaRPr kumimoji="0" lang="es-CL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A1AF570-A280-4D69-A3E6-2D3E6382C65A}"/>
              </a:ext>
            </a:extLst>
          </p:cNvPr>
          <p:cNvSpPr/>
          <p:nvPr/>
        </p:nvSpPr>
        <p:spPr>
          <a:xfrm>
            <a:off x="120618" y="1019713"/>
            <a:ext cx="2693025" cy="56392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1" dirty="0">
                <a:solidFill>
                  <a:prstClr val="white"/>
                </a:solidFill>
                <a:latin typeface="Calibri" panose="020F0502020204030204"/>
              </a:rPr>
              <a:t>Título</a:t>
            </a:r>
            <a:endParaRPr kumimoji="0" lang="es-CL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1C8FED3-C0C8-4E8F-9A9C-62723B3A4D42}"/>
              </a:ext>
            </a:extLst>
          </p:cNvPr>
          <p:cNvSpPr/>
          <p:nvPr/>
        </p:nvSpPr>
        <p:spPr>
          <a:xfrm>
            <a:off x="120616" y="3429000"/>
            <a:ext cx="5975382" cy="710759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una frase breve que está en el afiche y resume el mensaje que quieres enviar. Esta debe ser “pegajosa”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708A5D4-5D88-4A88-AB6A-0F10B88C4462}"/>
              </a:ext>
            </a:extLst>
          </p:cNvPr>
          <p:cNvSpPr/>
          <p:nvPr/>
        </p:nvSpPr>
        <p:spPr>
          <a:xfrm>
            <a:off x="120616" y="4333419"/>
            <a:ext cx="2693025" cy="56392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1" dirty="0">
                <a:solidFill>
                  <a:prstClr val="white"/>
                </a:solidFill>
                <a:latin typeface="Calibri" panose="020F0502020204030204"/>
              </a:rPr>
              <a:t>Imagen</a:t>
            </a:r>
            <a:endParaRPr kumimoji="0" lang="es-CL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EC2AA5F-17BF-4A5B-A0A0-D4E1A4400BCF}"/>
              </a:ext>
            </a:extLst>
          </p:cNvPr>
          <p:cNvSpPr/>
          <p:nvPr/>
        </p:nvSpPr>
        <p:spPr>
          <a:xfrm>
            <a:off x="120616" y="5127528"/>
            <a:ext cx="5975382" cy="710759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Acompaña al mensaje y lo refuerza.</a:t>
            </a:r>
          </a:p>
        </p:txBody>
      </p:sp>
      <p:pic>
        <p:nvPicPr>
          <p:cNvPr id="2050" name="Picture 2" descr="AFICHE PUBLICITARIO – Biblioteca virtual">
            <a:extLst>
              <a:ext uri="{FF2B5EF4-FFF2-40B4-BE49-F238E27FC236}">
                <a16:creationId xmlns:a16="http://schemas.microsoft.com/office/drawing/2014/main" id="{A0AD90EB-4CA1-4479-9A93-EC771B13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44" y="730991"/>
            <a:ext cx="4595005" cy="592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6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A26EF0-D913-485F-8068-1546445EE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96" y="0"/>
            <a:ext cx="11234699" cy="178792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L" dirty="0"/>
              <a:t>Los afiches se pueden usar para promover un evento, invitar a un circo, presentar un negocio, mostrar una película, vender un producto, crear consciencia, entre otros. A veces un texto, como una infografía, se presenta como afiche</a:t>
            </a:r>
            <a:r>
              <a:rPr lang="es-CL"/>
              <a:t>. </a:t>
            </a:r>
            <a:endParaRPr lang="es-CL" dirty="0"/>
          </a:p>
          <a:p>
            <a:pPr marL="0" indent="0" algn="just">
              <a:buNone/>
            </a:pPr>
            <a:r>
              <a:rPr lang="es-CL" dirty="0"/>
              <a:t>Según el propósito, encontramos dos tipos de afiche:</a:t>
            </a:r>
          </a:p>
        </p:txBody>
      </p:sp>
      <p:pic>
        <p:nvPicPr>
          <p:cNvPr id="1026" name="Picture 2" descr="Vectores de stock de Dibujo niños hablando, ilustraciones de Dibujo niños  hablando sin royalties | Depositphotos®">
            <a:extLst>
              <a:ext uri="{FF2B5EF4-FFF2-40B4-BE49-F238E27FC236}">
                <a16:creationId xmlns:a16="http://schemas.microsoft.com/office/drawing/2014/main" id="{85262C05-CA04-4578-BCF1-A9E84733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" y="1787922"/>
            <a:ext cx="12169013" cy="50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6612482-44C8-4144-B3C5-F1AA1606F680}"/>
              </a:ext>
            </a:extLst>
          </p:cNvPr>
          <p:cNvSpPr txBox="1"/>
          <p:nvPr/>
        </p:nvSpPr>
        <p:spPr>
          <a:xfrm rot="392609">
            <a:off x="1179160" y="2253105"/>
            <a:ext cx="157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PUBLICITARIO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794C3F-CF7E-4629-AEC7-461FB9AB3025}"/>
              </a:ext>
            </a:extLst>
          </p:cNvPr>
          <p:cNvSpPr txBox="1"/>
          <p:nvPr/>
        </p:nvSpPr>
        <p:spPr>
          <a:xfrm rot="240952">
            <a:off x="5076010" y="2269582"/>
            <a:ext cx="203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PROPAGANDÍSTICO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6A074A-1A59-4A56-A6D2-896BF7815947}"/>
              </a:ext>
            </a:extLst>
          </p:cNvPr>
          <p:cNvSpPr txBox="1"/>
          <p:nvPr/>
        </p:nvSpPr>
        <p:spPr>
          <a:xfrm>
            <a:off x="9426327" y="2038749"/>
            <a:ext cx="203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¿Cuál es la diferencia?</a:t>
            </a:r>
          </a:p>
        </p:txBody>
      </p:sp>
      <p:pic>
        <p:nvPicPr>
          <p:cNvPr id="1028" name="Picture 4" descr="Una alimentación sana ¡para todos! | Gastronomía &amp; Cía">
            <a:extLst>
              <a:ext uri="{FF2B5EF4-FFF2-40B4-BE49-F238E27FC236}">
                <a16:creationId xmlns:a16="http://schemas.microsoft.com/office/drawing/2014/main" id="{2105EC01-B055-47D1-BD65-AA079C1E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1" y="5020884"/>
            <a:ext cx="1952625" cy="16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na Gomez Pantene Chile #SelenaGomez #Selena #Selenator #Selenators  #Fans | Consejos para el cuidado del cabello, Productos para el cabello,  Cabello">
            <a:extLst>
              <a:ext uri="{FF2B5EF4-FFF2-40B4-BE49-F238E27FC236}">
                <a16:creationId xmlns:a16="http://schemas.microsoft.com/office/drawing/2014/main" id="{2AA2F369-7A76-4979-9EE4-D3E555826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65" y="4740111"/>
            <a:ext cx="1602443" cy="18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AE44E98-9E62-4266-A744-4A2CBC1C977B}"/>
              </a:ext>
            </a:extLst>
          </p:cNvPr>
          <p:cNvSpPr txBox="1"/>
          <p:nvPr/>
        </p:nvSpPr>
        <p:spPr>
          <a:xfrm>
            <a:off x="2515573" y="5219010"/>
            <a:ext cx="11172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Vender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D11E23-20ED-4D4B-9FBE-74FFCE30A446}"/>
              </a:ext>
            </a:extLst>
          </p:cNvPr>
          <p:cNvSpPr txBox="1"/>
          <p:nvPr/>
        </p:nvSpPr>
        <p:spPr>
          <a:xfrm>
            <a:off x="7018206" y="5076528"/>
            <a:ext cx="14327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Es social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0ADCFB-2EEA-4F03-BA6B-5F382AE6B6CB}"/>
              </a:ext>
            </a:extLst>
          </p:cNvPr>
          <p:cNvSpPr txBox="1"/>
          <p:nvPr/>
        </p:nvSpPr>
        <p:spPr>
          <a:xfrm>
            <a:off x="7018206" y="5767667"/>
            <a:ext cx="16884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/>
              <a:t>Promueve una conducta</a:t>
            </a:r>
          </a:p>
        </p:txBody>
      </p:sp>
    </p:spTree>
    <p:extLst>
      <p:ext uri="{BB962C8B-B14F-4D97-AF65-F5344CB8AC3E}">
        <p14:creationId xmlns:p14="http://schemas.microsoft.com/office/powerpoint/2010/main" val="384143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309</Words>
  <Application>Microsoft Office PowerPoint</Application>
  <PresentationFormat>Panorámica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Albertus Extra Bold</vt:lpstr>
      <vt:lpstr>Algerian</vt:lpstr>
      <vt:lpstr>Arial</vt:lpstr>
      <vt:lpstr>Bodoni</vt:lpstr>
      <vt:lpstr>Calibri</vt:lpstr>
      <vt:lpstr>Calibri Light</vt:lpstr>
      <vt:lpstr>Script MT Bold</vt:lpstr>
      <vt:lpstr>Tema de Office</vt:lpstr>
      <vt:lpstr>  MATERIAL DE APOYO Unidad 2 guía n°17 Lenguaje y Comunicación 5to básico   Para consultas sobre la asignatura o las guías de aprendizaje, escribe al correo: marjorie.palominos@colegio-mineralelteniente.cl </vt:lpstr>
      <vt:lpstr>Recuerda que en tu cuaderno siempre debes anotar la fecha, objetivo y habilidad.</vt:lpstr>
      <vt:lpstr>EL AFICHE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MATERIAL DE APOYO Unidad 1 guía n°14 Lenguaje y Comunicación 5to básico   Para consultas sobre la asignatura o las guías de aprendizaje, escribe al correo: marjorie.palominos@colegio-mineralelteniente.cl </dc:title>
  <dc:creator>Carrie Palominos Cornejo</dc:creator>
  <cp:lastModifiedBy>Carrie Palominos Cornejo</cp:lastModifiedBy>
  <cp:revision>44</cp:revision>
  <dcterms:created xsi:type="dcterms:W3CDTF">2020-06-29T23:41:35Z</dcterms:created>
  <dcterms:modified xsi:type="dcterms:W3CDTF">2020-09-02T13:32:15Z</dcterms:modified>
</cp:coreProperties>
</file>