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6" r:id="rId4"/>
    <p:sldId id="270" r:id="rId5"/>
    <p:sldId id="268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51" autoAdjust="0"/>
    <p:restoredTop sz="94660"/>
  </p:normalViewPr>
  <p:slideViewPr>
    <p:cSldViewPr snapToGrid="0">
      <p:cViewPr varScale="1">
        <p:scale>
          <a:sx n="72" d="100"/>
          <a:sy n="72" d="100"/>
        </p:scale>
        <p:origin x="3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50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06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70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1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4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51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63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80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19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73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613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jorie.palominos@colegio-mineralelteniente.c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KTX8lWGkY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ágenes de Marcos Escolares | Vectores, fotos de stock y PSD ...">
            <a:extLst>
              <a:ext uri="{FF2B5EF4-FFF2-40B4-BE49-F238E27FC236}">
                <a16:creationId xmlns:a16="http://schemas.microsoft.com/office/drawing/2014/main" id="{D55C4C45-C2E0-4377-8361-84D231CB0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"/>
            <a:ext cx="12192000" cy="685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1069383" y="2096740"/>
            <a:ext cx="10414861" cy="3389659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br>
              <a:rPr lang="es-ES" b="1" dirty="0"/>
            </a:br>
            <a:br>
              <a:rPr lang="es-ES" b="1" dirty="0"/>
            </a:br>
            <a:r>
              <a:rPr lang="es-ES" sz="6700" b="1" dirty="0"/>
              <a:t>MATERIAL DE APOYO</a:t>
            </a:r>
            <a:br>
              <a:rPr lang="es-ES" sz="6700" b="1" dirty="0"/>
            </a:br>
            <a:r>
              <a:rPr lang="es-ES" sz="27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1 guía n°16</a:t>
            </a:r>
            <a:br>
              <a:rPr lang="es-ES" sz="27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7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5to básico</a:t>
            </a:r>
            <a:br>
              <a:rPr lang="es-ES" sz="27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7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CL" sz="27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Para consultas sobre la asignatura o las guías de aprendizaje, escribe al correo:</a:t>
            </a:r>
            <a:br>
              <a:rPr lang="es-CL" sz="2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  <a:hlinkClick r:id="rId3"/>
              </a:rPr>
              <a:t>marjorie.palominos@colegio-mineralelteniente.cl</a:t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uaderno Abierto Libreta Marca Libreta, De, Ilustración De Dibujos ...">
            <a:extLst>
              <a:ext uri="{FF2B5EF4-FFF2-40B4-BE49-F238E27FC236}">
                <a16:creationId xmlns:a16="http://schemas.microsoft.com/office/drawing/2014/main" id="{0C70AB8A-37C3-4391-BC4B-8A17EA2536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21" t="17643" r="7558" b="17643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10F0B4F-FA2C-497C-9D7E-84E5E3BF0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17" y="1296544"/>
            <a:ext cx="4280453" cy="1738204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s-ES" sz="2400" noProof="1"/>
              <a:t>Recuerda que en tu cuaderno </a:t>
            </a:r>
            <a:r>
              <a:rPr lang="es-ES" sz="2400" b="1" u="sng" noProof="1">
                <a:latin typeface="Albertus Extra Bold" panose="020E0802040304020204" pitchFamily="34" charset="0"/>
              </a:rPr>
              <a:t>siempre</a:t>
            </a:r>
            <a:r>
              <a:rPr lang="es-ES" sz="2400" b="1" noProof="1">
                <a:latin typeface="Albertus Extra Bold" panose="020E0802040304020204" pitchFamily="34" charset="0"/>
              </a:rPr>
              <a:t> </a:t>
            </a:r>
            <a:r>
              <a:rPr lang="es-ES" sz="2400" noProof="1"/>
              <a:t>debes anotar la </a:t>
            </a:r>
            <a:r>
              <a:rPr lang="es-ES" sz="2400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pic>
        <p:nvPicPr>
          <p:cNvPr id="6" name="Picture 2" descr="ᐈ Tablero para colorear imágenes de stock, dibujos golondrinas ...">
            <a:extLst>
              <a:ext uri="{FF2B5EF4-FFF2-40B4-BE49-F238E27FC236}">
                <a16:creationId xmlns:a16="http://schemas.microsoft.com/office/drawing/2014/main" id="{F0AC228D-A49A-4A8C-AC1C-30A8F9863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017" y="3856220"/>
            <a:ext cx="2140783" cy="2140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ontent Placeholder 4" descr="Sample table with 2 columns, 11 rows" title="Table">
            <a:extLst>
              <a:ext uri="{FF2B5EF4-FFF2-40B4-BE49-F238E27FC236}">
                <a16:creationId xmlns:a16="http://schemas.microsoft.com/office/drawing/2014/main" id="{CE5459A7-84BF-45DC-B698-86C92B1992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54498"/>
              </p:ext>
            </p:extLst>
          </p:nvPr>
        </p:nvGraphicFramePr>
        <p:xfrm>
          <a:off x="6308035" y="1008749"/>
          <a:ext cx="4558748" cy="2872239"/>
        </p:xfrm>
        <a:graphic>
          <a:graphicData uri="http://schemas.openxmlformats.org/drawingml/2006/table">
            <a:tbl>
              <a:tblPr bandRow="1">
                <a:tableStyleId>{793D81CF-94F2-401A-BA57-92F5A7B2D0C5}</a:tableStyleId>
              </a:tblPr>
              <a:tblGrid>
                <a:gridCol w="1762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6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3531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400" kern="1200" noProof="1">
                          <a:effectLst/>
                        </a:rPr>
                        <a:t>Objetivo:</a:t>
                      </a:r>
                      <a:endParaRPr lang="es-ES" sz="2400" kern="1200" noProof="1">
                        <a:solidFill>
                          <a:schemeClr val="dk1"/>
                        </a:solidFill>
                        <a:effectLst/>
                        <a:latin typeface="Script MT Bold" panose="03040602040607080904" pitchFamily="66" charset="0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Escribir artículos informativos para comunicar información sobre un tema.</a:t>
                      </a:r>
                      <a:endParaRPr lang="es-CL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8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400" kern="1200" noProof="1">
                          <a:effectLst/>
                        </a:rPr>
                        <a:t>Habilidad:</a:t>
                      </a:r>
                      <a:endParaRPr lang="es-ES" sz="2400" kern="1200" noProof="1">
                        <a:solidFill>
                          <a:schemeClr val="dk1"/>
                        </a:solidFill>
                        <a:effectLst/>
                        <a:latin typeface="Script MT Bold" panose="03040602040607080904" pitchFamily="66" charset="0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solidFill>
                            <a:schemeClr val="dk1"/>
                          </a:solidFill>
                          <a:effectLst/>
                        </a:rPr>
                        <a:t>Conocer,  planificar, investigar, escribir.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008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400" kern="1200" noProof="1">
                          <a:effectLst/>
                        </a:rPr>
                        <a:t>Actitud:</a:t>
                      </a:r>
                      <a:endParaRPr lang="es-ES" sz="2400" kern="1200" noProof="1">
                        <a:solidFill>
                          <a:schemeClr val="dk1"/>
                        </a:solidFill>
                        <a:effectLst/>
                        <a:latin typeface="Script MT Bold" panose="03040602040607080904" pitchFamily="66" charset="0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1600" kern="1200" baseline="0" noProof="1">
                          <a:effectLst/>
                        </a:rPr>
                        <a:t> responsabilidad.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2BA013BF-C59E-422F-A90C-3F7FCB42BD37}"/>
              </a:ext>
            </a:extLst>
          </p:cNvPr>
          <p:cNvSpPr txBox="1"/>
          <p:nvPr/>
        </p:nvSpPr>
        <p:spPr>
          <a:xfrm>
            <a:off x="6526695" y="547084"/>
            <a:ext cx="3526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400" b="1" dirty="0">
                <a:latin typeface="Script MT Bold" panose="03040602040607080904" pitchFamily="66" charset="0"/>
              </a:rPr>
              <a:t>Fecha: _____________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763DA40-BEB1-4558-9C48-882FB4501FEA}"/>
              </a:ext>
            </a:extLst>
          </p:cNvPr>
          <p:cNvSpPr txBox="1">
            <a:spLocks/>
          </p:cNvSpPr>
          <p:nvPr/>
        </p:nvSpPr>
        <p:spPr>
          <a:xfrm>
            <a:off x="1037728" y="3529142"/>
            <a:ext cx="4855429" cy="173820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900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i="1" noProof="1">
                <a:solidFill>
                  <a:prstClr val="black"/>
                </a:solidFill>
              </a:rPr>
              <a:t>Tú decides si escribes </a:t>
            </a:r>
            <a:r>
              <a:rPr lang="es-ES" sz="3600" b="1" i="1" noProof="1">
                <a:solidFill>
                  <a:srgbClr val="0070C0"/>
                </a:solidFill>
              </a:rPr>
              <a:t>la actitud </a:t>
            </a:r>
            <a:r>
              <a:rPr lang="es-ES" i="1" noProof="1">
                <a:solidFill>
                  <a:prstClr val="black"/>
                </a:solidFill>
              </a:rPr>
              <a:t>porque lo importante de ella es que la cumplas y la demuestres en tu conducta.</a:t>
            </a:r>
          </a:p>
        </p:txBody>
      </p:sp>
    </p:spTree>
    <p:extLst>
      <p:ext uri="{BB962C8B-B14F-4D97-AF65-F5344CB8AC3E}">
        <p14:creationId xmlns:p14="http://schemas.microsoft.com/office/powerpoint/2010/main" val="867681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7E677676-690E-4102-B203-F918EAAA0192}"/>
              </a:ext>
            </a:extLst>
          </p:cNvPr>
          <p:cNvSpPr/>
          <p:nvPr/>
        </p:nvSpPr>
        <p:spPr>
          <a:xfrm>
            <a:off x="2125557" y="2642541"/>
            <a:ext cx="3442594" cy="3161912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u="sng" dirty="0">
                <a:solidFill>
                  <a:schemeClr val="tx1"/>
                </a:solidFill>
              </a:rPr>
              <a:t>INICIO</a:t>
            </a:r>
          </a:p>
          <a:p>
            <a:r>
              <a:rPr lang="es-ES" dirty="0">
                <a:solidFill>
                  <a:schemeClr val="tx1"/>
                </a:solidFill>
              </a:rPr>
              <a:t>Para enganchar al lector, existen diferentes maneras de empezar la introducción, por ejemplo con un refrán, una frase conocida, una pregunta, un dato o contar una breve historia. Y, a partir de eso, presentar el tema del que se va a hablar en el artículo.</a:t>
            </a:r>
            <a:endParaRPr lang="es-CL" dirty="0">
              <a:solidFill>
                <a:schemeClr val="tx1"/>
              </a:solidFill>
            </a:endParaRPr>
          </a:p>
          <a:p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89E6E613-3A04-4E15-BC01-7D9CCDCA74AC}"/>
              </a:ext>
            </a:extLst>
          </p:cNvPr>
          <p:cNvSpPr/>
          <p:nvPr/>
        </p:nvSpPr>
        <p:spPr>
          <a:xfrm rot="16200000">
            <a:off x="-1259875" y="3982377"/>
            <a:ext cx="3436847" cy="675860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400" b="1" i="1" dirty="0"/>
              <a:t>ESTRUCTURA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02C3752E-9DAC-448E-9E65-1AD42A191DBF}"/>
              </a:ext>
            </a:extLst>
          </p:cNvPr>
          <p:cNvSpPr/>
          <p:nvPr/>
        </p:nvSpPr>
        <p:spPr>
          <a:xfrm>
            <a:off x="120618" y="97846"/>
            <a:ext cx="4009878" cy="56392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b="1" i="1" dirty="0"/>
              <a:t>El artículo informativo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F7779FA7-54D5-4A60-9F6C-59D44AE59937}"/>
              </a:ext>
            </a:extLst>
          </p:cNvPr>
          <p:cNvSpPr/>
          <p:nvPr/>
        </p:nvSpPr>
        <p:spPr>
          <a:xfrm>
            <a:off x="120618" y="598157"/>
            <a:ext cx="7724670" cy="1882789"/>
          </a:xfrm>
          <a:prstGeom prst="roundRect">
            <a:avLst/>
          </a:prstGeom>
          <a:ln w="7620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/>
              <a:t>Es un texto no literario, informativo, cuyo propósito es informar a una audiencia sobre un tema de interés. </a:t>
            </a:r>
          </a:p>
          <a:p>
            <a:r>
              <a:rPr lang="es-ES" dirty="0"/>
              <a:t>Es un texto continuo, es decir, se escribe en párrafos y cada párrafo debe hablar de un solo tema.</a:t>
            </a:r>
            <a:br>
              <a:rPr lang="es-ES" dirty="0"/>
            </a:br>
            <a:r>
              <a:rPr lang="es-ES" dirty="0"/>
              <a:t>Estos textos son excelente ayuda para investigar y aprender.</a:t>
            </a:r>
          </a:p>
          <a:p>
            <a:r>
              <a:rPr lang="es-ES" dirty="0"/>
              <a:t>Es preciso y claro, es decir, entrega solo información realmente importante.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116251F5-F596-4758-BA33-87E70DD1AB79}"/>
              </a:ext>
            </a:extLst>
          </p:cNvPr>
          <p:cNvSpPr/>
          <p:nvPr/>
        </p:nvSpPr>
        <p:spPr>
          <a:xfrm>
            <a:off x="231837" y="6315776"/>
            <a:ext cx="5392221" cy="393471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b="1" i="1" dirty="0">
                <a:solidFill>
                  <a:prstClr val="white"/>
                </a:solidFill>
                <a:latin typeface="Calibri" panose="020F0502020204030204"/>
              </a:rPr>
              <a:t>Te sugiero el siguiente video de apoyo</a:t>
            </a:r>
            <a:endParaRPr kumimoji="0" lang="es-CL" sz="24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F2B7148D-5CD5-44BC-9A5C-971C2AFAF2AB}"/>
              </a:ext>
            </a:extLst>
          </p:cNvPr>
          <p:cNvSpPr/>
          <p:nvPr/>
        </p:nvSpPr>
        <p:spPr>
          <a:xfrm>
            <a:off x="5734009" y="6299036"/>
            <a:ext cx="5203151" cy="448805"/>
          </a:xfrm>
          <a:prstGeom prst="round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>
                <a:hlinkClick r:id="rId2"/>
              </a:rPr>
              <a:t>https://www.youtube.com/watch?v=5KTX8lWGkYU</a:t>
            </a:r>
            <a:endParaRPr kumimoji="0" lang="es-CL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430F8AB0-46B5-4C78-85B1-005B84480A26}"/>
              </a:ext>
            </a:extLst>
          </p:cNvPr>
          <p:cNvSpPr/>
          <p:nvPr/>
        </p:nvSpPr>
        <p:spPr>
          <a:xfrm>
            <a:off x="8687006" y="2642541"/>
            <a:ext cx="2787139" cy="2441011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u="sng" dirty="0">
                <a:solidFill>
                  <a:schemeClr val="tx1"/>
                </a:solidFill>
              </a:rPr>
              <a:t>CONCLUSIÓN</a:t>
            </a:r>
          </a:p>
          <a:p>
            <a:r>
              <a:rPr lang="es-ES" dirty="0"/>
              <a:t>Resumiré lo más importante de la información entregada, presentaré un dato curioso Y haré una pregunta para reflexionar.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FABCB9F8-5047-433B-B3F8-2F8EE4183412}"/>
              </a:ext>
            </a:extLst>
          </p:cNvPr>
          <p:cNvSpPr/>
          <p:nvPr/>
        </p:nvSpPr>
        <p:spPr>
          <a:xfrm>
            <a:off x="5734009" y="2642541"/>
            <a:ext cx="2787139" cy="3396190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u="sng" dirty="0">
                <a:solidFill>
                  <a:schemeClr val="tx1"/>
                </a:solidFill>
              </a:rPr>
              <a:t>DESARROLLO</a:t>
            </a:r>
          </a:p>
          <a:p>
            <a:r>
              <a:rPr lang="es-ES" dirty="0">
                <a:solidFill>
                  <a:schemeClr val="tx1"/>
                </a:solidFill>
              </a:rPr>
              <a:t>Entrega la información POR PÁRRAFOS. Cada uno habla sobre una idea diferente.</a:t>
            </a:r>
          </a:p>
          <a:p>
            <a:endParaRPr lang="es-ES" dirty="0">
              <a:solidFill>
                <a:schemeClr val="tx1"/>
              </a:solidFill>
            </a:endParaRPr>
          </a:p>
          <a:p>
            <a:r>
              <a:rPr lang="es-ES" dirty="0">
                <a:solidFill>
                  <a:schemeClr val="tx1"/>
                </a:solidFill>
              </a:rPr>
              <a:t>Si quieres, puedes ponerle subtítulos antes de cada párrafo para que el lector sepa de qué hablarás.</a:t>
            </a:r>
            <a:endParaRPr lang="es-CL" dirty="0">
              <a:solidFill>
                <a:schemeClr val="tx1"/>
              </a:solidFill>
            </a:endParaRPr>
          </a:p>
          <a:p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E6F0ACF5-ECC7-42C5-8628-811B5504EB39}"/>
              </a:ext>
            </a:extLst>
          </p:cNvPr>
          <p:cNvSpPr/>
          <p:nvPr/>
        </p:nvSpPr>
        <p:spPr>
          <a:xfrm>
            <a:off x="8061506" y="165606"/>
            <a:ext cx="3793661" cy="496162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¿Dónde lo encuentro?</a:t>
            </a:r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72052B40-A24F-4A33-8FAD-F3705A3C5212}"/>
              </a:ext>
            </a:extLst>
          </p:cNvPr>
          <p:cNvSpPr/>
          <p:nvPr/>
        </p:nvSpPr>
        <p:spPr>
          <a:xfrm>
            <a:off x="8038732" y="656222"/>
            <a:ext cx="3816435" cy="1340910"/>
          </a:xfrm>
          <a:prstGeom prst="roundRect">
            <a:avLst/>
          </a:prstGeom>
          <a:ln w="762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dirty="0">
                <a:solidFill>
                  <a:schemeClr val="tx1"/>
                </a:solidFill>
                <a:latin typeface="Calibri" panose="020F0502020204030204"/>
              </a:rPr>
              <a:t>Puedo encontrar artículos informativos en revistas, internet, textos escolares, libros, enciclopedias.</a:t>
            </a:r>
            <a:endParaRPr kumimoji="0" lang="es-CL" sz="1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7C0DF11D-4C5C-4E02-A2A6-DD6A612F6942}"/>
              </a:ext>
            </a:extLst>
          </p:cNvPr>
          <p:cNvSpPr/>
          <p:nvPr/>
        </p:nvSpPr>
        <p:spPr>
          <a:xfrm>
            <a:off x="853379" y="3777525"/>
            <a:ext cx="1147214" cy="620835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u="sng" dirty="0">
                <a:solidFill>
                  <a:schemeClr val="tx1"/>
                </a:solidFill>
              </a:rPr>
              <a:t>TÍTULO</a:t>
            </a:r>
          </a:p>
          <a:p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2FA8130B-49A9-4514-9C8C-71E765FA52F0}"/>
              </a:ext>
            </a:extLst>
          </p:cNvPr>
          <p:cNvSpPr/>
          <p:nvPr/>
        </p:nvSpPr>
        <p:spPr>
          <a:xfrm>
            <a:off x="8696008" y="5211330"/>
            <a:ext cx="2787139" cy="827401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u="sng" dirty="0">
                <a:solidFill>
                  <a:schemeClr val="tx1"/>
                </a:solidFill>
              </a:rPr>
              <a:t>No olvides las imágenes.</a:t>
            </a:r>
          </a:p>
          <a:p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479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A284BF-C90B-4008-9BF6-0251A4A45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43" y="1152261"/>
            <a:ext cx="596347" cy="5705739"/>
          </a:xfrm>
        </p:spPr>
        <p:txBody>
          <a:bodyPr>
            <a:noAutofit/>
          </a:bodyPr>
          <a:lstStyle/>
          <a:p>
            <a:pPr algn="ctr"/>
            <a:r>
              <a:rPr lang="es-CL" sz="6000" b="1" dirty="0">
                <a:latin typeface="Comic Sans MS" panose="030F0702030302020204" pitchFamily="66" charset="0"/>
              </a:rPr>
              <a:t>E</a:t>
            </a:r>
            <a:br>
              <a:rPr lang="es-CL" sz="6000" b="1" dirty="0">
                <a:latin typeface="Comic Sans MS" panose="030F0702030302020204" pitchFamily="66" charset="0"/>
              </a:rPr>
            </a:br>
            <a:r>
              <a:rPr lang="es-CL" sz="6000" b="1" dirty="0">
                <a:latin typeface="Comic Sans MS" panose="030F0702030302020204" pitchFamily="66" charset="0"/>
              </a:rPr>
              <a:t>J</a:t>
            </a:r>
            <a:br>
              <a:rPr lang="es-CL" sz="6000" b="1" dirty="0">
                <a:latin typeface="Comic Sans MS" panose="030F0702030302020204" pitchFamily="66" charset="0"/>
              </a:rPr>
            </a:br>
            <a:r>
              <a:rPr lang="es-CL" sz="6000" b="1" dirty="0">
                <a:latin typeface="Comic Sans MS" panose="030F0702030302020204" pitchFamily="66" charset="0"/>
              </a:rPr>
              <a:t>E</a:t>
            </a:r>
            <a:br>
              <a:rPr lang="es-CL" sz="6000" b="1" dirty="0">
                <a:latin typeface="Comic Sans MS" panose="030F0702030302020204" pitchFamily="66" charset="0"/>
              </a:rPr>
            </a:br>
            <a:r>
              <a:rPr lang="es-CL" sz="6000" b="1" dirty="0">
                <a:latin typeface="Comic Sans MS" panose="030F0702030302020204" pitchFamily="66" charset="0"/>
              </a:rPr>
              <a:t>M</a:t>
            </a:r>
            <a:br>
              <a:rPr lang="es-CL" sz="6000" b="1" dirty="0">
                <a:latin typeface="Comic Sans MS" panose="030F0702030302020204" pitchFamily="66" charset="0"/>
              </a:rPr>
            </a:br>
            <a:r>
              <a:rPr lang="es-CL" sz="6000" b="1" dirty="0">
                <a:latin typeface="Comic Sans MS" panose="030F0702030302020204" pitchFamily="66" charset="0"/>
              </a:rPr>
              <a:t>P</a:t>
            </a:r>
            <a:br>
              <a:rPr lang="es-CL" sz="6000" b="1" dirty="0">
                <a:latin typeface="Comic Sans MS" panose="030F0702030302020204" pitchFamily="66" charset="0"/>
              </a:rPr>
            </a:br>
            <a:r>
              <a:rPr lang="es-CL" sz="6000" b="1" dirty="0">
                <a:latin typeface="Comic Sans MS" panose="030F0702030302020204" pitchFamily="66" charset="0"/>
              </a:rPr>
              <a:t>L</a:t>
            </a:r>
            <a:br>
              <a:rPr lang="es-CL" sz="6000" b="1" dirty="0">
                <a:latin typeface="Comic Sans MS" panose="030F0702030302020204" pitchFamily="66" charset="0"/>
              </a:rPr>
            </a:br>
            <a:r>
              <a:rPr lang="es-CL" sz="6000" b="1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101575-92A9-4A7A-AE9F-65BEAB866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2243" y="281609"/>
            <a:ext cx="7500729" cy="62947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CL" sz="2000" b="1" u="sng" dirty="0"/>
              <a:t>EL CARACOL DE JARDÍN</a:t>
            </a:r>
          </a:p>
          <a:p>
            <a:pPr marL="0" indent="0" algn="just">
              <a:buNone/>
            </a:pPr>
            <a:r>
              <a:rPr lang="es-CL" sz="2000" dirty="0">
                <a:solidFill>
                  <a:srgbClr val="7030A0"/>
                </a:solidFill>
              </a:rPr>
              <a:t>“Caracol, caracol saca tus cachitos al sol”. Si conoces esta frase, seguro que también conoces al animalito del que habla: El caracol. En este artículo conoceremos un poco más sobre este molusco.</a:t>
            </a:r>
            <a:br>
              <a:rPr lang="es-CL" sz="2000" dirty="0">
                <a:solidFill>
                  <a:srgbClr val="7030A0"/>
                </a:solidFill>
              </a:rPr>
            </a:br>
            <a:br>
              <a:rPr lang="es-CL" sz="2000" dirty="0">
                <a:solidFill>
                  <a:srgbClr val="7030A0"/>
                </a:solidFill>
              </a:rPr>
            </a:br>
            <a:r>
              <a:rPr lang="es-CL" sz="2000" dirty="0">
                <a:solidFill>
                  <a:srgbClr val="00B050"/>
                </a:solidFill>
              </a:rPr>
              <a:t>El caracol es un molusco, es decir, es invertebrado, tiene un cuerpo blando y una concha para protegerse. </a:t>
            </a:r>
            <a:r>
              <a:rPr lang="es-ES" sz="2000" dirty="0">
                <a:solidFill>
                  <a:srgbClr val="00B050"/>
                </a:solidFill>
              </a:rPr>
              <a:t>El caracol de jardín pesa unos 10 gramos y vive cerca de seis años.</a:t>
            </a:r>
          </a:p>
          <a:p>
            <a:pPr marL="0" indent="0" algn="just">
              <a:buNone/>
            </a:pPr>
            <a:r>
              <a:rPr lang="es-ES" sz="2000" dirty="0">
                <a:solidFill>
                  <a:srgbClr val="00B050"/>
                </a:solidFill>
              </a:rPr>
              <a:t>Hay caracoles marinos y terrestres. Durante el día los caracoles de jardín duermen encerrados en su caparazón; por la noche se les ve activos consumiendo alimentos. Ellos requieren de una temperatura de aproximadamente 20 grados y de bastante humedad, por lo que es normal encontrarlos entre las plantas.</a:t>
            </a:r>
          </a:p>
          <a:p>
            <a:pPr marL="0" indent="0" algn="just">
              <a:buNone/>
            </a:pPr>
            <a:r>
              <a:rPr lang="es-ES" sz="2000" dirty="0">
                <a:solidFill>
                  <a:srgbClr val="00B050"/>
                </a:solidFill>
              </a:rPr>
              <a:t>El caracol se alimenta de hojas blandas y jugosas, en lo posible de color verde. ¡Son muy golosos! ¡Les encanta comer lechuga, plátano y, sobre todo, moras!</a:t>
            </a:r>
          </a:p>
          <a:p>
            <a:pPr marL="0" indent="0" algn="just">
              <a:buNone/>
            </a:pPr>
            <a:r>
              <a:rPr lang="es-ES" sz="2000" dirty="0">
                <a:solidFill>
                  <a:srgbClr val="00B050"/>
                </a:solidFill>
              </a:rPr>
              <a:t>Si bien los humanos no ven al caracol como un peligro, si tienen problemas cuando estos son una plaga, pues afectan a los cultivos y se comen las plantas. Además, en algunos países, se consideran un alimento para deportistas por su proteína y pocas grasas.</a:t>
            </a:r>
          </a:p>
          <a:p>
            <a:pPr marL="0" indent="0" algn="just">
              <a:buNone/>
            </a:pPr>
            <a:r>
              <a:rPr lang="es-ES" sz="2000" dirty="0">
                <a:solidFill>
                  <a:srgbClr val="FF0000"/>
                </a:solidFill>
              </a:rPr>
              <a:t>En conclusión, hemos aprendido sobre las características, hábitat, alimentación y relación con el humano del caracol de jardín. Un dato curioso del caracol es que se reproduce por huevos; los entierra a 4cm de profundidad y nacen después de tres semanas, entonces se mantienen ahí unos días y luego salen a la superficie. ¿De qué tamaño es un huevo de caracol ¿Cómo crece su caparazón?</a:t>
            </a:r>
          </a:p>
          <a:p>
            <a:pPr marL="0" indent="0">
              <a:buNone/>
            </a:pPr>
            <a:endParaRPr lang="es-CL" dirty="0"/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B5D7F0BE-45CF-47B8-A702-1ED94C85EF19}"/>
              </a:ext>
            </a:extLst>
          </p:cNvPr>
          <p:cNvCxnSpPr>
            <a:cxnSpLocks/>
          </p:cNvCxnSpPr>
          <p:nvPr/>
        </p:nvCxnSpPr>
        <p:spPr>
          <a:xfrm flipH="1">
            <a:off x="3034751" y="416754"/>
            <a:ext cx="4015406" cy="0"/>
          </a:xfrm>
          <a:prstGeom prst="straightConnector1">
            <a:avLst/>
          </a:prstGeom>
          <a:ln w="762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DD5E15DD-FCE3-480A-B011-CAA4D9EC5D60}"/>
              </a:ext>
            </a:extLst>
          </p:cNvPr>
          <p:cNvCxnSpPr>
            <a:cxnSpLocks/>
          </p:cNvCxnSpPr>
          <p:nvPr/>
        </p:nvCxnSpPr>
        <p:spPr>
          <a:xfrm flipH="1">
            <a:off x="3697357" y="5562979"/>
            <a:ext cx="887896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57341DA-59CC-4B28-912C-D50A05D2A32E}"/>
              </a:ext>
            </a:extLst>
          </p:cNvPr>
          <p:cNvSpPr txBox="1"/>
          <p:nvPr/>
        </p:nvSpPr>
        <p:spPr>
          <a:xfrm>
            <a:off x="1358351" y="132521"/>
            <a:ext cx="1484245" cy="369332"/>
          </a:xfrm>
          <a:prstGeom prst="rect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66"/>
                </a:solidFill>
              </a:rPr>
              <a:t>Tema - título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2C5256C5-3B98-4C60-AA00-92B98B756345}"/>
              </a:ext>
            </a:extLst>
          </p:cNvPr>
          <p:cNvSpPr txBox="1"/>
          <p:nvPr/>
        </p:nvSpPr>
        <p:spPr>
          <a:xfrm>
            <a:off x="1036984" y="4822065"/>
            <a:ext cx="2570921" cy="175432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CONCLUSIÓN:</a:t>
            </a:r>
          </a:p>
          <a:p>
            <a:r>
              <a:rPr lang="es-CL" dirty="0">
                <a:solidFill>
                  <a:srgbClr val="FF0000"/>
                </a:solidFill>
              </a:rPr>
              <a:t>Se menciona lo que aprendimos, damos un dato curioso y dejamos dos preguntas para investigar en el futuro.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C017C7A-94F2-4A0A-BA34-DD2117369F38}"/>
              </a:ext>
            </a:extLst>
          </p:cNvPr>
          <p:cNvSpPr txBox="1"/>
          <p:nvPr/>
        </p:nvSpPr>
        <p:spPr>
          <a:xfrm>
            <a:off x="569844" y="708302"/>
            <a:ext cx="2464908" cy="92333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7030A0"/>
                </a:solidFill>
              </a:rPr>
              <a:t>Introducción: se presenta al animal y se usa una frase típica.</a:t>
            </a:r>
          </a:p>
        </p:txBody>
      </p: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262EA18B-DD86-4861-A45C-B5EEE2DB13D0}"/>
              </a:ext>
            </a:extLst>
          </p:cNvPr>
          <p:cNvCxnSpPr>
            <a:cxnSpLocks/>
          </p:cNvCxnSpPr>
          <p:nvPr/>
        </p:nvCxnSpPr>
        <p:spPr>
          <a:xfrm flipH="1">
            <a:off x="3034751" y="892968"/>
            <a:ext cx="1550502" cy="0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brir llave 32">
            <a:extLst>
              <a:ext uri="{FF2B5EF4-FFF2-40B4-BE49-F238E27FC236}">
                <a16:creationId xmlns:a16="http://schemas.microsoft.com/office/drawing/2014/main" id="{A847CC8F-BCDC-4D90-B5FF-28B4F302A121}"/>
              </a:ext>
            </a:extLst>
          </p:cNvPr>
          <p:cNvSpPr/>
          <p:nvPr/>
        </p:nvSpPr>
        <p:spPr>
          <a:xfrm>
            <a:off x="3803375" y="1391478"/>
            <a:ext cx="921024" cy="3538325"/>
          </a:xfrm>
          <a:prstGeom prst="leftBrace">
            <a:avLst>
              <a:gd name="adj1" fmla="val 8333"/>
              <a:gd name="adj2" fmla="val 51498"/>
            </a:avLst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08A05862-26B3-4CC9-8939-966A820D926A}"/>
              </a:ext>
            </a:extLst>
          </p:cNvPr>
          <p:cNvSpPr txBox="1"/>
          <p:nvPr/>
        </p:nvSpPr>
        <p:spPr>
          <a:xfrm>
            <a:off x="947527" y="2106609"/>
            <a:ext cx="2464908" cy="1754326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00B050"/>
                </a:solidFill>
              </a:rPr>
              <a:t>DESARROLLO:</a:t>
            </a:r>
            <a:br>
              <a:rPr lang="es-CL" dirty="0">
                <a:solidFill>
                  <a:srgbClr val="00B050"/>
                </a:solidFill>
              </a:rPr>
            </a:br>
            <a:r>
              <a:rPr lang="es-CL" dirty="0">
                <a:solidFill>
                  <a:srgbClr val="00B050"/>
                </a:solidFill>
              </a:rPr>
              <a:t>Elegí 4 ideas para hablar y las dividí en 4 párrafos: características, hábitat, alimentación, relación con el humano.</a:t>
            </a:r>
          </a:p>
        </p:txBody>
      </p:sp>
    </p:spTree>
    <p:extLst>
      <p:ext uri="{BB962C8B-B14F-4D97-AF65-F5344CB8AC3E}">
        <p14:creationId xmlns:p14="http://schemas.microsoft.com/office/powerpoint/2010/main" val="366474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7E677676-690E-4102-B203-F918EAAA0192}"/>
              </a:ext>
            </a:extLst>
          </p:cNvPr>
          <p:cNvSpPr/>
          <p:nvPr/>
        </p:nvSpPr>
        <p:spPr>
          <a:xfrm>
            <a:off x="132522" y="53010"/>
            <a:ext cx="11940208" cy="6599582"/>
          </a:xfrm>
          <a:prstGeom prst="roundRect">
            <a:avLst/>
          </a:prstGeom>
          <a:ln w="76200"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89E6E613-3A04-4E15-BC01-7D9CCDCA74AC}"/>
              </a:ext>
            </a:extLst>
          </p:cNvPr>
          <p:cNvSpPr/>
          <p:nvPr/>
        </p:nvSpPr>
        <p:spPr>
          <a:xfrm>
            <a:off x="601880" y="371260"/>
            <a:ext cx="4553217" cy="675860"/>
          </a:xfrm>
          <a:prstGeom prst="roundRect">
            <a:avLst/>
          </a:prstGeom>
          <a:solidFill>
            <a:srgbClr val="FF006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¿Cómo lo escribo?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C887156E-B8C9-49CE-B0DE-2F5836366F2A}"/>
              </a:ext>
            </a:extLst>
          </p:cNvPr>
          <p:cNvSpPr/>
          <p:nvPr/>
        </p:nvSpPr>
        <p:spPr>
          <a:xfrm>
            <a:off x="437322" y="1192696"/>
            <a:ext cx="1802295" cy="107342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PLANIFICO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045B85A6-A1F1-4E30-B33B-7A013ADDDD87}"/>
              </a:ext>
            </a:extLst>
          </p:cNvPr>
          <p:cNvSpPr/>
          <p:nvPr/>
        </p:nvSpPr>
        <p:spPr>
          <a:xfrm>
            <a:off x="2239614" y="1105097"/>
            <a:ext cx="9283150" cy="132117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ctr"/>
            <a:r>
              <a:rPr lang="es-CL" dirty="0">
                <a:solidFill>
                  <a:schemeClr val="tx1"/>
                </a:solidFill>
              </a:rPr>
              <a:t>1.- Elijo mi tema de interés: Un animal, un planeta, una celebración, un objeto, etc. (Anoto el TEMA que elegí en el cuaderno, me sirve para ir tomando apuntes).</a:t>
            </a:r>
            <a:br>
              <a:rPr lang="es-CL" dirty="0">
                <a:solidFill>
                  <a:schemeClr val="tx1"/>
                </a:solidFill>
              </a:rPr>
            </a:br>
            <a:r>
              <a:rPr lang="es-CL" dirty="0">
                <a:solidFill>
                  <a:schemeClr val="tx1"/>
                </a:solidFill>
              </a:rPr>
              <a:t>2.- Anoto en el cuaderno 3 o 4 cosas que me gustaría averiguar sobre este tema (esto servirá para saber cuántos párrafos tendrá el desarrollo y de qué hablará cada uno)</a:t>
            </a:r>
          </a:p>
          <a:p>
            <a:pPr algn="ctr"/>
            <a:endParaRPr lang="es-CL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A4A7E2D8-CC4D-40DE-A03B-BA14E618953E}"/>
              </a:ext>
            </a:extLst>
          </p:cNvPr>
          <p:cNvSpPr/>
          <p:nvPr/>
        </p:nvSpPr>
        <p:spPr>
          <a:xfrm>
            <a:off x="437319" y="3728465"/>
            <a:ext cx="1802295" cy="107342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ESCRIBO MI BORRADOR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4FC72658-7E50-4188-96A9-484D85020434}"/>
              </a:ext>
            </a:extLst>
          </p:cNvPr>
          <p:cNvSpPr/>
          <p:nvPr/>
        </p:nvSpPr>
        <p:spPr>
          <a:xfrm>
            <a:off x="437319" y="2482789"/>
            <a:ext cx="1802295" cy="107342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INVESTIGO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6E10ADAA-208A-4EF2-8665-18D9D4976846}"/>
              </a:ext>
            </a:extLst>
          </p:cNvPr>
          <p:cNvSpPr/>
          <p:nvPr/>
        </p:nvSpPr>
        <p:spPr>
          <a:xfrm>
            <a:off x="410821" y="5128591"/>
            <a:ext cx="1802295" cy="107342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ESCRIBO MI ARTÍCULO</a:t>
            </a:r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EDA2D90A-B9A6-4BE5-A7C6-79EDCE3FBD61}"/>
              </a:ext>
            </a:extLst>
          </p:cNvPr>
          <p:cNvSpPr/>
          <p:nvPr/>
        </p:nvSpPr>
        <p:spPr>
          <a:xfrm>
            <a:off x="2405270" y="2632775"/>
            <a:ext cx="9283151" cy="9368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ctr"/>
            <a:r>
              <a:rPr lang="es-CL" dirty="0">
                <a:solidFill>
                  <a:schemeClr val="tx1"/>
                </a:solidFill>
              </a:rPr>
              <a:t>Busco en internet, libros, enciclopedias, información sobre los temas que anoté para averiguar y tomo apuntes. Solo anoto lo que es verdaderamente importante, lo que me servirá para el artículo.  Tomo apuntes en el cuaderno.</a:t>
            </a:r>
          </a:p>
          <a:p>
            <a:pPr algn="ctr"/>
            <a:endParaRPr lang="es-CL" dirty="0"/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AB303DC2-3808-4B47-884A-453EB67F378A}"/>
              </a:ext>
            </a:extLst>
          </p:cNvPr>
          <p:cNvSpPr/>
          <p:nvPr/>
        </p:nvSpPr>
        <p:spPr>
          <a:xfrm>
            <a:off x="2372141" y="3892096"/>
            <a:ext cx="9316280" cy="74616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Como ya tengo la información, escribo el borrador de mi artículo. Este lo puedo ir corrigiendo, tachando, agregando datos, corrigiendo la ortografía, etc.  </a:t>
            </a:r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4F4B057B-9BBB-47F7-AD5A-06BA91995E8B}"/>
              </a:ext>
            </a:extLst>
          </p:cNvPr>
          <p:cNvSpPr/>
          <p:nvPr/>
        </p:nvSpPr>
        <p:spPr>
          <a:xfrm>
            <a:off x="2372141" y="5097946"/>
            <a:ext cx="9316280" cy="107342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just"/>
            <a:r>
              <a:rPr lang="es-CL" dirty="0">
                <a:solidFill>
                  <a:schemeClr val="tx1"/>
                </a:solidFill>
              </a:rPr>
              <a:t>Escribo mi artículo oficial en Word o en el cuaderno , agregándole imágenes, gráficos o tablas que ayuden a comprenderlo mejor.</a:t>
            </a:r>
          </a:p>
          <a:p>
            <a:pPr algn="just"/>
            <a:r>
              <a:rPr lang="es-CL" dirty="0">
                <a:solidFill>
                  <a:schemeClr val="tx1"/>
                </a:solidFill>
              </a:rPr>
              <a:t>Reviso que esté bien escrito, ortografía, estructura, que los párrafos estén separados y que cada uno hable de una idea diferente, agregar subtítulos, usar mayúscula, puntuación, etc.</a:t>
            </a:r>
          </a:p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214976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938</Words>
  <Application>Microsoft Office PowerPoint</Application>
  <PresentationFormat>Panorámica</PresentationFormat>
  <Paragraphs>55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Albertus Extra Bold</vt:lpstr>
      <vt:lpstr>Algerian</vt:lpstr>
      <vt:lpstr>Arial</vt:lpstr>
      <vt:lpstr>Bodoni</vt:lpstr>
      <vt:lpstr>Calibri</vt:lpstr>
      <vt:lpstr>Calibri Light</vt:lpstr>
      <vt:lpstr>Comic Sans MS</vt:lpstr>
      <vt:lpstr>Script MT Bold</vt:lpstr>
      <vt:lpstr>Tema de Office</vt:lpstr>
      <vt:lpstr>  MATERIAL DE APOYO Unidad 1 guía n°16 Lenguaje y Comunicación 5to básico   Para consultas sobre la asignatura o las guías de aprendizaje, escribe al correo: marjorie.palominos@colegio-mineralelteniente.cl </vt:lpstr>
      <vt:lpstr>Recuerda que en tu cuaderno siempre debes anotar la fecha, objetivo y habilidad.</vt:lpstr>
      <vt:lpstr>Presentación de PowerPoint</vt:lpstr>
      <vt:lpstr>E J E M P L 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MATERIAL DE APOYO Unidad 1 guía n°14 Lenguaje y Comunicación 5to básico   Para consultas sobre la asignatura o las guías de aprendizaje, escribe al correo: marjorie.palominos@colegio-mineralelteniente.cl </dc:title>
  <dc:creator>Carrie Palominos Cornejo</dc:creator>
  <cp:lastModifiedBy>Carrie Palominos Cornejo</cp:lastModifiedBy>
  <cp:revision>36</cp:revision>
  <dcterms:created xsi:type="dcterms:W3CDTF">2020-06-29T23:41:35Z</dcterms:created>
  <dcterms:modified xsi:type="dcterms:W3CDTF">2020-08-17T00:19:55Z</dcterms:modified>
</cp:coreProperties>
</file>