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 autoAdjust="0"/>
    <p:restoredTop sz="94660"/>
  </p:normalViewPr>
  <p:slideViewPr>
    <p:cSldViewPr snapToGrid="0">
      <p:cViewPr varScale="1">
        <p:scale>
          <a:sx n="72" d="100"/>
          <a:sy n="72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50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706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270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21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94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951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863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280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19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073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613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EB39-111C-4FFE-AA94-BDE9A1E55E9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923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jorie.palominos@colegio-mineralelteniente.c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co Escolar | Vectores, Fotos de Stock y PSD Gratis">
            <a:extLst>
              <a:ext uri="{FF2B5EF4-FFF2-40B4-BE49-F238E27FC236}">
                <a16:creationId xmlns:a16="http://schemas.microsoft.com/office/drawing/2014/main" id="{5A6539E0-0471-4E37-8E1F-85C6DE55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596526" y="2096740"/>
            <a:ext cx="7675549" cy="338965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br>
              <a:rPr lang="es-ES" b="1" dirty="0"/>
            </a:br>
            <a:br>
              <a:rPr lang="es-ES" b="1" dirty="0"/>
            </a:br>
            <a:r>
              <a:rPr lang="es-ES" b="1" dirty="0"/>
              <a:t>MATERIAL DE APOYO</a:t>
            </a:r>
            <a:br>
              <a:rPr lang="es-ES" b="1" dirty="0"/>
            </a:br>
            <a:r>
              <a:rPr lang="es-ES" sz="24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  <a:t>Unidad 1 guía n°15</a:t>
            </a:r>
            <a:br>
              <a:rPr lang="es-ES" sz="24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</a:br>
            <a:r>
              <a:rPr lang="es-ES" sz="24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  <a:t>Lenguaje y Comunicación 5to básico</a:t>
            </a:r>
            <a:br>
              <a:rPr lang="es-ES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s-ES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s-CL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Para consultas sobre la asignatura o las guías de aprendizaje, escribe al correo:</a:t>
            </a:r>
            <a:br>
              <a:rPr lang="es-C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marjorie.palominos@colegio-mineralelteniente.cl</a:t>
            </a:r>
            <a:br>
              <a:rPr lang="es-C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05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aderno Abierto Libreta Marca Libreta, De, Ilustración De Dibujos ...">
            <a:extLst>
              <a:ext uri="{FF2B5EF4-FFF2-40B4-BE49-F238E27FC236}">
                <a16:creationId xmlns:a16="http://schemas.microsoft.com/office/drawing/2014/main" id="{0C70AB8A-37C3-4391-BC4B-8A17EA253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17643" r="7558" b="1764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10F0B4F-FA2C-497C-9D7E-84E5E3BF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17" y="1296544"/>
            <a:ext cx="4280453" cy="1738204"/>
          </a:xfrm>
          <a:solidFill>
            <a:srgbClr val="00B0F0"/>
          </a:solidFill>
          <a:ln w="762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ES" sz="2400" noProof="1"/>
              <a:t>Recuerda que en tu cuaderno </a:t>
            </a:r>
            <a:r>
              <a:rPr lang="es-ES" sz="2400" b="1" u="sng" noProof="1">
                <a:latin typeface="Albertus Extra Bold" panose="020E0802040304020204" pitchFamily="34" charset="0"/>
              </a:rPr>
              <a:t>siempre</a:t>
            </a:r>
            <a:r>
              <a:rPr lang="es-ES" sz="2400" b="1" noProof="1">
                <a:latin typeface="Albertus Extra Bold" panose="020E0802040304020204" pitchFamily="34" charset="0"/>
              </a:rPr>
              <a:t> </a:t>
            </a:r>
            <a:r>
              <a:rPr lang="es-ES" sz="2400" noProof="1"/>
              <a:t>debes anotar la </a:t>
            </a:r>
            <a:r>
              <a:rPr lang="es-ES" sz="2400" b="1" u="sng" noProof="1">
                <a:latin typeface="Algerian" panose="04020705040A02060702" pitchFamily="82" charset="0"/>
              </a:rPr>
              <a:t>fecha, objetivo y habilidad.</a:t>
            </a:r>
          </a:p>
        </p:txBody>
      </p:sp>
      <p:pic>
        <p:nvPicPr>
          <p:cNvPr id="6" name="Picture 2" descr="ᐈ Tablero para colorear imágenes de stock, dibujos golondrinas ...">
            <a:extLst>
              <a:ext uri="{FF2B5EF4-FFF2-40B4-BE49-F238E27FC236}">
                <a16:creationId xmlns:a16="http://schemas.microsoft.com/office/drawing/2014/main" id="{F0AC228D-A49A-4A8C-AC1C-30A8F986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017" y="3856220"/>
            <a:ext cx="2140783" cy="214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4" descr="Sample table with 2 columns, 11 rows" title="Table">
            <a:extLst>
              <a:ext uri="{FF2B5EF4-FFF2-40B4-BE49-F238E27FC236}">
                <a16:creationId xmlns:a16="http://schemas.microsoft.com/office/drawing/2014/main" id="{CE5459A7-84BF-45DC-B698-86C92B1992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579589"/>
              </p:ext>
            </p:extLst>
          </p:nvPr>
        </p:nvGraphicFramePr>
        <p:xfrm>
          <a:off x="6308035" y="1008749"/>
          <a:ext cx="4558748" cy="2909840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176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6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353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kern="1200" noProof="1">
                          <a:effectLst/>
                        </a:rPr>
                        <a:t>Objetivo:</a:t>
                      </a:r>
                      <a:endParaRPr lang="es-ES" sz="2400" kern="1200" noProof="1">
                        <a:solidFill>
                          <a:schemeClr val="dk1"/>
                        </a:solidFill>
                        <a:effectLst/>
                        <a:latin typeface="Script MT Bold" panose="03040602040607080904" pitchFamily="66" charset="0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textos no literarios para profundizar su comprensión y opinar sobre algún aspecto de la lectura. </a:t>
                      </a:r>
                      <a:endParaRPr lang="es-CL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85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kern="1200" noProof="1">
                          <a:effectLst/>
                        </a:rPr>
                        <a:t>Habilidad:</a:t>
                      </a:r>
                      <a:endParaRPr lang="es-ES" sz="2400" kern="1200" noProof="1">
                        <a:solidFill>
                          <a:schemeClr val="dk1"/>
                        </a:solidFill>
                        <a:effectLst/>
                        <a:latin typeface="Script MT Bold" panose="03040602040607080904" pitchFamily="66" charset="0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solidFill>
                            <a:schemeClr val="dk1"/>
                          </a:solidFill>
                          <a:effectLst/>
                        </a:rPr>
                        <a:t>Analizar, comprender, opinar.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08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kern="1200" noProof="1">
                          <a:effectLst/>
                        </a:rPr>
                        <a:t>Actitud:</a:t>
                      </a:r>
                      <a:endParaRPr lang="es-ES" sz="2400" kern="1200" noProof="1">
                        <a:solidFill>
                          <a:schemeClr val="dk1"/>
                        </a:solidFill>
                        <a:effectLst/>
                        <a:latin typeface="Script MT Bold" panose="03040602040607080904" pitchFamily="66" charset="0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Compromiso con tu estudio, esfuerzo,</a:t>
                      </a:r>
                      <a:r>
                        <a:rPr lang="es-ES" sz="1600" kern="1200" baseline="0" noProof="1">
                          <a:effectLst/>
                        </a:rPr>
                        <a:t> responsabilidad.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BA013BF-C59E-422F-A90C-3F7FCB42BD37}"/>
              </a:ext>
            </a:extLst>
          </p:cNvPr>
          <p:cNvSpPr txBox="1"/>
          <p:nvPr/>
        </p:nvSpPr>
        <p:spPr>
          <a:xfrm>
            <a:off x="6526695" y="547084"/>
            <a:ext cx="352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>
                <a:latin typeface="Script MT Bold" panose="03040602040607080904" pitchFamily="66" charset="0"/>
              </a:rPr>
              <a:t>Fecha: _____________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63DA40-BEB1-4558-9C48-882FB4501FEA}"/>
              </a:ext>
            </a:extLst>
          </p:cNvPr>
          <p:cNvSpPr txBox="1">
            <a:spLocks/>
          </p:cNvSpPr>
          <p:nvPr/>
        </p:nvSpPr>
        <p:spPr>
          <a:xfrm>
            <a:off x="1037728" y="3529142"/>
            <a:ext cx="4855429" cy="1738203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F0"/>
            </a:solidFill>
          </a:ln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i="1" noProof="1">
                <a:solidFill>
                  <a:prstClr val="black"/>
                </a:solidFill>
              </a:rPr>
              <a:t>Tú decides si escribes </a:t>
            </a:r>
            <a:r>
              <a:rPr lang="es-ES" sz="3600" b="1" i="1" noProof="1">
                <a:solidFill>
                  <a:srgbClr val="0070C0"/>
                </a:solidFill>
              </a:rPr>
              <a:t>la actitud </a:t>
            </a:r>
            <a:r>
              <a:rPr lang="es-ES" i="1" noProof="1">
                <a:solidFill>
                  <a:prstClr val="black"/>
                </a:solidFill>
              </a:rPr>
              <a:t>porque lo importante de ella es que la cumplas y la demuestres en tu conducta.</a:t>
            </a:r>
          </a:p>
        </p:txBody>
      </p:sp>
    </p:spTree>
    <p:extLst>
      <p:ext uri="{BB962C8B-B14F-4D97-AF65-F5344CB8AC3E}">
        <p14:creationId xmlns:p14="http://schemas.microsoft.com/office/powerpoint/2010/main" val="86768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8FB7F-FC68-4EE9-9C91-862F8B96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Los textos no literarios informativos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4FFEA0-7DB7-40FF-831B-EA6839557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70" y="834887"/>
            <a:ext cx="5234609" cy="5512904"/>
          </a:xfr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s-CL" b="1" u="sng" dirty="0"/>
              <a:t>LA NOTICIA</a:t>
            </a:r>
          </a:p>
          <a:p>
            <a:r>
              <a:rPr lang="es-CL" dirty="0"/>
              <a:t>Es un texto que informa sobre hechos o acontecimientos reales que son de interés y la comunidad debe saber.</a:t>
            </a:r>
          </a:p>
          <a:p>
            <a:r>
              <a:rPr lang="es-CL" dirty="0"/>
              <a:t>Es objetiva, es decir, es solo realidad, no incluye hechos ficticios ni opiniones.</a:t>
            </a:r>
          </a:p>
          <a:p>
            <a:r>
              <a:rPr lang="es-CL" dirty="0"/>
              <a:t>Se pueden leer en diarios, periódicos; además de escuchar y ver en la televisión o radio.</a:t>
            </a:r>
          </a:p>
          <a:p>
            <a:r>
              <a:rPr lang="es-CL" dirty="0"/>
              <a:t>Si bien la noticia tiene la estructura que vemos en la imagen, encontramos que la mayoría no cumplen con todas estas partes. Aunque siempre encontramos titular, imagen y cuerpo de la noticia.</a:t>
            </a:r>
          </a:p>
          <a:p>
            <a:r>
              <a:rPr lang="es-CL" dirty="0"/>
              <a:t>Las noticias suelen escribirse en columnas.</a:t>
            </a:r>
          </a:p>
        </p:txBody>
      </p:sp>
      <p:pic>
        <p:nvPicPr>
          <p:cNvPr id="1028" name="Picture 4" descr="Partes de la noticia">
            <a:extLst>
              <a:ext uri="{FF2B5EF4-FFF2-40B4-BE49-F238E27FC236}">
                <a16:creationId xmlns:a16="http://schemas.microsoft.com/office/drawing/2014/main" id="{9A84BF35-99BE-424E-97C8-D86DC51DD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26" y="1285460"/>
            <a:ext cx="6185504" cy="4047156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2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85804F3-3204-4211-8076-B2D3C7EE8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13" y="119270"/>
            <a:ext cx="5586462" cy="2928729"/>
          </a:xfrm>
          <a:ln w="76200">
            <a:solidFill>
              <a:srgbClr val="FF00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b="1" u="sng" dirty="0"/>
              <a:t>LA CARTA</a:t>
            </a:r>
          </a:p>
          <a:p>
            <a:r>
              <a:rPr lang="es-CL" sz="2400" dirty="0"/>
              <a:t>Es un medio de comunicación escrita.</a:t>
            </a:r>
          </a:p>
          <a:p>
            <a:r>
              <a:rPr lang="es-CL" sz="2400" dirty="0"/>
              <a:t>Tiene un emisor (quien envía la carta), un receptor (destinatario o a quien se envía) y un mensaje. </a:t>
            </a:r>
          </a:p>
          <a:p>
            <a:r>
              <a:rPr lang="es-CL" sz="2400" dirty="0"/>
              <a:t>La carta, con el tiempo ha evolucionado en correo o chat de redes sociales.</a:t>
            </a:r>
          </a:p>
        </p:txBody>
      </p:sp>
      <p:pic>
        <p:nvPicPr>
          <p:cNvPr id="2050" name="Picture 2" descr="La carta personal y sus partes | Ejemplo de carta, Ejemplo de ...">
            <a:extLst>
              <a:ext uri="{FF2B5EF4-FFF2-40B4-BE49-F238E27FC236}">
                <a16:creationId xmlns:a16="http://schemas.microsoft.com/office/drawing/2014/main" id="{17CEE86B-452C-42A6-8382-70DE79589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3" y="3061252"/>
            <a:ext cx="5685517" cy="3664225"/>
          </a:xfrm>
          <a:prstGeom prst="rect">
            <a:avLst/>
          </a:prstGeom>
          <a:ln w="76200">
            <a:solidFill>
              <a:srgbClr val="FF00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59BAD80-A85A-4907-B53C-995D60BEF052}"/>
              </a:ext>
            </a:extLst>
          </p:cNvPr>
          <p:cNvSpPr txBox="1">
            <a:spLocks/>
          </p:cNvSpPr>
          <p:nvPr/>
        </p:nvSpPr>
        <p:spPr>
          <a:xfrm>
            <a:off x="6314326" y="159025"/>
            <a:ext cx="5685517" cy="3909391"/>
          </a:xfrm>
          <a:prstGeom prst="rect">
            <a:avLst/>
          </a:prstGeom>
          <a:ln w="76200" cap="flat" cmpd="sng" algn="ctr">
            <a:solidFill>
              <a:srgbClr val="0000FF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CL" b="1" u="sng" dirty="0"/>
              <a:t>Biografía / Autobiografía</a:t>
            </a:r>
          </a:p>
          <a:p>
            <a:r>
              <a:rPr lang="es-CL" sz="2400" dirty="0"/>
              <a:t>Es un texto cuyo propósito es informar sobre la vida de una persona.</a:t>
            </a:r>
          </a:p>
          <a:p>
            <a:r>
              <a:rPr lang="es-CL" sz="2400" dirty="0"/>
              <a:t>La diferencia es que la biografía cuenta la vida de otra persona; mientras que la autobiografía cuenta mi propia vida.</a:t>
            </a:r>
          </a:p>
          <a:p>
            <a:r>
              <a:rPr lang="es-CL" sz="2400" dirty="0"/>
              <a:t>La estructura de estos textos comienza con el nombre completo de la persona; debajo el año de nacimiento y/o de muerte; y luego la vida en orden cronológico contando sobre su infancia, familia, estudios, logros, obras póstumas, etc.</a:t>
            </a:r>
          </a:p>
          <a:p>
            <a:r>
              <a:rPr lang="es-CL" sz="2400" dirty="0"/>
              <a:t>Se puede agregar una o más imágenes para complementar la información, siendo muy importante que haya una con la imagen de la persona de la que se habla.</a:t>
            </a:r>
          </a:p>
        </p:txBody>
      </p:sp>
      <p:pic>
        <p:nvPicPr>
          <p:cNvPr id="2052" name="Picture 4" descr="EJEMPLO DE BIOGRAFÍA: Recuerda que una biografía es la">
            <a:extLst>
              <a:ext uri="{FF2B5EF4-FFF2-40B4-BE49-F238E27FC236}">
                <a16:creationId xmlns:a16="http://schemas.microsoft.com/office/drawing/2014/main" id="{7D7F0C67-2096-4B96-B0BE-F0D3D8404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t="36157" r="10879" b="10413"/>
          <a:stretch/>
        </p:blipFill>
        <p:spPr bwMode="auto">
          <a:xfrm>
            <a:off x="7521170" y="4068416"/>
            <a:ext cx="2968319" cy="2658304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63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350F07D-BB5C-4C1F-B2F9-C2CD35FC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35" y="261056"/>
            <a:ext cx="5586462" cy="2888973"/>
          </a:xfrm>
          <a:ln w="76200">
            <a:solidFill>
              <a:srgbClr val="FF00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L" b="1" u="sng" dirty="0"/>
              <a:t>Artículo informativo</a:t>
            </a:r>
          </a:p>
          <a:p>
            <a:r>
              <a:rPr lang="es-CL" sz="2400" dirty="0"/>
              <a:t>Es un texto que entrega información sobre un tema específico. Por lo que es un gran aporte cuando queremos investigar.</a:t>
            </a:r>
          </a:p>
          <a:p>
            <a:r>
              <a:rPr lang="es-CL" sz="2400" dirty="0"/>
              <a:t>Se escribe en párrafos y se acompaña con imágenes que complementen la información.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A663B29-555E-44CC-829D-DFE7C0A35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2792677" cy="19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xtos Informativos- Animales del Océano en 2020 | Lectura de ...">
            <a:extLst>
              <a:ext uri="{FF2B5EF4-FFF2-40B4-BE49-F238E27FC236}">
                <a16:creationId xmlns:a16="http://schemas.microsoft.com/office/drawing/2014/main" id="{BB7D50F0-8E3B-4A7B-BAAA-760F044A6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083" y="254430"/>
            <a:ext cx="22479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E677676-690E-4102-B203-F918EAAA0192}"/>
              </a:ext>
            </a:extLst>
          </p:cNvPr>
          <p:cNvSpPr/>
          <p:nvPr/>
        </p:nvSpPr>
        <p:spPr>
          <a:xfrm>
            <a:off x="418454" y="4201333"/>
            <a:ext cx="11063529" cy="2402237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Opinar consiste en decir lo que pienso con respecto a algo para convencer al otro.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Cuando opino sobre un texto, video, conversación, entre otros, debo entregar argumentos, es decir, ideas que respalden y demuestren lo que digo.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Puedo usar frases como: “Opino que… porque…además en el texto dice…”  “Estoy de acuerdo porque… y en el texto dice…” “No estoy de acuerdo porque… y en el texto se demuestra porque…”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La formula para opinar es:</a:t>
            </a:r>
          </a:p>
          <a:p>
            <a:pPr algn="ctr"/>
            <a:r>
              <a:rPr lang="es-CL" dirty="0"/>
              <a:t>LO QUE OPINO + POR QUÉ LO PIENSO + QUÉ PARTE DEL TEXTO LO DICE O DEMUESTRA QUE TENGO RAZÓN.</a:t>
            </a:r>
          </a:p>
          <a:p>
            <a:pPr algn="ctr"/>
            <a:r>
              <a:rPr lang="es-CL" b="1" dirty="0">
                <a:solidFill>
                  <a:srgbClr val="FF0000"/>
                </a:solidFill>
              </a:rPr>
              <a:t>Profundiza esto leyendo la parte APRENDO que está en la página 191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9E6E613-3A04-4E15-BC01-7D9CCDCA74AC}"/>
              </a:ext>
            </a:extLst>
          </p:cNvPr>
          <p:cNvSpPr/>
          <p:nvPr/>
        </p:nvSpPr>
        <p:spPr>
          <a:xfrm>
            <a:off x="336835" y="3551583"/>
            <a:ext cx="3718330" cy="6758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i="1" dirty="0"/>
              <a:t>OPINAR</a:t>
            </a:r>
          </a:p>
        </p:txBody>
      </p:sp>
    </p:spTree>
    <p:extLst>
      <p:ext uri="{BB962C8B-B14F-4D97-AF65-F5344CB8AC3E}">
        <p14:creationId xmlns:p14="http://schemas.microsoft.com/office/powerpoint/2010/main" val="2554479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561</Words>
  <Application>Microsoft Office PowerPoint</Application>
  <PresentationFormat>Panorámica</PresentationFormat>
  <Paragraphs>36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Albertus Extra Bold</vt:lpstr>
      <vt:lpstr>Algerian</vt:lpstr>
      <vt:lpstr>Arial</vt:lpstr>
      <vt:lpstr>Bodoni</vt:lpstr>
      <vt:lpstr>Calibri</vt:lpstr>
      <vt:lpstr>Calibri Light</vt:lpstr>
      <vt:lpstr>Script MT Bold</vt:lpstr>
      <vt:lpstr>Tema de Office</vt:lpstr>
      <vt:lpstr>  MATERIAL DE APOYO Unidad 1 guía n°15 Lenguaje y Comunicación 5to básico   Para consultas sobre la asignatura o las guías de aprendizaje, escribe al correo: marjorie.palominos@colegio-mineralelteniente.cl </vt:lpstr>
      <vt:lpstr>Recuerda que en tu cuaderno siempre debes anotar la fecha, objetivo y habilidad.</vt:lpstr>
      <vt:lpstr>Los textos no literarios informativos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MATERIAL DE APOYO Unidad 1 guía n°14 Lenguaje y Comunicación 5to básico   Para consultas sobre la asignatura o las guías de aprendizaje, escribe al correo: marjorie.palominos@colegio-mineralelteniente.cl </dc:title>
  <dc:creator>Carrie Palominos Cornejo</dc:creator>
  <cp:lastModifiedBy>Carrie Palominos Cornejo</cp:lastModifiedBy>
  <cp:revision>16</cp:revision>
  <dcterms:created xsi:type="dcterms:W3CDTF">2020-06-29T23:41:35Z</dcterms:created>
  <dcterms:modified xsi:type="dcterms:W3CDTF">2020-07-07T21:24:32Z</dcterms:modified>
</cp:coreProperties>
</file>