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n°14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77128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Relacionar la información de imágenes, gráficos, tablas, mapas o diagramas con el texto. 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Leer, comprender, relacionar.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2217770-F8D4-4741-B2EE-D7BA5E3B46B5}"/>
              </a:ext>
            </a:extLst>
          </p:cNvPr>
          <p:cNvSpPr/>
          <p:nvPr/>
        </p:nvSpPr>
        <p:spPr>
          <a:xfrm>
            <a:off x="132610" y="1416764"/>
            <a:ext cx="3578087" cy="2245304"/>
          </a:xfrm>
          <a:prstGeom prst="roundRect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Los textos no literarios son aquellos que fueron escritos con una función práctica, tienen una finalidad específica: como informarnos, investigar, darnos indicaciones, etc.</a:t>
            </a:r>
          </a:p>
          <a:p>
            <a:pPr algn="ctr"/>
            <a:r>
              <a:rPr lang="es-CL" dirty="0"/>
              <a:t>Se basan en LA REALIDAD.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1CEF497-AE80-4CA8-9898-CA236F1BD71E}"/>
              </a:ext>
            </a:extLst>
          </p:cNvPr>
          <p:cNvSpPr/>
          <p:nvPr/>
        </p:nvSpPr>
        <p:spPr>
          <a:xfrm>
            <a:off x="5222021" y="3760937"/>
            <a:ext cx="1610283" cy="49033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INSTRUCTIVOS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3AD75A2-39E4-4376-B341-08FAD7630265}"/>
              </a:ext>
            </a:extLst>
          </p:cNvPr>
          <p:cNvSpPr/>
          <p:nvPr/>
        </p:nvSpPr>
        <p:spPr>
          <a:xfrm>
            <a:off x="5207630" y="2254600"/>
            <a:ext cx="1610283" cy="49033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NORMATIVOS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3A00E09-0166-4A81-A2C3-36A517046032}"/>
              </a:ext>
            </a:extLst>
          </p:cNvPr>
          <p:cNvSpPr/>
          <p:nvPr/>
        </p:nvSpPr>
        <p:spPr>
          <a:xfrm>
            <a:off x="5116856" y="502560"/>
            <a:ext cx="1674745" cy="490330"/>
          </a:xfrm>
          <a:prstGeom prst="roundRect">
            <a:avLst/>
          </a:prstGeom>
          <a:ln w="76200"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INFORMATIVOS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3D66684-FD8A-4913-AD37-B48B298F08C6}"/>
              </a:ext>
            </a:extLst>
          </p:cNvPr>
          <p:cNvSpPr/>
          <p:nvPr/>
        </p:nvSpPr>
        <p:spPr>
          <a:xfrm>
            <a:off x="6835407" y="256702"/>
            <a:ext cx="2243620" cy="98204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Entregan información o datos sobre hechos reales.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6979119-8A46-4717-A3DA-3DEB6EF513A8}"/>
              </a:ext>
            </a:extLst>
          </p:cNvPr>
          <p:cNvSpPr/>
          <p:nvPr/>
        </p:nvSpPr>
        <p:spPr>
          <a:xfrm>
            <a:off x="6974661" y="3593503"/>
            <a:ext cx="2243620" cy="92765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Explican cómo hacer algo por medio del </a:t>
            </a:r>
            <a:r>
              <a:rPr lang="es-CL" b="1" u="sng" dirty="0">
                <a:solidFill>
                  <a:srgbClr val="00B050"/>
                </a:solidFill>
              </a:rPr>
              <a:t>paso a paso.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2476C08-8D78-4D8A-BF18-183C22E72B99}"/>
              </a:ext>
            </a:extLst>
          </p:cNvPr>
          <p:cNvSpPr/>
          <p:nvPr/>
        </p:nvSpPr>
        <p:spPr>
          <a:xfrm>
            <a:off x="7063118" y="2043712"/>
            <a:ext cx="2079232" cy="9177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7030A0"/>
                </a:solidFill>
              </a:rPr>
              <a:t>Apuntan a normar o controlar  nuestra conducta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FC6FBBD-806D-45A3-804B-11108AF3EE91}"/>
              </a:ext>
            </a:extLst>
          </p:cNvPr>
          <p:cNvSpPr/>
          <p:nvPr/>
        </p:nvSpPr>
        <p:spPr>
          <a:xfrm>
            <a:off x="9324588" y="1090488"/>
            <a:ext cx="1664005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Biografías y autobiografías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A540F4B-E585-42CE-8BF7-F2E2C4D9180D}"/>
              </a:ext>
            </a:extLst>
          </p:cNvPr>
          <p:cNvSpPr/>
          <p:nvPr/>
        </p:nvSpPr>
        <p:spPr>
          <a:xfrm>
            <a:off x="9448804" y="611474"/>
            <a:ext cx="1139686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cartas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96F36E9-AD92-41E6-B876-ED6C79868CD2}"/>
              </a:ext>
            </a:extLst>
          </p:cNvPr>
          <p:cNvSpPr/>
          <p:nvPr/>
        </p:nvSpPr>
        <p:spPr>
          <a:xfrm>
            <a:off x="9944153" y="278158"/>
            <a:ext cx="1139687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noticias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1FAD984-CD6F-4792-A1B0-BABEB3388FC9}"/>
              </a:ext>
            </a:extLst>
          </p:cNvPr>
          <p:cNvSpPr/>
          <p:nvPr/>
        </p:nvSpPr>
        <p:spPr>
          <a:xfrm>
            <a:off x="10588489" y="626028"/>
            <a:ext cx="1462713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Artículos informativos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304812D3-B864-40CD-9B10-8034A2E460DC}"/>
              </a:ext>
            </a:extLst>
          </p:cNvPr>
          <p:cNvSpPr/>
          <p:nvPr/>
        </p:nvSpPr>
        <p:spPr>
          <a:xfrm>
            <a:off x="10475071" y="2190142"/>
            <a:ext cx="1027045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7030A0"/>
                </a:solidFill>
              </a:rPr>
              <a:t>leyes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81277569-F381-4525-A349-B2D156EF7A57}"/>
              </a:ext>
            </a:extLst>
          </p:cNvPr>
          <p:cNvSpPr/>
          <p:nvPr/>
        </p:nvSpPr>
        <p:spPr>
          <a:xfrm>
            <a:off x="9607498" y="2617499"/>
            <a:ext cx="1540564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7030A0"/>
                </a:solidFill>
              </a:rPr>
              <a:t>reglamentos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6D28A1D-F449-4FC5-8162-64AB2B8901EC}"/>
              </a:ext>
            </a:extLst>
          </p:cNvPr>
          <p:cNvSpPr/>
          <p:nvPr/>
        </p:nvSpPr>
        <p:spPr>
          <a:xfrm>
            <a:off x="9561445" y="1987469"/>
            <a:ext cx="1027045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7030A0"/>
                </a:solidFill>
              </a:rPr>
              <a:t>normas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719FF0A0-586E-4D63-9D24-81668F796F1A}"/>
              </a:ext>
            </a:extLst>
          </p:cNvPr>
          <p:cNvSpPr/>
          <p:nvPr/>
        </p:nvSpPr>
        <p:spPr>
          <a:xfrm>
            <a:off x="10832001" y="4359223"/>
            <a:ext cx="1271618" cy="105686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Tutoriales (por ej. </a:t>
            </a:r>
            <a:r>
              <a:rPr lang="es-CL" b="1" dirty="0" err="1">
                <a:solidFill>
                  <a:srgbClr val="00B050"/>
                </a:solidFill>
              </a:rPr>
              <a:t>youtube</a:t>
            </a:r>
            <a:r>
              <a:rPr lang="es-CL" b="1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E33D3193-B88C-4E45-BE3F-2A4CA21C2FE4}"/>
              </a:ext>
            </a:extLst>
          </p:cNvPr>
          <p:cNvSpPr/>
          <p:nvPr/>
        </p:nvSpPr>
        <p:spPr>
          <a:xfrm>
            <a:off x="10588490" y="3932364"/>
            <a:ext cx="1462712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indicaciones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74B0DAF9-B907-4990-987D-BACCBE4997ED}"/>
              </a:ext>
            </a:extLst>
          </p:cNvPr>
          <p:cNvSpPr/>
          <p:nvPr/>
        </p:nvSpPr>
        <p:spPr>
          <a:xfrm>
            <a:off x="9743715" y="3575528"/>
            <a:ext cx="1540564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instrucciones</a:t>
            </a: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41611A33-12C9-4B7F-A0E1-55C27D36FFA0}"/>
              </a:ext>
            </a:extLst>
          </p:cNvPr>
          <p:cNvSpPr/>
          <p:nvPr/>
        </p:nvSpPr>
        <p:spPr>
          <a:xfrm rot="16200000">
            <a:off x="4032268" y="257188"/>
            <a:ext cx="940904" cy="107674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AB0B87AD-7318-4F9B-832E-371CEE708FA8}"/>
              </a:ext>
            </a:extLst>
          </p:cNvPr>
          <p:cNvSpPr/>
          <p:nvPr/>
        </p:nvSpPr>
        <p:spPr>
          <a:xfrm rot="16200000">
            <a:off x="4108034" y="3494563"/>
            <a:ext cx="940904" cy="107674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Flecha: hacia abajo 22">
            <a:extLst>
              <a:ext uri="{FF2B5EF4-FFF2-40B4-BE49-F238E27FC236}">
                <a16:creationId xmlns:a16="http://schemas.microsoft.com/office/drawing/2014/main" id="{1EDD4606-25DC-4BA3-B2E0-68A1EEC2A4C8}"/>
              </a:ext>
            </a:extLst>
          </p:cNvPr>
          <p:cNvSpPr/>
          <p:nvPr/>
        </p:nvSpPr>
        <p:spPr>
          <a:xfrm rot="16200000">
            <a:off x="4108034" y="2001046"/>
            <a:ext cx="940904" cy="107674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7BF6D321-2723-4222-989E-032F8C236F02}"/>
              </a:ext>
            </a:extLst>
          </p:cNvPr>
          <p:cNvSpPr/>
          <p:nvPr/>
        </p:nvSpPr>
        <p:spPr>
          <a:xfrm>
            <a:off x="9707671" y="4652588"/>
            <a:ext cx="1219201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manuales</a:t>
            </a: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83BD4BDF-B92E-44B3-874B-E49846DF9030}"/>
              </a:ext>
            </a:extLst>
          </p:cNvPr>
          <p:cNvSpPr/>
          <p:nvPr/>
        </p:nvSpPr>
        <p:spPr>
          <a:xfrm>
            <a:off x="9701185" y="4114058"/>
            <a:ext cx="998884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recetas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61052CB6-1923-4460-B6E5-D5E20A85D7E1}"/>
              </a:ext>
            </a:extLst>
          </p:cNvPr>
          <p:cNvSpPr/>
          <p:nvPr/>
        </p:nvSpPr>
        <p:spPr>
          <a:xfrm>
            <a:off x="10873344" y="1205022"/>
            <a:ext cx="1219201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rgbClr val="FF0066"/>
                </a:solidFill>
              </a:rPr>
              <a:t>infografía</a:t>
            </a:r>
          </a:p>
        </p:txBody>
      </p:sp>
      <p:sp>
        <p:nvSpPr>
          <p:cNvPr id="27" name="Flecha: hacia abajo 26">
            <a:extLst>
              <a:ext uri="{FF2B5EF4-FFF2-40B4-BE49-F238E27FC236}">
                <a16:creationId xmlns:a16="http://schemas.microsoft.com/office/drawing/2014/main" id="{9AC1B228-B8FB-41CC-A673-B6AD10EB59CD}"/>
              </a:ext>
            </a:extLst>
          </p:cNvPr>
          <p:cNvSpPr/>
          <p:nvPr/>
        </p:nvSpPr>
        <p:spPr>
          <a:xfrm rot="16200000">
            <a:off x="4113298" y="5187251"/>
            <a:ext cx="940904" cy="107674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32ED4AE6-2DC4-4EF5-B373-69A291C81C3E}"/>
              </a:ext>
            </a:extLst>
          </p:cNvPr>
          <p:cNvSpPr/>
          <p:nvPr/>
        </p:nvSpPr>
        <p:spPr>
          <a:xfrm>
            <a:off x="5229367" y="5480455"/>
            <a:ext cx="1219201" cy="490330"/>
          </a:xfrm>
          <a:prstGeom prst="round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AFICHES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4B63CF0D-B04B-45AA-A74E-2C3FAD293FFB}"/>
              </a:ext>
            </a:extLst>
          </p:cNvPr>
          <p:cNvSpPr/>
          <p:nvPr/>
        </p:nvSpPr>
        <p:spPr>
          <a:xfrm>
            <a:off x="6845155" y="5946413"/>
            <a:ext cx="1345689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propaganda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191935E8-3099-4CEC-BE0F-45E2C7A85569}"/>
              </a:ext>
            </a:extLst>
          </p:cNvPr>
          <p:cNvSpPr/>
          <p:nvPr/>
        </p:nvSpPr>
        <p:spPr>
          <a:xfrm>
            <a:off x="6908400" y="5480455"/>
            <a:ext cx="1219201" cy="49033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publicidad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F5B53CF-CC59-4369-8699-215F02BF9B62}"/>
              </a:ext>
            </a:extLst>
          </p:cNvPr>
          <p:cNvSpPr/>
          <p:nvPr/>
        </p:nvSpPr>
        <p:spPr>
          <a:xfrm>
            <a:off x="3781202" y="565657"/>
            <a:ext cx="243617" cy="541376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CD8D0D65-778B-4FAC-9894-9631176F042E}"/>
              </a:ext>
            </a:extLst>
          </p:cNvPr>
          <p:cNvSpPr/>
          <p:nvPr/>
        </p:nvSpPr>
        <p:spPr>
          <a:xfrm rot="20084479">
            <a:off x="84623" y="218613"/>
            <a:ext cx="1485468" cy="694086"/>
          </a:xfrm>
          <a:prstGeom prst="round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PRIMERO…</a:t>
            </a:r>
          </a:p>
        </p:txBody>
      </p:sp>
      <p:sp>
        <p:nvSpPr>
          <p:cNvPr id="31" name="Nube 30">
            <a:extLst>
              <a:ext uri="{FF2B5EF4-FFF2-40B4-BE49-F238E27FC236}">
                <a16:creationId xmlns:a16="http://schemas.microsoft.com/office/drawing/2014/main" id="{FC99A06E-35AA-40B1-B58D-0B5B40C5C5F6}"/>
              </a:ext>
            </a:extLst>
          </p:cNvPr>
          <p:cNvSpPr/>
          <p:nvPr/>
        </p:nvSpPr>
        <p:spPr>
          <a:xfrm rot="21371399">
            <a:off x="1111172" y="131346"/>
            <a:ext cx="2504138" cy="1139687"/>
          </a:xfrm>
          <a:prstGeom prst="cloud">
            <a:avLst/>
          </a:prstGeom>
          <a:solidFill>
            <a:schemeClr val="bg1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RECORDEMOS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29E41BA9-FEEB-4479-B177-1F462F1F6684}"/>
              </a:ext>
            </a:extLst>
          </p:cNvPr>
          <p:cNvSpPr/>
          <p:nvPr/>
        </p:nvSpPr>
        <p:spPr>
          <a:xfrm>
            <a:off x="208785" y="3760937"/>
            <a:ext cx="3376763" cy="268277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Los textos pueden ser CONTINUOS, cuando están escritos en párrafos; o DISCONTINUOS, cuando no se organizan en párrafos, sino que pueden presentarnos la información por medio de imágenes, textos breves u otros elementos que no tienen una secuencia de lectura. </a:t>
            </a:r>
          </a:p>
        </p:txBody>
      </p:sp>
    </p:spTree>
    <p:extLst>
      <p:ext uri="{BB962C8B-B14F-4D97-AF65-F5344CB8AC3E}">
        <p14:creationId xmlns:p14="http://schemas.microsoft.com/office/powerpoint/2010/main" val="369487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203C4-ABD1-48BD-BFD4-036A2990B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768" y="844345"/>
            <a:ext cx="3593175" cy="5890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s-ES" dirty="0"/>
              <a:t>Relacionar la información visual y textual.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569C26-E98C-4BA8-8334-6B3B4F73C2BE}"/>
              </a:ext>
            </a:extLst>
          </p:cNvPr>
          <p:cNvSpPr txBox="1"/>
          <p:nvPr/>
        </p:nvSpPr>
        <p:spPr>
          <a:xfrm>
            <a:off x="188718" y="2151770"/>
            <a:ext cx="41112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/>
              <a:t>Los textos, suelen ir acompañados de informaciones que no están escritas en forma de texto.</a:t>
            </a:r>
          </a:p>
          <a:p>
            <a:pPr algn="just"/>
            <a:r>
              <a:rPr lang="es-CL" dirty="0"/>
              <a:t>Nos referimos a que, en ocasiones, el texto puede entregar informaciones adicionales o reforzar lo que está diciendo por medio de imágenes, tablas, mapas, etcétera.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Para profundizar en esta información, LEE la parte “APRENDO” que se encuentra en las páginas 262 y 263 de tu texto de estudio. (Observa las imágenes para saber qué parte leer)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04308A6-4AF9-4445-817A-22BCE4930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547" y="317335"/>
            <a:ext cx="2921654" cy="36423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9058776C-2176-4287-8948-1713540E6BF3}"/>
              </a:ext>
            </a:extLst>
          </p:cNvPr>
          <p:cNvSpPr/>
          <p:nvPr/>
        </p:nvSpPr>
        <p:spPr>
          <a:xfrm>
            <a:off x="5565913" y="3061252"/>
            <a:ext cx="2147939" cy="898450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9761FB2-E8EC-43A7-BCB7-ACAB5A9D3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754" y="2926775"/>
            <a:ext cx="3085030" cy="36043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Elipse 23">
            <a:extLst>
              <a:ext uri="{FF2B5EF4-FFF2-40B4-BE49-F238E27FC236}">
                <a16:creationId xmlns:a16="http://schemas.microsoft.com/office/drawing/2014/main" id="{CA8B53A5-E0DD-4DAD-B8C5-241B0A829311}"/>
              </a:ext>
            </a:extLst>
          </p:cNvPr>
          <p:cNvSpPr/>
          <p:nvPr/>
        </p:nvSpPr>
        <p:spPr>
          <a:xfrm>
            <a:off x="8229601" y="2807387"/>
            <a:ext cx="3196183" cy="1921565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10EE40A0-3C74-41A0-80F4-4CE3EB6510D5}"/>
              </a:ext>
            </a:extLst>
          </p:cNvPr>
          <p:cNvCxnSpPr>
            <a:cxnSpLocks/>
          </p:cNvCxnSpPr>
          <p:nvPr/>
        </p:nvCxnSpPr>
        <p:spPr>
          <a:xfrm flipV="1">
            <a:off x="4299994" y="4080184"/>
            <a:ext cx="1888771" cy="16977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5D361637-1BF2-4A23-AA71-44AA360D0D9C}"/>
              </a:ext>
            </a:extLst>
          </p:cNvPr>
          <p:cNvCxnSpPr>
            <a:cxnSpLocks/>
          </p:cNvCxnSpPr>
          <p:nvPr/>
        </p:nvCxnSpPr>
        <p:spPr>
          <a:xfrm flipV="1">
            <a:off x="4472272" y="4187687"/>
            <a:ext cx="3757329" cy="18229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92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Freeform: Shape 142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Freeform: Shape 144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8" name="Oval 146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onclusión - texto instructivo.">
            <a:extLst>
              <a:ext uri="{FF2B5EF4-FFF2-40B4-BE49-F238E27FC236}">
                <a16:creationId xmlns:a16="http://schemas.microsoft.com/office/drawing/2014/main" id="{1DDDA858-C5DD-4A31-84CD-FB1438D694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6" r="21003" b="-2"/>
          <a:stretch/>
        </p:blipFill>
        <p:spPr bwMode="auto"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fografía de Pokémon GO - Descargar vector">
            <a:extLst>
              <a:ext uri="{FF2B5EF4-FFF2-40B4-BE49-F238E27FC236}">
                <a16:creationId xmlns:a16="http://schemas.microsoft.com/office/drawing/2014/main" id="{1D2B81D3-B7AE-4099-8BC5-6AEB62ECCC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8" r="3395" b="-2"/>
          <a:stretch/>
        </p:blipFill>
        <p:spPr bwMode="auto"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 Estrella de Iquique | Tips para ayudar a los niños a hacer las ...">
            <a:extLst>
              <a:ext uri="{FF2B5EF4-FFF2-40B4-BE49-F238E27FC236}">
                <a16:creationId xmlns:a16="http://schemas.microsoft.com/office/drawing/2014/main" id="{62499C92-197E-452B-A52F-2CE7800BE0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27719"/>
          <a:stretch/>
        </p:blipFill>
        <p:spPr bwMode="auto"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552117-C4AE-4A6D-8D88-4CDB39A57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296" y="635431"/>
            <a:ext cx="4668256" cy="5418235"/>
          </a:xfrm>
        </p:spPr>
        <p:txBody>
          <a:bodyPr anchor="t">
            <a:normAutofit lnSpcReduction="10000"/>
          </a:bodyPr>
          <a:lstStyle/>
          <a:p>
            <a:r>
              <a:rPr lang="es-CL" sz="2400" dirty="0"/>
              <a:t>Todo texto puede llevar elementos adicionales que apoyen su comprensión.</a:t>
            </a:r>
          </a:p>
          <a:p>
            <a:r>
              <a:rPr lang="es-CL" sz="2400" dirty="0"/>
              <a:t>Por ejemplo la receta o un texto de instrucciones nos puede mostrar imágenes para saber cómo hacerlo; la noticia puede tener una imagen relacionada; la infografía puede presentar tablas, imágenes u otros elementos para ser más atractiva; los textos pueden mostrarnos un mapa para saber del lugar donde ocurre; podemos encontrar una tabla resumen del texto que leemos o con datos sobre lo que estamos leyendo; etc.</a:t>
            </a:r>
          </a:p>
        </p:txBody>
      </p:sp>
    </p:spTree>
    <p:extLst>
      <p:ext uri="{BB962C8B-B14F-4D97-AF65-F5344CB8AC3E}">
        <p14:creationId xmlns:p14="http://schemas.microsoft.com/office/powerpoint/2010/main" val="2633151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432</Words>
  <Application>Microsoft Office PowerPoint</Application>
  <PresentationFormat>Panorámica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MATERIAL DE APOYO Unidad 1 guía n°14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Relacionar la información visual y textual.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n°14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1</cp:revision>
  <dcterms:created xsi:type="dcterms:W3CDTF">2020-06-29T23:41:35Z</dcterms:created>
  <dcterms:modified xsi:type="dcterms:W3CDTF">2020-06-29T23:48:35Z</dcterms:modified>
</cp:coreProperties>
</file>