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23-06-2020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qW9jBSjqJ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RLyhkkyOE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n°13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643773"/>
              </p:ext>
            </p:extLst>
          </p:nvPr>
        </p:nvGraphicFramePr>
        <p:xfrm>
          <a:off x="4454167" y="2079937"/>
          <a:ext cx="6145145" cy="255396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Leer y comprender textos no literarios e identificar las características de este tipo de texto.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Leer, comprender,identificar, extraer información.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A88065E3-AF9B-45EA-8173-45F849B0C883}"/>
              </a:ext>
            </a:extLst>
          </p:cNvPr>
          <p:cNvSpPr/>
          <p:nvPr/>
        </p:nvSpPr>
        <p:spPr>
          <a:xfrm>
            <a:off x="4737651" y="238540"/>
            <a:ext cx="271669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Los textos no literarios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2217770-F8D4-4741-B2EE-D7BA5E3B46B5}"/>
              </a:ext>
            </a:extLst>
          </p:cNvPr>
          <p:cNvSpPr/>
          <p:nvPr/>
        </p:nvSpPr>
        <p:spPr>
          <a:xfrm>
            <a:off x="1484243" y="894523"/>
            <a:ext cx="9223513" cy="12390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Los textos no literarios son aquellos que fueron escritos con una función práctica, tienen una finalidad específica: como informarnos, investigar, darnos indicaciones, etc.</a:t>
            </a:r>
          </a:p>
          <a:p>
            <a:pPr algn="ctr"/>
            <a:r>
              <a:rPr lang="es-CL" dirty="0"/>
              <a:t>Se basan en LA REALIDAD.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1CEF497-AE80-4CA8-9898-CA236F1BD71E}"/>
              </a:ext>
            </a:extLst>
          </p:cNvPr>
          <p:cNvSpPr/>
          <p:nvPr/>
        </p:nvSpPr>
        <p:spPr>
          <a:xfrm>
            <a:off x="6675093" y="3413650"/>
            <a:ext cx="271669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INSTRUCTIVOS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3AD75A2-39E4-4376-B341-08FAD7630265}"/>
              </a:ext>
            </a:extLst>
          </p:cNvPr>
          <p:cNvSpPr/>
          <p:nvPr/>
        </p:nvSpPr>
        <p:spPr>
          <a:xfrm>
            <a:off x="3650830" y="3395870"/>
            <a:ext cx="271669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NORMATIVOS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3A00E09-0166-4A81-A2C3-36A517046032}"/>
              </a:ext>
            </a:extLst>
          </p:cNvPr>
          <p:cNvSpPr/>
          <p:nvPr/>
        </p:nvSpPr>
        <p:spPr>
          <a:xfrm>
            <a:off x="125895" y="3350342"/>
            <a:ext cx="271669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INFORMATIVOS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3D66684-FD8A-4913-AD37-B48B298F08C6}"/>
              </a:ext>
            </a:extLst>
          </p:cNvPr>
          <p:cNvSpPr/>
          <p:nvPr/>
        </p:nvSpPr>
        <p:spPr>
          <a:xfrm>
            <a:off x="151713" y="3955772"/>
            <a:ext cx="271669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Entregan información o datos sobre hechos reales.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6979119-8A46-4717-A3DA-3DEB6EF513A8}"/>
              </a:ext>
            </a:extLst>
          </p:cNvPr>
          <p:cNvSpPr/>
          <p:nvPr/>
        </p:nvSpPr>
        <p:spPr>
          <a:xfrm>
            <a:off x="6675093" y="4010167"/>
            <a:ext cx="2716696" cy="9276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Explican cómo hacer algo por medio del </a:t>
            </a:r>
            <a:r>
              <a:rPr lang="es-CL" b="1" u="sng" dirty="0"/>
              <a:t>paso a paso.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2476C08-8D78-4D8A-BF18-183C22E72B99}"/>
              </a:ext>
            </a:extLst>
          </p:cNvPr>
          <p:cNvSpPr/>
          <p:nvPr/>
        </p:nvSpPr>
        <p:spPr>
          <a:xfrm>
            <a:off x="3599477" y="3987246"/>
            <a:ext cx="2716696" cy="9177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Apuntan a normar o controlar  nuestra conducta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FC6FBBD-806D-45A3-804B-11108AF3EE91}"/>
              </a:ext>
            </a:extLst>
          </p:cNvPr>
          <p:cNvSpPr/>
          <p:nvPr/>
        </p:nvSpPr>
        <p:spPr>
          <a:xfrm>
            <a:off x="1345095" y="4591865"/>
            <a:ext cx="1808923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Biografías y autobiografías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A540F4B-E585-42CE-8BF7-F2E2C4D9180D}"/>
              </a:ext>
            </a:extLst>
          </p:cNvPr>
          <p:cNvSpPr/>
          <p:nvPr/>
        </p:nvSpPr>
        <p:spPr>
          <a:xfrm>
            <a:off x="154059" y="5219699"/>
            <a:ext cx="113968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cartas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96F36E9-AD92-41E6-B876-ED6C79868CD2}"/>
              </a:ext>
            </a:extLst>
          </p:cNvPr>
          <p:cNvSpPr/>
          <p:nvPr/>
        </p:nvSpPr>
        <p:spPr>
          <a:xfrm>
            <a:off x="125895" y="4561202"/>
            <a:ext cx="1139687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noticias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1FAD984-CD6F-4792-A1B0-BABEB3388FC9}"/>
              </a:ext>
            </a:extLst>
          </p:cNvPr>
          <p:cNvSpPr/>
          <p:nvPr/>
        </p:nvSpPr>
        <p:spPr>
          <a:xfrm>
            <a:off x="1371597" y="5218715"/>
            <a:ext cx="1808923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Artículos informativos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304812D3-B864-40CD-9B10-8034A2E460DC}"/>
              </a:ext>
            </a:extLst>
          </p:cNvPr>
          <p:cNvSpPr/>
          <p:nvPr/>
        </p:nvSpPr>
        <p:spPr>
          <a:xfrm>
            <a:off x="3717235" y="4994406"/>
            <a:ext cx="1027045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leyes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81277569-F381-4525-A349-B2D156EF7A57}"/>
              </a:ext>
            </a:extLst>
          </p:cNvPr>
          <p:cNvSpPr/>
          <p:nvPr/>
        </p:nvSpPr>
        <p:spPr>
          <a:xfrm>
            <a:off x="4187401" y="5614649"/>
            <a:ext cx="1540564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reglamentos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6D28A1D-F449-4FC5-8162-64AB2B8901EC}"/>
              </a:ext>
            </a:extLst>
          </p:cNvPr>
          <p:cNvSpPr/>
          <p:nvPr/>
        </p:nvSpPr>
        <p:spPr>
          <a:xfrm>
            <a:off x="4957683" y="4994406"/>
            <a:ext cx="1027045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normas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719FF0A0-586E-4D63-9D24-81668F796F1A}"/>
              </a:ext>
            </a:extLst>
          </p:cNvPr>
          <p:cNvSpPr/>
          <p:nvPr/>
        </p:nvSpPr>
        <p:spPr>
          <a:xfrm>
            <a:off x="8238853" y="5063546"/>
            <a:ext cx="1219201" cy="10568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Tutoriales (por ej. </a:t>
            </a:r>
            <a:r>
              <a:rPr lang="es-CL" dirty="0" err="1"/>
              <a:t>youtube</a:t>
            </a:r>
            <a:r>
              <a:rPr lang="es-CL" dirty="0"/>
              <a:t>)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E33D3193-B88C-4E45-BE3F-2A4CA21C2FE4}"/>
              </a:ext>
            </a:extLst>
          </p:cNvPr>
          <p:cNvSpPr/>
          <p:nvPr/>
        </p:nvSpPr>
        <p:spPr>
          <a:xfrm>
            <a:off x="6675093" y="5614649"/>
            <a:ext cx="1462712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indicaciones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74B0DAF9-B907-4990-987D-BACCBE4997ED}"/>
              </a:ext>
            </a:extLst>
          </p:cNvPr>
          <p:cNvSpPr/>
          <p:nvPr/>
        </p:nvSpPr>
        <p:spPr>
          <a:xfrm>
            <a:off x="6675093" y="5042979"/>
            <a:ext cx="1462712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instrucciones</a:t>
            </a:r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41611A33-12C9-4B7F-A0E1-55C27D36FFA0}"/>
              </a:ext>
            </a:extLst>
          </p:cNvPr>
          <p:cNvSpPr/>
          <p:nvPr/>
        </p:nvSpPr>
        <p:spPr>
          <a:xfrm rot="2962595">
            <a:off x="1231732" y="2243464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AB0B87AD-7318-4F9B-832E-371CEE708FA8}"/>
              </a:ext>
            </a:extLst>
          </p:cNvPr>
          <p:cNvSpPr/>
          <p:nvPr/>
        </p:nvSpPr>
        <p:spPr>
          <a:xfrm>
            <a:off x="7562989" y="2227489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Flecha: hacia abajo 22">
            <a:extLst>
              <a:ext uri="{FF2B5EF4-FFF2-40B4-BE49-F238E27FC236}">
                <a16:creationId xmlns:a16="http://schemas.microsoft.com/office/drawing/2014/main" id="{1EDD4606-25DC-4BA3-B2E0-68A1EEC2A4C8}"/>
              </a:ext>
            </a:extLst>
          </p:cNvPr>
          <p:cNvSpPr/>
          <p:nvPr/>
        </p:nvSpPr>
        <p:spPr>
          <a:xfrm>
            <a:off x="4487231" y="2216080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7BF6D321-2723-4222-989E-032F8C236F02}"/>
              </a:ext>
            </a:extLst>
          </p:cNvPr>
          <p:cNvSpPr/>
          <p:nvPr/>
        </p:nvSpPr>
        <p:spPr>
          <a:xfrm>
            <a:off x="6684065" y="6186319"/>
            <a:ext cx="1540564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manuales</a:t>
            </a: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83BD4BDF-B92E-44B3-874B-E49846DF9030}"/>
              </a:ext>
            </a:extLst>
          </p:cNvPr>
          <p:cNvSpPr/>
          <p:nvPr/>
        </p:nvSpPr>
        <p:spPr>
          <a:xfrm>
            <a:off x="8392905" y="6246136"/>
            <a:ext cx="998884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recetas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61052CB6-1923-4460-B6E5-D5E20A85D7E1}"/>
              </a:ext>
            </a:extLst>
          </p:cNvPr>
          <p:cNvSpPr/>
          <p:nvPr/>
        </p:nvSpPr>
        <p:spPr>
          <a:xfrm>
            <a:off x="775252" y="5801935"/>
            <a:ext cx="1139686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infografía</a:t>
            </a:r>
          </a:p>
        </p:txBody>
      </p:sp>
      <p:sp>
        <p:nvSpPr>
          <p:cNvPr id="27" name="Flecha: hacia abajo 26">
            <a:extLst>
              <a:ext uri="{FF2B5EF4-FFF2-40B4-BE49-F238E27FC236}">
                <a16:creationId xmlns:a16="http://schemas.microsoft.com/office/drawing/2014/main" id="{9AC1B228-B8FB-41CC-A673-B6AD10EB59CD}"/>
              </a:ext>
            </a:extLst>
          </p:cNvPr>
          <p:cNvSpPr/>
          <p:nvPr/>
        </p:nvSpPr>
        <p:spPr>
          <a:xfrm rot="19592679">
            <a:off x="9736537" y="2234447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32ED4AE6-2DC4-4EF5-B373-69A291C81C3E}"/>
              </a:ext>
            </a:extLst>
          </p:cNvPr>
          <p:cNvSpPr/>
          <p:nvPr/>
        </p:nvSpPr>
        <p:spPr>
          <a:xfrm>
            <a:off x="10255995" y="3383795"/>
            <a:ext cx="1219201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AFICHES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4B63CF0D-B04B-45AA-A74E-2C3FAD293FFB}"/>
              </a:ext>
            </a:extLst>
          </p:cNvPr>
          <p:cNvSpPr/>
          <p:nvPr/>
        </p:nvSpPr>
        <p:spPr>
          <a:xfrm>
            <a:off x="10286689" y="4675157"/>
            <a:ext cx="1345689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propaganda</a:t>
            </a: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191935E8-3099-4CEC-BE0F-45E2C7A85569}"/>
              </a:ext>
            </a:extLst>
          </p:cNvPr>
          <p:cNvSpPr/>
          <p:nvPr/>
        </p:nvSpPr>
        <p:spPr>
          <a:xfrm>
            <a:off x="10286690" y="4057328"/>
            <a:ext cx="1219201" cy="4903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publicidad</a:t>
            </a:r>
          </a:p>
        </p:txBody>
      </p:sp>
    </p:spTree>
    <p:extLst>
      <p:ext uri="{BB962C8B-B14F-4D97-AF65-F5344CB8AC3E}">
        <p14:creationId xmlns:p14="http://schemas.microsoft.com/office/powerpoint/2010/main" val="369487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111C2-A75A-4EDD-B10F-C0D82E45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4" y="70584"/>
            <a:ext cx="10515600" cy="628788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La información explícita e implícita</a:t>
            </a:r>
          </a:p>
        </p:txBody>
      </p:sp>
      <p:pic>
        <p:nvPicPr>
          <p:cNvPr id="1026" name="Picture 2" descr="APRENDAMOS A DISTINGUIR LA INFORMACIÓN EXPLÍCITA DE LA IMPLÍCITA ...">
            <a:extLst>
              <a:ext uri="{FF2B5EF4-FFF2-40B4-BE49-F238E27FC236}">
                <a16:creationId xmlns:a16="http://schemas.microsoft.com/office/drawing/2014/main" id="{256228F2-15DA-4676-ABCA-4FADF19673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10793" r="9900" b="2810"/>
          <a:stretch/>
        </p:blipFill>
        <p:spPr bwMode="auto">
          <a:xfrm>
            <a:off x="202096" y="726827"/>
            <a:ext cx="3882903" cy="318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654910-05A7-44B3-9464-ED7BAFDC4DB8}"/>
              </a:ext>
            </a:extLst>
          </p:cNvPr>
          <p:cNvSpPr txBox="1"/>
          <p:nvPr/>
        </p:nvSpPr>
        <p:spPr>
          <a:xfrm>
            <a:off x="423620" y="6075946"/>
            <a:ext cx="113447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hlinkClick r:id="rId3"/>
              </a:rPr>
              <a:t>Te recomiendo mirar estos link de apoyo para que quede aún más claro.  Estos ejemplos son con textos narrativos.</a:t>
            </a:r>
          </a:p>
          <a:p>
            <a:r>
              <a:rPr lang="es-CL" sz="1400" dirty="0">
                <a:hlinkClick r:id="rId4"/>
              </a:rPr>
              <a:t>https://www.youtube.com/watch?v=bRLyhkkyOEg</a:t>
            </a:r>
            <a:endParaRPr lang="es-CL" sz="1400" dirty="0">
              <a:hlinkClick r:id="rId3"/>
            </a:endParaRPr>
          </a:p>
          <a:p>
            <a:r>
              <a:rPr lang="es-CL" sz="1400" dirty="0">
                <a:hlinkClick r:id="rId3"/>
              </a:rPr>
              <a:t>https://www.youtube.com/watch?v=7qW9jBSjqJs</a:t>
            </a:r>
            <a:endParaRPr lang="es-CL" sz="1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B4E1E04-C1B3-457A-92EF-0BBD57C5B001}"/>
              </a:ext>
            </a:extLst>
          </p:cNvPr>
          <p:cNvSpPr txBox="1"/>
          <p:nvPr/>
        </p:nvSpPr>
        <p:spPr>
          <a:xfrm>
            <a:off x="4320209" y="786771"/>
            <a:ext cx="565867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La información explícita es aquella que aparece escrita en el texto. Solo debo releer y la encontraré textual.</a:t>
            </a:r>
          </a:p>
          <a:p>
            <a:r>
              <a:rPr lang="es-CL" dirty="0"/>
              <a:t>En este caso solo necesitamos un lápiz de color para destacar la respuesta y luego responder.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B9AD51D-F3E6-4803-88DC-5858C57874A1}"/>
              </a:ext>
            </a:extLst>
          </p:cNvPr>
          <p:cNvSpPr txBox="1"/>
          <p:nvPr/>
        </p:nvSpPr>
        <p:spPr>
          <a:xfrm>
            <a:off x="4320209" y="2206146"/>
            <a:ext cx="4943061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La información implícita es aquella que no aparece escrita en el texto. Pero yo puedo encontrar pistas en el texto que me permiten llegar a la respuesta.</a:t>
            </a:r>
          </a:p>
          <a:p>
            <a:r>
              <a:rPr lang="es-CL" dirty="0"/>
              <a:t>En este caso debo convertirme en un detective para poder encontrar pistas.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5831721-4CFD-4E8F-A625-8911BD6E339C}"/>
              </a:ext>
            </a:extLst>
          </p:cNvPr>
          <p:cNvSpPr txBox="1"/>
          <p:nvPr/>
        </p:nvSpPr>
        <p:spPr>
          <a:xfrm>
            <a:off x="0" y="3996545"/>
            <a:ext cx="121920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POR EJEMPLO:</a:t>
            </a:r>
          </a:p>
          <a:p>
            <a:r>
              <a:rPr lang="es-CL" dirty="0"/>
              <a:t>Los estudiantes de quinto básico están estudiando los textos no literarios y leyeron un artículo informativo sobre un continente de pura basura. Luego respondieron preguntas en la guía de la profesora Marjorie para demostrar la comprensión.</a:t>
            </a:r>
          </a:p>
          <a:p>
            <a:r>
              <a:rPr lang="es-CL" dirty="0"/>
              <a:t> </a:t>
            </a:r>
          </a:p>
          <a:p>
            <a:r>
              <a:rPr lang="es-CL" b="1" i="1" dirty="0"/>
              <a:t>PREGUNTA EXPLÍCITA:</a:t>
            </a:r>
            <a:r>
              <a:rPr lang="es-CL" dirty="0"/>
              <a:t> ¿De qué curso son los niños?</a:t>
            </a:r>
            <a:r>
              <a:rPr lang="es-CL" dirty="0">
                <a:sym typeface="Wingdings" panose="05000000000000000000" pitchFamily="2" charset="2"/>
              </a:rPr>
              <a:t> De quinto básico</a:t>
            </a:r>
          </a:p>
          <a:p>
            <a:r>
              <a:rPr lang="es-CL" b="1" i="1" dirty="0">
                <a:sym typeface="Wingdings" panose="05000000000000000000" pitchFamily="2" charset="2"/>
              </a:rPr>
              <a:t>PREGUNTA IMPLÍCITA: </a:t>
            </a:r>
            <a:r>
              <a:rPr lang="es-CL" dirty="0">
                <a:sym typeface="Wingdings" panose="05000000000000000000" pitchFamily="2" charset="2"/>
              </a:rPr>
              <a:t>¿En qué clase están?  Están en la clase lenguaje porque en el texto dice que están leyendo textos, comprendiendo y están con la profesora Marjorie.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4BB82EE-CAFB-49B3-BA14-26B1238B1BBD}"/>
              </a:ext>
            </a:extLst>
          </p:cNvPr>
          <p:cNvSpPr/>
          <p:nvPr/>
        </p:nvSpPr>
        <p:spPr>
          <a:xfrm>
            <a:off x="9329530" y="2253158"/>
            <a:ext cx="2438849" cy="143094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En estas preguntas debo decir mi respuesta y agregar “porque en el texto dice que…”</a:t>
            </a:r>
          </a:p>
        </p:txBody>
      </p:sp>
    </p:spTree>
    <p:extLst>
      <p:ext uri="{BB962C8B-B14F-4D97-AF65-F5344CB8AC3E}">
        <p14:creationId xmlns:p14="http://schemas.microsoft.com/office/powerpoint/2010/main" val="251724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E99C22-1F1A-46A5-8511-F87B31C4E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89" y="4883544"/>
            <a:ext cx="3876086" cy="1556907"/>
          </a:xfrm>
        </p:spPr>
        <p:txBody>
          <a:bodyPr anchor="ctr">
            <a:normAutofit/>
          </a:bodyPr>
          <a:lstStyle/>
          <a:p>
            <a:r>
              <a:rPr lang="es-CL" sz="2000"/>
              <a:t>TEXTO PARA EL CIERRE DE LA CLASE</a:t>
            </a:r>
            <a:br>
              <a:rPr lang="es-CL" sz="2000"/>
            </a:br>
            <a:r>
              <a:rPr lang="es-CL" sz="2000"/>
              <a:t>DEBES LEERLO E INVENTAR UN PREGUNTA EXPLÍCITA Y UNA IMPLÍCITA (Anótalas en el espacio que está en la guía)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Rectangle 7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0"/>
            <a:ext cx="11231745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Niños riendo — Imagen de stock #27648215 | Piadas para crianças ...">
            <a:extLst>
              <a:ext uri="{FF2B5EF4-FFF2-40B4-BE49-F238E27FC236}">
                <a16:creationId xmlns:a16="http://schemas.microsoft.com/office/drawing/2014/main" id="{C17BEA83-576F-4EA8-88BF-B8B371840C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8" b="23567"/>
          <a:stretch/>
        </p:blipFill>
        <p:spPr bwMode="auto">
          <a:xfrm>
            <a:off x="959205" y="364142"/>
            <a:ext cx="10369645" cy="386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3" name="Rectangle 76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01107" y="5661132"/>
            <a:ext cx="14630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6FB8B-82E5-4008-B0CC-64647FE35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719" y="4883544"/>
            <a:ext cx="6586915" cy="155690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1800"/>
              <a:t>“Los niños de quinto no dejan de reír. Su profesor, mientras les enseñaba las fracciones, les contó una historia de cuando él era pequeño. Sonó la campana y la clase terminó. Al día siguiente, Martes, les tocaba otra vez con él.”</a:t>
            </a:r>
          </a:p>
        </p:txBody>
      </p:sp>
    </p:spTree>
    <p:extLst>
      <p:ext uri="{BB962C8B-B14F-4D97-AF65-F5344CB8AC3E}">
        <p14:creationId xmlns:p14="http://schemas.microsoft.com/office/powerpoint/2010/main" val="3016159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Panorámica</PresentationFormat>
  <Paragraphs>50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MATERIAL DE APOYO Unidad 1 guía n°13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Presentación de PowerPoint</vt:lpstr>
      <vt:lpstr>La información explícita e implícita</vt:lpstr>
      <vt:lpstr>TEXTO PARA EL CIERRE DE LA CLASE DEBES LEERLO E INVENTAR UN PREGUNTA EXPLÍCITA Y UNA IMPLÍCITA (Anótalas en el espacio que está en la guía)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n°13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1</cp:revision>
  <dcterms:created xsi:type="dcterms:W3CDTF">2020-06-24T04:05:03Z</dcterms:created>
  <dcterms:modified xsi:type="dcterms:W3CDTF">2020-06-24T04:05:13Z</dcterms:modified>
</cp:coreProperties>
</file>