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50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70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270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2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94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95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863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280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51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073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9613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AEB39-111C-4FFE-AA94-BDE9A1E55E9F}" type="datetimeFigureOut">
              <a:rPr lang="es-CL" smtClean="0"/>
              <a:t>26-05-2020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E431-0A6C-4C18-B44C-110BEDEE6CF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923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jorie.palominos@colegio-mineralelteniente.c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ector de stock (libre de regalías) sobre La escuela proporcion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8" y="0"/>
            <a:ext cx="1219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414792" y="1053661"/>
            <a:ext cx="9360418" cy="4535769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/>
            </a:r>
            <a:br>
              <a:rPr lang="es-ES" b="1" dirty="0"/>
            </a:br>
            <a:r>
              <a:rPr lang="es-ES" b="1" dirty="0"/>
              <a:t>MATERIAL DE APOYO</a:t>
            </a:r>
            <a:br>
              <a:rPr lang="es-ES" b="1" dirty="0"/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Unidad 1 guía </a:t>
            </a:r>
            <a:r>
              <a:rPr lang="es-ES" sz="2400" dirty="0" smtClean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n°9</a:t>
            </a: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/>
            </a:r>
            <a:b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</a:br>
            <a:r>
              <a:rPr lang="es-ES" sz="2400" dirty="0">
                <a:solidFill>
                  <a:prstClr val="black"/>
                </a:solidFill>
                <a:latin typeface="Bodoni" panose="02070603060706020303" pitchFamily="18" charset="0"/>
                <a:ea typeface="+mn-ea"/>
                <a:cs typeface="+mn-cs"/>
              </a:rPr>
              <a:t>Lenguaje y Comunicación 5to básico</a:t>
            </a:r>
            <a: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ES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24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Para consultas sobre la asignatura o las guías de aprendizaje, escribe al correo:</a:t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3"/>
              </a:rPr>
              <a:t>marjorie.palominos@colegio-mineralelteniente.cl</a:t>
            </a:r>
            <a: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es-CL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056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Tablero para colorear imágenes de stock, dibujos golondrin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" y="2378566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45764" y="0"/>
            <a:ext cx="10570980" cy="2859112"/>
          </a:xfrm>
        </p:spPr>
        <p:txBody>
          <a:bodyPr>
            <a:normAutofit/>
          </a:bodyPr>
          <a:lstStyle/>
          <a:p>
            <a:r>
              <a:rPr lang="es-ES" noProof="1"/>
              <a:t>Recuerda que en tu cuaderno </a:t>
            </a:r>
            <a:r>
              <a:rPr lang="es-ES" b="1" u="sng" noProof="1">
                <a:latin typeface="Albertus Extra Bold" panose="020E0802040304020204" pitchFamily="34" charset="0"/>
              </a:rPr>
              <a:t>siempre</a:t>
            </a:r>
            <a:r>
              <a:rPr lang="es-ES" b="1" noProof="1">
                <a:latin typeface="Albertus Extra Bold" panose="020E0802040304020204" pitchFamily="34" charset="0"/>
              </a:rPr>
              <a:t> </a:t>
            </a:r>
            <a:r>
              <a:rPr lang="es-ES" noProof="1"/>
              <a:t>debes anotar la </a:t>
            </a:r>
            <a:r>
              <a:rPr lang="es-ES" b="1" u="sng" noProof="1">
                <a:latin typeface="Algerian" panose="04020705040A02060702" pitchFamily="82" charset="0"/>
              </a:rPr>
              <a:t>fecha, objetivo y habilidad.</a:t>
            </a:r>
          </a:p>
        </p:txBody>
      </p:sp>
      <p:graphicFrame>
        <p:nvGraphicFramePr>
          <p:cNvPr id="7" name="Content Placeholder 4" descr="Sample table with 2 columns, 11 rows" title="Tabl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7513527"/>
              </p:ext>
            </p:extLst>
          </p:nvPr>
        </p:nvGraphicFramePr>
        <p:xfrm>
          <a:off x="4454167" y="2079937"/>
          <a:ext cx="6145145" cy="258103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08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365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3548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OBJETIVO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r>
                        <a:rPr lang="es-C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y comprender un texto narrativo, identificando y clasificando sus personajes así como las causas y consecuencias de sus acciones.</a:t>
                      </a:r>
                      <a:endParaRPr lang="es-C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HABILIDAD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Analizar, comprender, identificar, clasificar.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854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ACTITUD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600" kern="1200" noProof="1">
                          <a:effectLst/>
                        </a:rPr>
                        <a:t>Compromiso con tu estudio, esfuerzo,</a:t>
                      </a:r>
                      <a:r>
                        <a:rPr lang="es-ES" sz="1600" kern="1200" baseline="0" noProof="1">
                          <a:effectLst/>
                        </a:rPr>
                        <a:t> responsabilidad.</a:t>
                      </a:r>
                      <a:endParaRPr lang="es-ES" sz="1600" kern="1200" noProof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2880" marR="57150" marT="57150" marB="571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4300582" y="5118493"/>
            <a:ext cx="6452316" cy="10127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i="1" noProof="1">
                <a:solidFill>
                  <a:prstClr val="black"/>
                </a:solidFill>
              </a:rPr>
              <a:t>Tú decides si escribes </a:t>
            </a:r>
            <a:r>
              <a:rPr lang="es-ES" sz="3600" b="1" i="1" noProof="1">
                <a:solidFill>
                  <a:srgbClr val="00B050"/>
                </a:solidFill>
              </a:rPr>
              <a:t>la actitud </a:t>
            </a:r>
            <a:r>
              <a:rPr lang="es-ES" i="1" noProof="1">
                <a:solidFill>
                  <a:prstClr val="black"/>
                </a:solidFill>
              </a:rPr>
              <a:t>porque lo importante de ella es que la cumplas y la demuestres en tu conducta.</a:t>
            </a:r>
          </a:p>
        </p:txBody>
      </p:sp>
    </p:spTree>
    <p:extLst>
      <p:ext uri="{BB962C8B-B14F-4D97-AF65-F5344CB8AC3E}">
        <p14:creationId xmlns:p14="http://schemas.microsoft.com/office/powerpoint/2010/main" val="226215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0018" y="-1"/>
            <a:ext cx="4042893" cy="977833"/>
          </a:xfrm>
        </p:spPr>
        <p:txBody>
          <a:bodyPr>
            <a:normAutofit fontScale="90000"/>
          </a:bodyPr>
          <a:lstStyle/>
          <a:p>
            <a:pPr algn="ctr"/>
            <a:r>
              <a:rPr lang="es-CL" i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Los personajes.</a:t>
            </a:r>
            <a:endParaRPr lang="es-CL" i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785611"/>
            <a:ext cx="4506532" cy="5898523"/>
          </a:xfrm>
        </p:spPr>
        <p:txBody>
          <a:bodyPr>
            <a:normAutofit fontScale="85000" lnSpcReduction="20000"/>
          </a:bodyPr>
          <a:lstStyle/>
          <a:p>
            <a:r>
              <a:rPr lang="es-CL" dirty="0" smtClean="0"/>
              <a:t>Un personaje es un ser ficticio que participa de la historia.</a:t>
            </a:r>
          </a:p>
          <a:p>
            <a:r>
              <a:rPr lang="es-CL" dirty="0" smtClean="0"/>
              <a:t>Los personajes son inventados por el autor.</a:t>
            </a:r>
          </a:p>
          <a:p>
            <a:r>
              <a:rPr lang="es-CL" dirty="0" smtClean="0"/>
              <a:t>Cada personaje realiza acciones dentro de la historia, van aportando al desarrollo de la trama, y estas acciones tienen causas y consecuencias.</a:t>
            </a:r>
          </a:p>
          <a:p>
            <a:r>
              <a:rPr lang="es-CL" dirty="0" smtClean="0"/>
              <a:t>Si bien todos los personajes son importantes, se pueden clasificar según su participación en la historia.</a:t>
            </a:r>
          </a:p>
          <a:p>
            <a:r>
              <a:rPr lang="es-CL" dirty="0" smtClean="0"/>
              <a:t>Los personajes son importantes porque los lectores nos identificamos con ellos, encontrando aspectos positivos, negativos, opinando o reflexionando sobre sus conductas.</a:t>
            </a:r>
          </a:p>
          <a:p>
            <a:endParaRPr lang="es-CL" dirty="0" smtClean="0"/>
          </a:p>
        </p:txBody>
      </p:sp>
      <p:sp>
        <p:nvSpPr>
          <p:cNvPr id="4" name="Cinta perforada 3"/>
          <p:cNvSpPr/>
          <p:nvPr/>
        </p:nvSpPr>
        <p:spPr>
          <a:xfrm>
            <a:off x="5847008" y="167425"/>
            <a:ext cx="2408350" cy="1532586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CAUSA</a:t>
            </a:r>
          </a:p>
          <a:p>
            <a:pPr algn="ctr"/>
            <a:r>
              <a:rPr lang="es-CL" b="1" dirty="0" smtClean="0"/>
              <a:t>¿Por qué lo hacen?</a:t>
            </a:r>
            <a:endParaRPr lang="es-CL" b="1" dirty="0"/>
          </a:p>
        </p:txBody>
      </p:sp>
      <p:sp>
        <p:nvSpPr>
          <p:cNvPr id="6" name="Cinta perforada 5"/>
          <p:cNvSpPr/>
          <p:nvPr/>
        </p:nvSpPr>
        <p:spPr>
          <a:xfrm>
            <a:off x="8356241" y="167425"/>
            <a:ext cx="2408350" cy="1532586"/>
          </a:xfrm>
          <a:prstGeom prst="flowChartPunchedTap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CONSECUENCIA</a:t>
            </a:r>
          </a:p>
          <a:p>
            <a:pPr algn="ctr"/>
            <a:r>
              <a:rPr lang="es-CL" b="1" dirty="0" smtClean="0"/>
              <a:t>¿Qué ocurre después de hacerlo?</a:t>
            </a:r>
            <a:endParaRPr lang="es-CL" b="1" dirty="0"/>
          </a:p>
        </p:txBody>
      </p:sp>
      <p:pic>
        <p:nvPicPr>
          <p:cNvPr id="3074" name="Picture 2" descr="Aladdín y sus amigos - Dibujos Disne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4" t="2108" r="8092"/>
          <a:stretch/>
        </p:blipFill>
        <p:spPr bwMode="auto">
          <a:xfrm>
            <a:off x="6194738" y="2099257"/>
            <a:ext cx="3928056" cy="41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28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/>
              <a:t>Según su participación en la historia, los personajes se clasifican en: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185930" y="1660833"/>
            <a:ext cx="247274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PRINCIPALES</a:t>
            </a:r>
            <a:endParaRPr lang="es-CL" sz="3200" b="1" dirty="0"/>
          </a:p>
        </p:txBody>
      </p:sp>
      <p:sp>
        <p:nvSpPr>
          <p:cNvPr id="6" name="Elipse 5"/>
          <p:cNvSpPr/>
          <p:nvPr/>
        </p:nvSpPr>
        <p:spPr>
          <a:xfrm>
            <a:off x="475445" y="1634488"/>
            <a:ext cx="710485" cy="611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endParaRPr lang="es-C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99268" y="1690687"/>
            <a:ext cx="7554532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dirty="0" smtClean="0"/>
              <a:t>Los Personajes principales son aquellos que se destacan por sobre los demás pues la historia gira en torno a ellos . LA HISTORIA SE TRATA DE ELLOS.</a:t>
            </a:r>
            <a:endParaRPr lang="es-CL" sz="2000" dirty="0"/>
          </a:p>
        </p:txBody>
      </p:sp>
      <p:sp>
        <p:nvSpPr>
          <p:cNvPr id="8" name="CuadroTexto 7"/>
          <p:cNvSpPr txBox="1"/>
          <p:nvPr/>
        </p:nvSpPr>
        <p:spPr>
          <a:xfrm>
            <a:off x="475445" y="2759996"/>
            <a:ext cx="1087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Dentro de los personajes principales, según el rol que juegan los personajes, podemos encontrar:</a:t>
            </a:r>
          </a:p>
        </p:txBody>
      </p:sp>
      <p:sp>
        <p:nvSpPr>
          <p:cNvPr id="9" name="Elipse 8"/>
          <p:cNvSpPr/>
          <p:nvPr/>
        </p:nvSpPr>
        <p:spPr>
          <a:xfrm>
            <a:off x="450761" y="3207195"/>
            <a:ext cx="3058196" cy="6155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mic Sans MS" panose="030F0702030302020204" pitchFamily="66" charset="0"/>
              </a:rPr>
              <a:t>PROTAGONISTA</a:t>
            </a:r>
            <a:endParaRPr lang="es-CL" b="1" dirty="0">
              <a:latin typeface="Comic Sans MS" panose="030F0702030302020204" pitchFamily="66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893367" y="3160106"/>
            <a:ext cx="3058196" cy="61555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latin typeface="Comic Sans MS" panose="030F0702030302020204" pitchFamily="66" charset="0"/>
              </a:rPr>
              <a:t>ANTAGONISTA</a:t>
            </a:r>
            <a:endParaRPr lang="es-CL" b="1" dirty="0">
              <a:latin typeface="Comic Sans MS" panose="030F0702030302020204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86208" y="3822747"/>
            <a:ext cx="43319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 el más importante de todos.</a:t>
            </a:r>
          </a:p>
          <a:p>
            <a:pPr algn="just"/>
            <a:r>
              <a:rPr lang="es-CL" dirty="0" smtClean="0"/>
              <a:t>El protagonista tiene un objetivo que cumplir y, generalmente, representa al bien.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782755" y="3822747"/>
            <a:ext cx="334850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Es aquel personaje que se opone al protagonista; está en conflicto con el protagonista.</a:t>
            </a:r>
            <a:endParaRPr lang="es-CL" dirty="0"/>
          </a:p>
        </p:txBody>
      </p:sp>
      <p:sp>
        <p:nvSpPr>
          <p:cNvPr id="15" name="Nube 14"/>
          <p:cNvSpPr/>
          <p:nvPr/>
        </p:nvSpPr>
        <p:spPr>
          <a:xfrm>
            <a:off x="8667482" y="3013656"/>
            <a:ext cx="3425780" cy="3618964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Tanto el protagonista como el antagonista puede ser un personaje individual (uno solo) o colectivo (más de uno).</a:t>
            </a:r>
          </a:p>
          <a:p>
            <a:pPr algn="ctr"/>
            <a:r>
              <a:rPr lang="es-CL" dirty="0" smtClean="0"/>
              <a:t>Por ejemplo: LOS VENGADORES.</a:t>
            </a:r>
            <a:endParaRPr lang="es-CL" dirty="0"/>
          </a:p>
        </p:txBody>
      </p:sp>
      <p:pic>
        <p:nvPicPr>
          <p:cNvPr id="1026" name="Picture 2" descr="Personaje de dibujos animados de ojos marrón conjunto aislado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17686" r="10152" b="21497"/>
          <a:stretch/>
        </p:blipFill>
        <p:spPr bwMode="auto">
          <a:xfrm>
            <a:off x="8972387" y="3152644"/>
            <a:ext cx="727172" cy="5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ETER PAN Y EL CAPITÁN GARFIO | CUENTO PARA NIÑOS | ESPAÑOL - YouTu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02" y="5009855"/>
            <a:ext cx="2646071" cy="16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ootopia - Mi blog de cine y 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228" y="5009854"/>
            <a:ext cx="2756571" cy="16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ágenes inéditas del combate entre Thanos e Iron Man e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79" y="5009854"/>
            <a:ext cx="2887971" cy="162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47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redondeado 10"/>
          <p:cNvSpPr/>
          <p:nvPr/>
        </p:nvSpPr>
        <p:spPr>
          <a:xfrm>
            <a:off x="5318975" y="208466"/>
            <a:ext cx="4250028" cy="2946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/>
          <p:cNvSpPr/>
          <p:nvPr/>
        </p:nvSpPr>
        <p:spPr>
          <a:xfrm>
            <a:off x="141668" y="90152"/>
            <a:ext cx="4649273" cy="504851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Elipse 3"/>
          <p:cNvSpPr/>
          <p:nvPr/>
        </p:nvSpPr>
        <p:spPr>
          <a:xfrm>
            <a:off x="379660" y="208466"/>
            <a:ext cx="710485" cy="611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endParaRPr lang="es-C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11687" y="234811"/>
            <a:ext cx="285803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SECUNDARIOS</a:t>
            </a:r>
            <a:endParaRPr lang="es-CL" sz="32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375181" y="933869"/>
            <a:ext cx="4091045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Los Personajes secundarios son aquellos que apoyan a los personajes principales. Estos nos ayudan a conocer mejor al protagonista y al antagonista, apareciendo durante gran parte de la historia.</a:t>
            </a:r>
            <a:endParaRPr lang="es-CL" sz="2000" dirty="0"/>
          </a:p>
        </p:txBody>
      </p:sp>
      <p:sp>
        <p:nvSpPr>
          <p:cNvPr id="7" name="Elipse 6"/>
          <p:cNvSpPr/>
          <p:nvPr/>
        </p:nvSpPr>
        <p:spPr>
          <a:xfrm>
            <a:off x="5533753" y="677720"/>
            <a:ext cx="710485" cy="6111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endParaRPr lang="es-CL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244238" y="395260"/>
            <a:ext cx="298629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3200" b="1" dirty="0" smtClean="0"/>
              <a:t>INCIDENTALES O ESPORÁDICOS</a:t>
            </a:r>
            <a:endParaRPr lang="es-CL" sz="3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808773" y="1637947"/>
            <a:ext cx="3421755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dirty="0" smtClean="0"/>
              <a:t>Son aquellos personajes que tienen una aparición muy breve, pudiendo o no cambiar el curso de la historia.</a:t>
            </a:r>
            <a:endParaRPr lang="es-CL" sz="2000" dirty="0"/>
          </a:p>
        </p:txBody>
      </p:sp>
      <p:pic>
        <p:nvPicPr>
          <p:cNvPr id="2050" name="Picture 2" descr="Lista de Los mejores personajes secundarios de Dis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1" y="2987144"/>
            <a:ext cx="4091045" cy="183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ube 12"/>
          <p:cNvSpPr/>
          <p:nvPr/>
        </p:nvSpPr>
        <p:spPr>
          <a:xfrm>
            <a:off x="5090774" y="3504430"/>
            <a:ext cx="6706274" cy="3089553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En ocasiones, puedes encontrarte con que la historia no tiene un antagonista, solo hay un conflicto por una situación que ocurre.</a:t>
            </a:r>
          </a:p>
          <a:p>
            <a:pPr algn="ctr"/>
            <a:r>
              <a:rPr lang="es-CL" dirty="0" smtClean="0"/>
              <a:t>En otras ocasiones, verás que un personaje se convierte en un antagonista, ya sea por toda la historia o solo por un momento.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94336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983" y="159064"/>
            <a:ext cx="5755783" cy="793974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OBSERVA ESTE EJEMPLO:</a:t>
            </a:r>
            <a:endParaRPr lang="es-CL" dirty="0"/>
          </a:p>
        </p:txBody>
      </p:sp>
      <p:pic>
        <p:nvPicPr>
          <p:cNvPr id="4100" name="Picture 4" descr="Los tipos de Myers-Briggs® de los personajes del Rey León - La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04" y="2237405"/>
            <a:ext cx="4137531" cy="217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l nacimiento de Timón y Pumba - Volvemos en 6 minu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1946618"/>
            <a:ext cx="4354385" cy="217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lecha arriba 10"/>
          <p:cNvSpPr/>
          <p:nvPr/>
        </p:nvSpPr>
        <p:spPr>
          <a:xfrm rot="21443687">
            <a:off x="2147323" y="4134741"/>
            <a:ext cx="511101" cy="132652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Flecha arriba 14"/>
          <p:cNvSpPr/>
          <p:nvPr/>
        </p:nvSpPr>
        <p:spPr>
          <a:xfrm rot="13062972">
            <a:off x="4528621" y="1283356"/>
            <a:ext cx="511101" cy="132652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Flecha arriba 15"/>
          <p:cNvSpPr/>
          <p:nvPr/>
        </p:nvSpPr>
        <p:spPr>
          <a:xfrm rot="13133205">
            <a:off x="8409708" y="703573"/>
            <a:ext cx="511101" cy="132652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Flecha arriba 16"/>
          <p:cNvSpPr/>
          <p:nvPr/>
        </p:nvSpPr>
        <p:spPr>
          <a:xfrm rot="21443687">
            <a:off x="7936075" y="4159592"/>
            <a:ext cx="511101" cy="132652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Elipse 11"/>
          <p:cNvSpPr/>
          <p:nvPr/>
        </p:nvSpPr>
        <p:spPr>
          <a:xfrm>
            <a:off x="1188911" y="5539914"/>
            <a:ext cx="2513962" cy="5804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PROTAGONISTA</a:t>
            </a:r>
            <a:endParaRPr lang="es-CL" dirty="0"/>
          </a:p>
        </p:txBody>
      </p:sp>
      <p:sp>
        <p:nvSpPr>
          <p:cNvPr id="19" name="Elipse 18"/>
          <p:cNvSpPr/>
          <p:nvPr/>
        </p:nvSpPr>
        <p:spPr>
          <a:xfrm>
            <a:off x="9029648" y="447651"/>
            <a:ext cx="2513962" cy="5804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SECUNDARIO</a:t>
            </a:r>
            <a:endParaRPr lang="es-CL" dirty="0"/>
          </a:p>
        </p:txBody>
      </p:sp>
      <p:sp>
        <p:nvSpPr>
          <p:cNvPr id="20" name="Elipse 19"/>
          <p:cNvSpPr/>
          <p:nvPr/>
        </p:nvSpPr>
        <p:spPr>
          <a:xfrm>
            <a:off x="7220079" y="5521896"/>
            <a:ext cx="2513962" cy="5804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SECUNDARIO</a:t>
            </a:r>
            <a:endParaRPr lang="es-CL" dirty="0"/>
          </a:p>
        </p:txBody>
      </p:sp>
      <p:sp>
        <p:nvSpPr>
          <p:cNvPr id="21" name="Elipse 20"/>
          <p:cNvSpPr/>
          <p:nvPr/>
        </p:nvSpPr>
        <p:spPr>
          <a:xfrm>
            <a:off x="5114787" y="995169"/>
            <a:ext cx="2513962" cy="5804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ANTAGONISTA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36103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429</Words>
  <Application>Microsoft Office PowerPoint</Application>
  <PresentationFormat>Panorámica</PresentationFormat>
  <Paragraphs>44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Aharoni</vt:lpstr>
      <vt:lpstr>Albertus Extra Bold</vt:lpstr>
      <vt:lpstr>Algerian</vt:lpstr>
      <vt:lpstr>Arial</vt:lpstr>
      <vt:lpstr>Bodoni</vt:lpstr>
      <vt:lpstr>Calibri</vt:lpstr>
      <vt:lpstr>Calibri Light</vt:lpstr>
      <vt:lpstr>Comic Sans MS</vt:lpstr>
      <vt:lpstr>Tema de Office</vt:lpstr>
      <vt:lpstr>  MATERIAL DE APOYO Unidad 1 guía n°9 Lenguaje y Comunicación 5to básico   Para consultas sobre la asignatura o las guías de aprendizaje, escribe al correo: marjorie.palominos@colegio-mineralelteniente.cl </vt:lpstr>
      <vt:lpstr>Recuerda que en tu cuaderno siempre debes anotar la fecha, objetivo y habilidad.</vt:lpstr>
      <vt:lpstr>Los personajes.</vt:lpstr>
      <vt:lpstr>Según su participación en la historia, los personajes se clasifican en:</vt:lpstr>
      <vt:lpstr>Presentación de PowerPoint</vt:lpstr>
      <vt:lpstr>OBSERVA ESTE EJEMPLO: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MATERIAL DE APOYO Unidad 1 guía n°8 Lenguaje y Comunicación 5to básico   Para consultas sobre la asignatura o las guías de aprendizaje, escribe al correo: marjorie.palominos@colegio-mineralelteniente.cl </dc:title>
  <dc:creator>Carrie Palominos Cornejo</dc:creator>
  <cp:lastModifiedBy>Maritza Palominos Cornejo</cp:lastModifiedBy>
  <cp:revision>33</cp:revision>
  <dcterms:created xsi:type="dcterms:W3CDTF">2020-05-20T01:07:40Z</dcterms:created>
  <dcterms:modified xsi:type="dcterms:W3CDTF">2020-05-26T21:55:32Z</dcterms:modified>
</cp:coreProperties>
</file>