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Estilo medio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Estilo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32" autoAdjust="0"/>
    <p:restoredTop sz="94660"/>
  </p:normalViewPr>
  <p:slideViewPr>
    <p:cSldViewPr snapToGrid="0">
      <p:cViewPr varScale="1">
        <p:scale>
          <a:sx n="72" d="100"/>
          <a:sy n="72" d="100"/>
        </p:scale>
        <p:origin x="4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19-05-2020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9505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19-05-2020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77065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19-05-2020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92704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19-05-2020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211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19-05-2020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5940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19-05-2020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59513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19-05-2020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68636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19-05-2020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22805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19-05-2020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5195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19-05-2020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60730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19-05-2020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96133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9AEB39-111C-4FFE-AA94-BDE9A1E55E9F}" type="datetimeFigureOut">
              <a:rPr lang="es-CL" smtClean="0"/>
              <a:t>19-05-2020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69232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arjorie.palominos@colegio-mineralelteniente.cl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Vector de stock (libre de regalías) sobre La escuela proporciona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98" y="0"/>
            <a:ext cx="1219399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ítulo 1"/>
          <p:cNvSpPr>
            <a:spLocks noGrp="1"/>
          </p:cNvSpPr>
          <p:nvPr>
            <p:ph type="ctrTitle"/>
          </p:nvPr>
        </p:nvSpPr>
        <p:spPr>
          <a:xfrm>
            <a:off x="1414792" y="1053661"/>
            <a:ext cx="9360418" cy="4535769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lvl="0">
              <a:spcBef>
                <a:spcPts val="1000"/>
              </a:spcBef>
            </a:pPr>
            <a:br>
              <a:rPr lang="es-ES" b="1" dirty="0"/>
            </a:br>
            <a:br>
              <a:rPr lang="es-ES" b="1" dirty="0"/>
            </a:br>
            <a:r>
              <a:rPr lang="es-ES" b="1" dirty="0"/>
              <a:t>MATERIAL DE APOYO</a:t>
            </a:r>
            <a:br>
              <a:rPr lang="es-ES" b="1" dirty="0"/>
            </a:br>
            <a:r>
              <a:rPr lang="es-ES" sz="2400" dirty="0">
                <a:solidFill>
                  <a:prstClr val="black"/>
                </a:solidFill>
                <a:latin typeface="Bodoni" panose="02070603060706020303" pitchFamily="18" charset="0"/>
                <a:ea typeface="+mn-ea"/>
                <a:cs typeface="+mn-cs"/>
              </a:rPr>
              <a:t>Unidad 1 guía n°8</a:t>
            </a:r>
            <a:br>
              <a:rPr lang="es-ES" sz="2400" dirty="0">
                <a:solidFill>
                  <a:prstClr val="black"/>
                </a:solidFill>
                <a:latin typeface="Bodoni" panose="02070603060706020303" pitchFamily="18" charset="0"/>
                <a:ea typeface="+mn-ea"/>
                <a:cs typeface="+mn-cs"/>
              </a:rPr>
            </a:br>
            <a:r>
              <a:rPr lang="es-ES" sz="2400" dirty="0">
                <a:solidFill>
                  <a:prstClr val="black"/>
                </a:solidFill>
                <a:latin typeface="Bodoni" panose="02070603060706020303" pitchFamily="18" charset="0"/>
                <a:ea typeface="+mn-ea"/>
                <a:cs typeface="+mn-cs"/>
              </a:rPr>
              <a:t>Lenguaje y Comunicación 5to básico</a:t>
            </a:r>
            <a:br>
              <a:rPr lang="es-ES" sz="24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br>
              <a:rPr lang="es-ES" sz="24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br>
              <a:rPr lang="es-CL" sz="24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r>
              <a:rPr lang="es-CL" sz="20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Para consultas sobre la asignatura o las guías de aprendizaje, escribe al correo:</a:t>
            </a:r>
            <a:br>
              <a:rPr lang="es-CL" sz="20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r>
              <a:rPr lang="es-CL" sz="20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  <a:hlinkClick r:id="rId3"/>
              </a:rPr>
              <a:t>marjorie.palominos@colegio-mineralelteniente.cl</a:t>
            </a:r>
            <a:br>
              <a:rPr lang="es-CL" sz="20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93056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ᐈ Tablero para colorear imágenes de stock, dibujos golondrinas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17" y="2378566"/>
            <a:ext cx="4286250" cy="428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045764" y="0"/>
            <a:ext cx="10570980" cy="2859112"/>
          </a:xfrm>
        </p:spPr>
        <p:txBody>
          <a:bodyPr>
            <a:normAutofit/>
          </a:bodyPr>
          <a:lstStyle/>
          <a:p>
            <a:r>
              <a:rPr lang="es-ES" noProof="1"/>
              <a:t>Recuerda que en tu cuaderno </a:t>
            </a:r>
            <a:r>
              <a:rPr lang="es-ES" b="1" u="sng" noProof="1">
                <a:latin typeface="Albertus Extra Bold" panose="020E0802040304020204" pitchFamily="34" charset="0"/>
              </a:rPr>
              <a:t>siempre</a:t>
            </a:r>
            <a:r>
              <a:rPr lang="es-ES" b="1" noProof="1">
                <a:latin typeface="Albertus Extra Bold" panose="020E0802040304020204" pitchFamily="34" charset="0"/>
              </a:rPr>
              <a:t> </a:t>
            </a:r>
            <a:r>
              <a:rPr lang="es-ES" noProof="1"/>
              <a:t>debes anotar la </a:t>
            </a:r>
            <a:r>
              <a:rPr lang="es-ES" b="1" u="sng" noProof="1">
                <a:latin typeface="Algerian" panose="04020705040A02060702" pitchFamily="82" charset="0"/>
              </a:rPr>
              <a:t>fecha, objetivo y habilidad.</a:t>
            </a:r>
          </a:p>
        </p:txBody>
      </p:sp>
      <p:graphicFrame>
        <p:nvGraphicFramePr>
          <p:cNvPr id="7" name="Content Placeholder 4" descr="Sample table with 2 columns, 11 rows" title="Table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4039119"/>
              </p:ext>
            </p:extLst>
          </p:nvPr>
        </p:nvGraphicFramePr>
        <p:xfrm>
          <a:off x="4454167" y="2079937"/>
          <a:ext cx="6145145" cy="2504942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1908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365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35488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1">
                          <a:effectLst/>
                        </a:rPr>
                        <a:t>OBJETIVO</a:t>
                      </a:r>
                      <a:endParaRPr lang="es-ES" sz="1600" kern="1200" noProof="1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2880" marR="57150" marT="57150" marB="57150"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Identificar las características del género narrativo y aplicar estos conceptos en el análisis de un texto.</a:t>
                      </a:r>
                      <a:endParaRPr lang="es-ES" sz="1600" kern="1200" noProof="1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2880" marR="57150" marT="57150" marB="5715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1">
                          <a:effectLst/>
                        </a:rPr>
                        <a:t>HABILIDAD</a:t>
                      </a:r>
                      <a:endParaRPr lang="es-ES" sz="1600" kern="1200" noProof="1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2880" marR="57150" marT="57150" marB="57150"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Identificar, aplicar, analizar.</a:t>
                      </a:r>
                    </a:p>
                  </a:txBody>
                  <a:tcPr marL="182880" marR="57150" marT="57150" marB="5715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9854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1">
                          <a:effectLst/>
                        </a:rPr>
                        <a:t>ACTITUD</a:t>
                      </a:r>
                      <a:endParaRPr lang="es-ES" sz="1600" kern="1200" noProof="1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2880" marR="57150" marT="57150" marB="57150"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1">
                          <a:effectLst/>
                        </a:rPr>
                        <a:t>Compromiso con tu estudio, esfuerzo,</a:t>
                      </a:r>
                      <a:r>
                        <a:rPr lang="es-ES" sz="1600" kern="1200" baseline="0" noProof="1">
                          <a:effectLst/>
                        </a:rPr>
                        <a:t> responsabilidad.</a:t>
                      </a:r>
                      <a:endParaRPr lang="es-ES" sz="1600" kern="1200" noProof="1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2880" marR="57150" marT="57150" marB="5715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4300582" y="5118493"/>
            <a:ext cx="6452316" cy="101270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sz="34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i="1" noProof="1">
                <a:solidFill>
                  <a:prstClr val="black"/>
                </a:solidFill>
              </a:rPr>
              <a:t>Tú decides si escribes </a:t>
            </a:r>
            <a:r>
              <a:rPr lang="es-ES" sz="3600" b="1" i="1" noProof="1">
                <a:solidFill>
                  <a:srgbClr val="00B050"/>
                </a:solidFill>
              </a:rPr>
              <a:t>la actitud </a:t>
            </a:r>
            <a:r>
              <a:rPr lang="es-ES" i="1" noProof="1">
                <a:solidFill>
                  <a:prstClr val="black"/>
                </a:solidFill>
              </a:rPr>
              <a:t>porque lo importante de ella es que la cumplas y la demuestres en tu conducta.</a:t>
            </a:r>
          </a:p>
        </p:txBody>
      </p:sp>
    </p:spTree>
    <p:extLst>
      <p:ext uri="{BB962C8B-B14F-4D97-AF65-F5344CB8AC3E}">
        <p14:creationId xmlns:p14="http://schemas.microsoft.com/office/powerpoint/2010/main" val="2262159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3984B0-7832-42F0-A51B-498D9CC3E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7156" y="52663"/>
            <a:ext cx="7523924" cy="397911"/>
          </a:xfrm>
        </p:spPr>
        <p:txBody>
          <a:bodyPr>
            <a:noAutofit/>
          </a:bodyPr>
          <a:lstStyle/>
          <a:p>
            <a:pPr algn="ctr"/>
            <a:r>
              <a:rPr lang="es-CL" sz="2800" dirty="0">
                <a:latin typeface="Bahnschrift SemiBold" panose="020B0502040204020203" pitchFamily="34" charset="0"/>
              </a:rPr>
              <a:t>¿Qué es el género narrativo?</a:t>
            </a:r>
          </a:p>
        </p:txBody>
      </p:sp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F467FD14-A21C-491C-AE88-002ECB443E5E}"/>
              </a:ext>
            </a:extLst>
          </p:cNvPr>
          <p:cNvSpPr/>
          <p:nvPr/>
        </p:nvSpPr>
        <p:spPr>
          <a:xfrm>
            <a:off x="298172" y="465235"/>
            <a:ext cx="5227986" cy="10195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1600" b="1" dirty="0">
                <a:latin typeface="Comic Sans MS" panose="030F0702030302020204" pitchFamily="66" charset="0"/>
              </a:rPr>
              <a:t>El género narrativo es una expresión literaria que se caracteriza porque se relatan historias imaginarias y/o ficticias</a:t>
            </a:r>
            <a:r>
              <a:rPr lang="es-CL" sz="1600" b="1" dirty="0"/>
              <a:t>.</a:t>
            </a:r>
          </a:p>
        </p:txBody>
      </p:sp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id="{F5411881-C36B-40FC-88CB-0613E9F22030}"/>
              </a:ext>
            </a:extLst>
          </p:cNvPr>
          <p:cNvSpPr/>
          <p:nvPr/>
        </p:nvSpPr>
        <p:spPr>
          <a:xfrm>
            <a:off x="5791199" y="450574"/>
            <a:ext cx="4890049" cy="103424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/>
              <a:t>En el género narrativo, el mundo creado por el autor, presenta un</a:t>
            </a:r>
            <a:r>
              <a:rPr lang="es-CL" b="1" i="1" dirty="0"/>
              <a:t> </a:t>
            </a:r>
            <a:r>
              <a:rPr lang="es-CL" b="1" i="1" dirty="0">
                <a:latin typeface="Comic Sans MS" panose="030F0702030302020204" pitchFamily="66" charset="0"/>
              </a:rPr>
              <a:t>narrador</a:t>
            </a:r>
            <a:r>
              <a:rPr lang="es-CL" b="1" i="1" dirty="0"/>
              <a:t>, </a:t>
            </a:r>
            <a:r>
              <a:rPr lang="es-CL" b="1" i="1" dirty="0">
                <a:latin typeface="Comic Sans MS" panose="030F0702030302020204" pitchFamily="66" charset="0"/>
              </a:rPr>
              <a:t>personajes, espacio, tiempo y acontecimientos</a:t>
            </a:r>
            <a:r>
              <a:rPr lang="es-CL" b="1" i="1" dirty="0"/>
              <a:t>.</a:t>
            </a:r>
          </a:p>
        </p:txBody>
      </p:sp>
      <p:pic>
        <p:nvPicPr>
          <p:cNvPr id="1026" name="Picture 2" descr="Libro de dibujo, lectura, fotografía, leyendo, pájaro png | PNGWing">
            <a:extLst>
              <a:ext uri="{FF2B5EF4-FFF2-40B4-BE49-F238E27FC236}">
                <a16:creationId xmlns:a16="http://schemas.microsoft.com/office/drawing/2014/main" id="{ED126A81-98FB-4605-B04C-B14CC690CE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grayscl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825" y="115074"/>
            <a:ext cx="1143001" cy="1441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ángulo: esquinas redondeadas 6">
            <a:extLst>
              <a:ext uri="{FF2B5EF4-FFF2-40B4-BE49-F238E27FC236}">
                <a16:creationId xmlns:a16="http://schemas.microsoft.com/office/drawing/2014/main" id="{F4B052DD-3B7A-45B8-8993-892B5AB70D3D}"/>
              </a:ext>
            </a:extLst>
          </p:cNvPr>
          <p:cNvSpPr/>
          <p:nvPr/>
        </p:nvSpPr>
        <p:spPr>
          <a:xfrm>
            <a:off x="119270" y="1563384"/>
            <a:ext cx="11953460" cy="47065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1600" b="1" dirty="0">
                <a:latin typeface="Comic Sans MS" panose="030F0702030302020204" pitchFamily="66" charset="0"/>
              </a:rPr>
              <a:t>En el género narrativo encontramos subgéneros, es decir, tipos de textos que pertenecen a él. En ocasiones nos referiremos a ellos como tipologías textuales. Estos son:</a:t>
            </a:r>
          </a:p>
        </p:txBody>
      </p:sp>
      <p:graphicFrame>
        <p:nvGraphicFramePr>
          <p:cNvPr id="9" name="Tabla 9">
            <a:extLst>
              <a:ext uri="{FF2B5EF4-FFF2-40B4-BE49-F238E27FC236}">
                <a16:creationId xmlns:a16="http://schemas.microsoft.com/office/drawing/2014/main" id="{B901769D-6A93-46EB-B66E-FF6943355C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2699205"/>
              </p:ext>
            </p:extLst>
          </p:nvPr>
        </p:nvGraphicFramePr>
        <p:xfrm>
          <a:off x="298172" y="2112599"/>
          <a:ext cx="11595654" cy="381000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702906">
                  <a:extLst>
                    <a:ext uri="{9D8B030D-6E8A-4147-A177-3AD203B41FA5}">
                      <a16:colId xmlns:a16="http://schemas.microsoft.com/office/drawing/2014/main" val="1598614871"/>
                    </a:ext>
                  </a:extLst>
                </a:gridCol>
                <a:gridCol w="2372139">
                  <a:extLst>
                    <a:ext uri="{9D8B030D-6E8A-4147-A177-3AD203B41FA5}">
                      <a16:colId xmlns:a16="http://schemas.microsoft.com/office/drawing/2014/main" val="3383796348"/>
                    </a:ext>
                  </a:extLst>
                </a:gridCol>
                <a:gridCol w="1484244">
                  <a:extLst>
                    <a:ext uri="{9D8B030D-6E8A-4147-A177-3AD203B41FA5}">
                      <a16:colId xmlns:a16="http://schemas.microsoft.com/office/drawing/2014/main" val="1197895557"/>
                    </a:ext>
                  </a:extLst>
                </a:gridCol>
                <a:gridCol w="2425148">
                  <a:extLst>
                    <a:ext uri="{9D8B030D-6E8A-4147-A177-3AD203B41FA5}">
                      <a16:colId xmlns:a16="http://schemas.microsoft.com/office/drawing/2014/main" val="1105090474"/>
                    </a:ext>
                  </a:extLst>
                </a:gridCol>
                <a:gridCol w="1678608">
                  <a:extLst>
                    <a:ext uri="{9D8B030D-6E8A-4147-A177-3AD203B41FA5}">
                      <a16:colId xmlns:a16="http://schemas.microsoft.com/office/drawing/2014/main" val="2327102008"/>
                    </a:ext>
                  </a:extLst>
                </a:gridCol>
                <a:gridCol w="1932609">
                  <a:extLst>
                    <a:ext uri="{9D8B030D-6E8A-4147-A177-3AD203B41FA5}">
                      <a16:colId xmlns:a16="http://schemas.microsoft.com/office/drawing/2014/main" val="305959686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CL" sz="1400" dirty="0"/>
                        <a:t>CUENTO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400" dirty="0"/>
                        <a:t>MITO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400" dirty="0"/>
                        <a:t>LEYENDA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400" dirty="0"/>
                        <a:t>FÁBULA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400" dirty="0"/>
                        <a:t>MICROCUENTO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400" dirty="0"/>
                        <a:t>NOVELA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3157332"/>
                  </a:ext>
                </a:extLst>
              </a:tr>
              <a:tr h="1172818">
                <a:tc>
                  <a:txBody>
                    <a:bodyPr/>
                    <a:lstStyle/>
                    <a:p>
                      <a:pPr algn="ctr"/>
                      <a:r>
                        <a:rPr lang="es-CL" sz="1600" dirty="0"/>
                        <a:t>Es una historia, con elementos reales y/o ficticios, cuyo propósito es entretener al lector.</a:t>
                      </a:r>
                    </a:p>
                    <a:p>
                      <a:pPr algn="ctr"/>
                      <a:r>
                        <a:rPr lang="es-CL" sz="1600" dirty="0"/>
                        <a:t>Pueden ser breves o extensas.</a:t>
                      </a:r>
                    </a:p>
                    <a:p>
                      <a:pPr algn="ctr"/>
                      <a:r>
                        <a:rPr lang="es-CL" sz="1600" dirty="0"/>
                        <a:t>Ocurre un conflicto y se desarrollan alrededor de él.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600" dirty="0"/>
                        <a:t>Es un relato religioso y cultural, relacionado con griegos y romanos, cuyo propósito es explicar el origen humano, del mundo o de fenómenos. También suelen contar hazañas de grandes héroes.</a:t>
                      </a:r>
                    </a:p>
                    <a:p>
                      <a:pPr algn="ctr"/>
                      <a:r>
                        <a:rPr lang="es-CL" sz="1600" dirty="0"/>
                        <a:t>Los mitos son universales y entre sus personajes podemos encontrar dioses, semidioses, héroes y seres mitológicos.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600" dirty="0"/>
                        <a:t>Es un relato propio de un pueblo (local), cuyo propósito es dar explicación a un fenómeno que es propio de ese lugar.</a:t>
                      </a:r>
                    </a:p>
                    <a:p>
                      <a:pPr algn="ctr"/>
                      <a:r>
                        <a:rPr lang="es-CL" sz="1600" dirty="0"/>
                        <a:t>Se cuentan de generación en generación.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600" dirty="0"/>
                        <a:t>Es un relato breve cuyo propósito es dejar una moraleja o enseñanza.</a:t>
                      </a:r>
                    </a:p>
                    <a:p>
                      <a:pPr algn="ctr"/>
                      <a:r>
                        <a:rPr lang="es-CL" sz="1600" dirty="0"/>
                        <a:t>Los personajes se caracterizan por ser animales u objetos con características y actitudes humanas. Aunque también pueden aparecer humanos.</a:t>
                      </a:r>
                    </a:p>
                    <a:p>
                      <a:pPr algn="ctr"/>
                      <a:r>
                        <a:rPr lang="es-CL" sz="1600" dirty="0"/>
                        <a:t>La moraleja puede estar explícita al principio o al final, decirla un personaje o se puede inferir.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600" dirty="0"/>
                        <a:t>Es un texto MUY breve, de no más de 100 palabras, con 1 o 2 personajes.</a:t>
                      </a:r>
                    </a:p>
                    <a:p>
                      <a:pPr algn="ctr"/>
                      <a:r>
                        <a:rPr lang="es-CL" sz="1600" dirty="0"/>
                        <a:t>El microcuento deja mucho a la imaginación y no siempre presenta inicio, desarrollo y desenlace.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600" dirty="0"/>
                        <a:t>La novela es un texto MUY extenso, que se divide por capítulos. Tiene diversos personajes y a lo largo de la historia se van presentando diversos conflictos.</a:t>
                      </a:r>
                    </a:p>
                    <a:p>
                      <a:pPr algn="ctr"/>
                      <a:r>
                        <a:rPr lang="es-CL" sz="1600" dirty="0"/>
                        <a:t>*LIBROS.</a:t>
                      </a:r>
                    </a:p>
                    <a:p>
                      <a:pPr algn="ctr"/>
                      <a:r>
                        <a:rPr lang="es-CL" sz="1600" dirty="0"/>
                        <a:t>Su propósito es fomentar el gusto por la lectura.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321082"/>
                  </a:ext>
                </a:extLst>
              </a:tr>
            </a:tbl>
          </a:graphicData>
        </a:graphic>
      </p:graphicFrame>
      <p:sp>
        <p:nvSpPr>
          <p:cNvPr id="12" name="Rectángulo: esquinas redondeadas 11">
            <a:extLst>
              <a:ext uri="{FF2B5EF4-FFF2-40B4-BE49-F238E27FC236}">
                <a16:creationId xmlns:a16="http://schemas.microsoft.com/office/drawing/2014/main" id="{7DA9D417-BD36-4E47-840A-EF7653FB4F68}"/>
              </a:ext>
            </a:extLst>
          </p:cNvPr>
          <p:cNvSpPr/>
          <p:nvPr/>
        </p:nvSpPr>
        <p:spPr>
          <a:xfrm>
            <a:off x="0" y="6001164"/>
            <a:ext cx="12192000" cy="741762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1600" b="1" dirty="0">
                <a:latin typeface="Comic Sans MS" panose="030F0702030302020204" pitchFamily="66" charset="0"/>
              </a:rPr>
              <a:t>Los textos que pertenecen al género narrativo responden a la estructura: INICIO (Situación inicial), DESARROLLO (conflicto que debe ser resuelto) y DESENLACE (final). El momento de mayor tensión se denomina CLIMAX.</a:t>
            </a:r>
          </a:p>
          <a:p>
            <a:pPr algn="ctr"/>
            <a:r>
              <a:rPr lang="es-CL" sz="1600" b="1" dirty="0">
                <a:latin typeface="Comic Sans MS" panose="030F0702030302020204" pitchFamily="66" charset="0"/>
              </a:rPr>
              <a:t>En ocasiones, por ejemplo, en los microcuentos, no encontramos esta estructura, pero siguen siendo textos narrativos.</a:t>
            </a:r>
          </a:p>
        </p:txBody>
      </p:sp>
    </p:spTree>
    <p:extLst>
      <p:ext uri="{BB962C8B-B14F-4D97-AF65-F5344CB8AC3E}">
        <p14:creationId xmlns:p14="http://schemas.microsoft.com/office/powerpoint/2010/main" val="18383470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F4C0B10B-D2C4-4A54-AFAD-3D27DF88B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6BADB90-C74B-40D6-86DC-503F65FCE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16" name="Freeform 44">
              <a:extLst>
                <a:ext uri="{FF2B5EF4-FFF2-40B4-BE49-F238E27FC236}">
                  <a16:creationId xmlns:a16="http://schemas.microsoft.com/office/drawing/2014/main" id="{6559431D-1886-4AE0-9B87-9AD2ECAB84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45">
              <a:extLst>
                <a:ext uri="{FF2B5EF4-FFF2-40B4-BE49-F238E27FC236}">
                  <a16:creationId xmlns:a16="http://schemas.microsoft.com/office/drawing/2014/main" id="{373850A5-B04A-4FCD-9E73-EE322167FB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46">
              <a:extLst>
                <a:ext uri="{FF2B5EF4-FFF2-40B4-BE49-F238E27FC236}">
                  <a16:creationId xmlns:a16="http://schemas.microsoft.com/office/drawing/2014/main" id="{82C18C67-80FA-4738-AA53-0AF2419F98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47">
              <a:extLst>
                <a:ext uri="{FF2B5EF4-FFF2-40B4-BE49-F238E27FC236}">
                  <a16:creationId xmlns:a16="http://schemas.microsoft.com/office/drawing/2014/main" id="{48543B1A-8BF5-4C63-8404-41B2EA70B3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92DF5096-E051-498C-A3ED-CBA77A813A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A1005714-F302-4898-AA0F-CA02F3CBFA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280" y="759805"/>
            <a:ext cx="10306520" cy="1325563"/>
          </a:xfrm>
        </p:spPr>
        <p:txBody>
          <a:bodyPr>
            <a:normAutofit/>
          </a:bodyPr>
          <a:lstStyle/>
          <a:p>
            <a:r>
              <a:rPr lang="es-CL" sz="4000" dirty="0"/>
              <a:t>Hoy profundizaremos en el concepto de </a:t>
            </a:r>
            <a:r>
              <a:rPr lang="es-CL" sz="4000" b="1" dirty="0">
                <a:latin typeface="Comic Sans MS" panose="030F0702030302020204" pitchFamily="66" charset="0"/>
              </a:rPr>
              <a:t>Narrador.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722758E-C1CE-4717-9EF4-26FD918F93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2486" y="2494450"/>
            <a:ext cx="4435963" cy="4087870"/>
          </a:xfrm>
        </p:spPr>
        <p:txBody>
          <a:bodyPr>
            <a:normAutofit fontScale="62500" lnSpcReduction="20000"/>
          </a:bodyPr>
          <a:lstStyle/>
          <a:p>
            <a:r>
              <a:rPr lang="es-CL" sz="3200" dirty="0"/>
              <a:t>El narrador es la voz ficticia </a:t>
            </a:r>
            <a:r>
              <a:rPr lang="es-ES" sz="3200" dirty="0"/>
              <a:t>que cuenta y relata sucesos, historias o anécdotas.</a:t>
            </a:r>
            <a:endParaRPr lang="es-CL" sz="3200" dirty="0"/>
          </a:p>
          <a:p>
            <a:r>
              <a:rPr lang="es-CL" sz="3200" dirty="0"/>
              <a:t>Es creado por el autor. Pero no es lo mismo autor que narrador.</a:t>
            </a:r>
          </a:p>
          <a:p>
            <a:pPr marL="0" indent="0">
              <a:buNone/>
            </a:pPr>
            <a:r>
              <a:rPr lang="es-CL" sz="3200" b="1" i="1" u="sng" dirty="0">
                <a:latin typeface="Bahnschrift SemiBold" panose="020B0502040204020203" pitchFamily="34" charset="0"/>
              </a:rPr>
              <a:t>Por ejemplo:</a:t>
            </a:r>
            <a:r>
              <a:rPr lang="es-CL" sz="3200" b="1" i="1" dirty="0">
                <a:latin typeface="Bahnschrift SemiBold" panose="020B0502040204020203" pitchFamily="34" charset="0"/>
              </a:rPr>
              <a:t> El autor del libro “La ladrona de  libros” es Markus </a:t>
            </a:r>
            <a:r>
              <a:rPr lang="es-CL" sz="3200" b="1" i="1" dirty="0" err="1">
                <a:latin typeface="Bahnschrift SemiBold" panose="020B0502040204020203" pitchFamily="34" charset="0"/>
              </a:rPr>
              <a:t>Zusak</a:t>
            </a:r>
            <a:r>
              <a:rPr lang="es-CL" sz="3200" b="1" i="1" dirty="0">
                <a:latin typeface="Bahnschrift SemiBold" panose="020B0502040204020203" pitchFamily="34" charset="0"/>
              </a:rPr>
              <a:t>, pero quien cuenta la historia es la muerte.</a:t>
            </a:r>
            <a:endParaRPr lang="es-CL" sz="3200" dirty="0"/>
          </a:p>
          <a:p>
            <a:r>
              <a:rPr lang="es-CL" sz="3200" dirty="0"/>
              <a:t>El tipo de narrador puede ir cambiando durante la historia o puede mantenerse.</a:t>
            </a:r>
          </a:p>
          <a:p>
            <a:r>
              <a:rPr lang="es-CL" sz="3200" dirty="0"/>
              <a:t>El narrador puede estar dentro o fuera de la historia; y según esto se clasifica en:</a:t>
            </a:r>
          </a:p>
          <a:p>
            <a:endParaRPr lang="es-CL" sz="2000" dirty="0"/>
          </a:p>
        </p:txBody>
      </p:sp>
      <p:pic>
        <p:nvPicPr>
          <p:cNvPr id="2050" name="Picture 2" descr="Dibujo para colorear de un libro (con imágenes) | Libro abierto ...">
            <a:extLst>
              <a:ext uri="{FF2B5EF4-FFF2-40B4-BE49-F238E27FC236}">
                <a16:creationId xmlns:a16="http://schemas.microsoft.com/office/drawing/2014/main" id="{84DDAEE3-8335-47F8-890D-23A450F29A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8449" y="2283741"/>
            <a:ext cx="6325203" cy="4192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ángulo 9">
            <a:extLst>
              <a:ext uri="{FF2B5EF4-FFF2-40B4-BE49-F238E27FC236}">
                <a16:creationId xmlns:a16="http://schemas.microsoft.com/office/drawing/2014/main" id="{77E801A4-8D56-4204-993C-1E6D2008258D}"/>
              </a:ext>
            </a:extLst>
          </p:cNvPr>
          <p:cNvSpPr/>
          <p:nvPr/>
        </p:nvSpPr>
        <p:spPr>
          <a:xfrm>
            <a:off x="6333359" y="2932934"/>
            <a:ext cx="2173357" cy="2183019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2400" b="1" dirty="0"/>
              <a:t>1.- Narrador protagonista.</a:t>
            </a:r>
          </a:p>
          <a:p>
            <a:pPr algn="ctr"/>
            <a:endParaRPr lang="es-CL" sz="2400" b="1" dirty="0"/>
          </a:p>
          <a:p>
            <a:pPr algn="ctr"/>
            <a:endParaRPr lang="es-CL" sz="2400" b="1" dirty="0"/>
          </a:p>
          <a:p>
            <a:pPr algn="ctr"/>
            <a:r>
              <a:rPr lang="es-CL" sz="2400" b="1" dirty="0"/>
              <a:t>2.- Narrador testigo</a:t>
            </a:r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98C79353-6B30-43B7-9E00-C3B6282F1C8D}"/>
              </a:ext>
            </a:extLst>
          </p:cNvPr>
          <p:cNvSpPr/>
          <p:nvPr/>
        </p:nvSpPr>
        <p:spPr>
          <a:xfrm>
            <a:off x="8736267" y="2899415"/>
            <a:ext cx="2173357" cy="2183019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2400" b="1" dirty="0"/>
              <a:t>3.- Narrador omnisciente</a:t>
            </a:r>
          </a:p>
          <a:p>
            <a:pPr algn="ctr"/>
            <a:endParaRPr lang="es-CL" sz="2400" b="1" dirty="0"/>
          </a:p>
          <a:p>
            <a:pPr algn="ctr"/>
            <a:endParaRPr lang="es-CL" sz="2400" b="1" dirty="0"/>
          </a:p>
          <a:p>
            <a:pPr algn="ctr"/>
            <a:r>
              <a:rPr lang="es-CL" sz="2400" b="1" dirty="0"/>
              <a:t>4.- Narrador 2° persona</a:t>
            </a:r>
          </a:p>
        </p:txBody>
      </p:sp>
    </p:spTree>
    <p:extLst>
      <p:ext uri="{BB962C8B-B14F-4D97-AF65-F5344CB8AC3E}">
        <p14:creationId xmlns:p14="http://schemas.microsoft.com/office/powerpoint/2010/main" val="35844460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: esquinas redondeadas 6">
            <a:extLst>
              <a:ext uri="{FF2B5EF4-FFF2-40B4-BE49-F238E27FC236}">
                <a16:creationId xmlns:a16="http://schemas.microsoft.com/office/drawing/2014/main" id="{5DDDEEC2-CBD5-4AB4-994B-95066BDD06F8}"/>
              </a:ext>
            </a:extLst>
          </p:cNvPr>
          <p:cNvSpPr/>
          <p:nvPr/>
        </p:nvSpPr>
        <p:spPr>
          <a:xfrm>
            <a:off x="331304" y="245165"/>
            <a:ext cx="5035826" cy="636767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pic>
        <p:nvPicPr>
          <p:cNvPr id="3074" name="Picture 2" descr="El narrador omnisciente (tipos de narrador 2) | Literautas">
            <a:extLst>
              <a:ext uri="{FF2B5EF4-FFF2-40B4-BE49-F238E27FC236}">
                <a16:creationId xmlns:a16="http://schemas.microsoft.com/office/drawing/2014/main" id="{12A4FD67-0CAE-4AC7-BF6C-B235CFE22F1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09" b="7734"/>
          <a:stretch/>
        </p:blipFill>
        <p:spPr bwMode="auto">
          <a:xfrm>
            <a:off x="3472059" y="3022607"/>
            <a:ext cx="1828826" cy="1537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91363E96-EA56-4214-8F5D-C97D6F6DB59D}"/>
              </a:ext>
            </a:extLst>
          </p:cNvPr>
          <p:cNvSpPr txBox="1"/>
          <p:nvPr/>
        </p:nvSpPr>
        <p:spPr>
          <a:xfrm>
            <a:off x="1256431" y="282580"/>
            <a:ext cx="33395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Comic Sans MS" panose="030F0702030302020204" pitchFamily="66" charset="0"/>
              </a:rPr>
              <a:t>Narrador omnisciente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014EB7F2-EB39-4A92-BC39-45CD486F31EB}"/>
              </a:ext>
            </a:extLst>
          </p:cNvPr>
          <p:cNvSpPr txBox="1"/>
          <p:nvPr/>
        </p:nvSpPr>
        <p:spPr>
          <a:xfrm>
            <a:off x="463827" y="744245"/>
            <a:ext cx="379012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s-CL" dirty="0"/>
              <a:t>Este tipo de narrador está fuera de la historia, no es personaje.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CL" dirty="0"/>
              <a:t>Es como un Dios que conoce la totalidad del mundo narrado.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CL" dirty="0"/>
              <a:t>No tiene límite de tiempo. Sabe lo que pasó, lo que pasa y lo que pasará.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CL" dirty="0"/>
              <a:t>Habla en tercera persona, es decir narra la historia de otros.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CL" dirty="0"/>
              <a:t>El omnisciente sabe lo que hacen, piensan, sienten y dicen los personajes.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AB489F7B-5B1B-450E-B08B-C2581115F5E4}"/>
              </a:ext>
            </a:extLst>
          </p:cNvPr>
          <p:cNvSpPr txBox="1"/>
          <p:nvPr/>
        </p:nvSpPr>
        <p:spPr>
          <a:xfrm>
            <a:off x="463827" y="4359965"/>
            <a:ext cx="490330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POR EJEMPLO:</a:t>
            </a:r>
          </a:p>
          <a:p>
            <a:pPr algn="ctr"/>
            <a:r>
              <a:rPr lang="es-ES" b="1" i="1" dirty="0"/>
              <a:t>El propio señor Wonka se había puesto de repente más excitado que de costumbre, y cualquiera podía ver fácilmente que ésta era su habitación favorita. Saltaba y brincaba entre las ollas y las máquinas como un niño entre sus regalos de Navidad, sin saber a dónde dirigirse primero.</a:t>
            </a:r>
            <a:endParaRPr lang="es-CL" b="1" i="1" dirty="0"/>
          </a:p>
          <a:p>
            <a:endParaRPr lang="es-CL" dirty="0"/>
          </a:p>
        </p:txBody>
      </p:sp>
      <p:sp>
        <p:nvSpPr>
          <p:cNvPr id="10" name="Rectángulo: esquinas redondeadas 9">
            <a:extLst>
              <a:ext uri="{FF2B5EF4-FFF2-40B4-BE49-F238E27FC236}">
                <a16:creationId xmlns:a16="http://schemas.microsoft.com/office/drawing/2014/main" id="{22DCDB8D-3B93-4018-8053-E20640571B86}"/>
              </a:ext>
            </a:extLst>
          </p:cNvPr>
          <p:cNvSpPr/>
          <p:nvPr/>
        </p:nvSpPr>
        <p:spPr>
          <a:xfrm>
            <a:off x="6105920" y="326827"/>
            <a:ext cx="4033712" cy="5676407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F330DB91-D59B-472A-AB38-6B55D68A1034}"/>
              </a:ext>
            </a:extLst>
          </p:cNvPr>
          <p:cNvSpPr txBox="1"/>
          <p:nvPr/>
        </p:nvSpPr>
        <p:spPr>
          <a:xfrm>
            <a:off x="6159734" y="715399"/>
            <a:ext cx="4033711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2400" dirty="0">
                <a:latin typeface="Comic Sans MS" panose="030F0702030302020204" pitchFamily="66" charset="0"/>
              </a:rPr>
              <a:t>Narrador protagonista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s-CL" dirty="0"/>
              <a:t>Es el narrador que cuenta su propia historia, es decir, narra en primera persona. Es el protagonista de la historia.</a:t>
            </a:r>
            <a:endParaRPr lang="es-CL" dirty="0">
              <a:latin typeface="Comic Sans MS" panose="030F0702030302020204" pitchFamily="66" charset="0"/>
            </a:endParaRPr>
          </a:p>
          <a:p>
            <a:r>
              <a:rPr lang="es-CL" b="1" i="1" dirty="0"/>
              <a:t>Por ejemplo:</a:t>
            </a:r>
          </a:p>
          <a:p>
            <a:r>
              <a:rPr lang="es-ES" b="1" i="1" dirty="0"/>
              <a:t>Yo tenía en mi laboratorio un frasco con un invento. Era hecho de muchas cosas y, entre otras, tenía dos cajas de cabezas de fósforos, </a:t>
            </a:r>
            <a:r>
              <a:rPr lang="es-ES" b="1" i="1" dirty="0" err="1"/>
              <a:t>Rinso</a:t>
            </a:r>
            <a:r>
              <a:rPr lang="es-ES" b="1" i="1" dirty="0"/>
              <a:t>, miel de abeja, un poco de aceite, crema para la cara y pólvora.</a:t>
            </a:r>
          </a:p>
          <a:p>
            <a:r>
              <a:rPr lang="es-ES" b="1" i="1" dirty="0"/>
              <a:t>La idea mía era ver lo que resultaba y por eso hice con él un sándwich para algún ratón goloso.</a:t>
            </a:r>
          </a:p>
          <a:p>
            <a:r>
              <a:rPr lang="es-ES" b="1" i="1" dirty="0"/>
              <a:t>Lo dejé sobre mi velador, pero cuando volví, no estaba.</a:t>
            </a:r>
            <a:endParaRPr lang="es-CL" b="1" i="1" dirty="0"/>
          </a:p>
        </p:txBody>
      </p:sp>
      <p:pic>
        <p:nvPicPr>
          <p:cNvPr id="3076" name="Picture 4" descr="Dibujo para colorear Coco : Miguel 7">
            <a:extLst>
              <a:ext uri="{FF2B5EF4-FFF2-40B4-BE49-F238E27FC236}">
                <a16:creationId xmlns:a16="http://schemas.microsoft.com/office/drawing/2014/main" id="{9E09E926-BC59-4214-A6FC-77E5250D72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8848" y="744245"/>
            <a:ext cx="1589084" cy="52533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51573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: esquinas redondeadas 6">
            <a:extLst>
              <a:ext uri="{FF2B5EF4-FFF2-40B4-BE49-F238E27FC236}">
                <a16:creationId xmlns:a16="http://schemas.microsoft.com/office/drawing/2014/main" id="{E057E40B-A602-49DA-BCF0-4116FFABAC16}"/>
              </a:ext>
            </a:extLst>
          </p:cNvPr>
          <p:cNvSpPr/>
          <p:nvPr/>
        </p:nvSpPr>
        <p:spPr>
          <a:xfrm>
            <a:off x="322153" y="188976"/>
            <a:ext cx="6644391" cy="3061186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443E029C-700C-477A-BD2F-F9C26064EE48}"/>
              </a:ext>
            </a:extLst>
          </p:cNvPr>
          <p:cNvSpPr/>
          <p:nvPr/>
        </p:nvSpPr>
        <p:spPr>
          <a:xfrm>
            <a:off x="5189799" y="3429000"/>
            <a:ext cx="6644391" cy="332870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15EADABE-FF78-418C-93F7-2203ED01AD3A}"/>
              </a:ext>
            </a:extLst>
          </p:cNvPr>
          <p:cNvSpPr txBox="1"/>
          <p:nvPr/>
        </p:nvSpPr>
        <p:spPr>
          <a:xfrm>
            <a:off x="5322320" y="3429000"/>
            <a:ext cx="6379347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2400" dirty="0">
                <a:latin typeface="Comic Sans MS" panose="030F0702030302020204" pitchFamily="66" charset="0"/>
              </a:rPr>
              <a:t>Narrador 2° persona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s-CL" dirty="0"/>
              <a:t>Es el narrador que narra con un estilo que pareciera que está hablando al lector.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s-CL" i="1" dirty="0"/>
              <a:t>A veces el narrador es protagonista, testigo u omnisciente y se cambia, por una par de líneas, a 2° persona, creando una complicidad con el lector.</a:t>
            </a:r>
          </a:p>
          <a:p>
            <a:endParaRPr lang="es-CL" b="1" i="1" dirty="0"/>
          </a:p>
          <a:p>
            <a:r>
              <a:rPr lang="es-CL" b="1" i="1" dirty="0"/>
              <a:t>Por ejemplo:</a:t>
            </a:r>
          </a:p>
          <a:p>
            <a:r>
              <a:rPr lang="es-CL" b="1" i="1" dirty="0"/>
              <a:t>Si me sincero contigo, no recuerdo la primera vez que vi un globo. ¿Tú lo recuerdas?. Solo se que si lo pinchas, explota y, en ocasiones, eso provoca susto o llanto.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08C6ECC1-EAF9-4ACB-B187-42B6F9BAD18B}"/>
              </a:ext>
            </a:extLst>
          </p:cNvPr>
          <p:cNvSpPr txBox="1"/>
          <p:nvPr/>
        </p:nvSpPr>
        <p:spPr>
          <a:xfrm>
            <a:off x="322153" y="163310"/>
            <a:ext cx="6742831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2400" dirty="0">
                <a:latin typeface="Comic Sans MS" panose="030F0702030302020204" pitchFamily="66" charset="0"/>
              </a:rPr>
              <a:t>Narrador testigo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s-CL" dirty="0"/>
              <a:t>Este narrador es un personaje de la historia (no el principal) y cuenta la historia del protagonista.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s-CL" dirty="0"/>
              <a:t>Puede narrar en primera o tercera persona.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s-CL" dirty="0"/>
              <a:t>Su narración se limita a lo que observa, escucha o le cuentan; no sabe del tiempo ni los pensamientos de los personajes a no ser que ellos se lo digan.</a:t>
            </a:r>
          </a:p>
          <a:p>
            <a:r>
              <a:rPr lang="es-CL" b="1" i="1" dirty="0"/>
              <a:t>Por ejemplo:</a:t>
            </a:r>
          </a:p>
          <a:p>
            <a:r>
              <a:rPr lang="es-CL" b="1" i="1" dirty="0"/>
              <a:t>Jorge estuvo sentado en la banca durante unos minutos, sosteniendo una rosa en su mano derecha y acariciando a un perrito con la otra.</a:t>
            </a:r>
          </a:p>
        </p:txBody>
      </p:sp>
      <p:pic>
        <p:nvPicPr>
          <p:cNvPr id="4098" name="Picture 2" descr="Ilustración de Libro De Dibujos Animados Hablando y más Vectores ...">
            <a:extLst>
              <a:ext uri="{FF2B5EF4-FFF2-40B4-BE49-F238E27FC236}">
                <a16:creationId xmlns:a16="http://schemas.microsoft.com/office/drawing/2014/main" id="{1F7887C1-BB84-45B4-942B-422F91D7D5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2210" y="3607839"/>
            <a:ext cx="2744806" cy="2736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El narrador testigo (tipos de narrador 4) | Literautas">
            <a:extLst>
              <a:ext uri="{FF2B5EF4-FFF2-40B4-BE49-F238E27FC236}">
                <a16:creationId xmlns:a16="http://schemas.microsoft.com/office/drawing/2014/main" id="{B64C3C0B-9FB9-4331-88C1-7363E53792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2592" y="269351"/>
            <a:ext cx="3189633" cy="27289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210153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1060</Words>
  <Application>Microsoft Office PowerPoint</Application>
  <PresentationFormat>Panorámica</PresentationFormat>
  <Paragraphs>76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6" baseType="lpstr">
      <vt:lpstr>Albertus Extra Bold</vt:lpstr>
      <vt:lpstr>Algerian</vt:lpstr>
      <vt:lpstr>Arial</vt:lpstr>
      <vt:lpstr>Bahnschrift SemiBold</vt:lpstr>
      <vt:lpstr>Bodoni</vt:lpstr>
      <vt:lpstr>Calibri</vt:lpstr>
      <vt:lpstr>Calibri Light</vt:lpstr>
      <vt:lpstr>Comic Sans MS</vt:lpstr>
      <vt:lpstr>Wingdings</vt:lpstr>
      <vt:lpstr>Tema de Office</vt:lpstr>
      <vt:lpstr>  MATERIAL DE APOYO Unidad 1 guía n°8 Lenguaje y Comunicación 5to básico   Para consultas sobre la asignatura o las guías de aprendizaje, escribe al correo: marjorie.palominos@colegio-mineralelteniente.cl </vt:lpstr>
      <vt:lpstr>Recuerda que en tu cuaderno siempre debes anotar la fecha, objetivo y habilidad.</vt:lpstr>
      <vt:lpstr>¿Qué es el género narrativo?</vt:lpstr>
      <vt:lpstr>Hoy profundizaremos en el concepto de Narrador.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MATERIAL DE APOYO Unidad 1 guía n°8 Lenguaje y Comunicación 5to básico   Para consultas sobre la asignatura o las guías de aprendizaje, escribe al correo: marjorie.palominos@colegio-mineralelteniente.cl </dc:title>
  <dc:creator>Carrie Palominos Cornejo</dc:creator>
  <cp:lastModifiedBy>Carrie Palominos Cornejo</cp:lastModifiedBy>
  <cp:revision>12</cp:revision>
  <dcterms:created xsi:type="dcterms:W3CDTF">2020-05-20T01:07:40Z</dcterms:created>
  <dcterms:modified xsi:type="dcterms:W3CDTF">2020-05-20T02:41:31Z</dcterms:modified>
</cp:coreProperties>
</file>