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8"/>
  </p:notesMasterIdLst>
  <p:handoutMasterIdLst>
    <p:handoutMasterId r:id="rId9"/>
  </p:handoutMasterIdLst>
  <p:sldIdLst>
    <p:sldId id="256" r:id="rId3"/>
    <p:sldId id="281" r:id="rId4"/>
    <p:sldId id="257" r:id="rId5"/>
    <p:sldId id="266" r:id="rId6"/>
    <p:sldId id="28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autoAdjust="0"/>
  </p:normalViewPr>
  <p:slideViewPr>
    <p:cSldViewPr snapToGrid="0">
      <p:cViewPr varScale="1">
        <p:scale>
          <a:sx n="74" d="100"/>
          <a:sy n="74" d="100"/>
        </p:scale>
        <p:origin x="576" y="72"/>
      </p:cViewPr>
      <p:guideLst/>
    </p:cSldViewPr>
  </p:slideViewPr>
  <p:outlineViewPr>
    <p:cViewPr>
      <p:scale>
        <a:sx n="33" d="100"/>
        <a:sy n="33" d="100"/>
      </p:scale>
      <p:origin x="0" y="6258"/>
    </p:cViewPr>
  </p:outlineViewPr>
  <p:notesTextViewPr>
    <p:cViewPr>
      <p:scale>
        <a:sx n="1" d="1"/>
        <a:sy n="1" d="1"/>
      </p:scale>
      <p:origin x="0" y="0"/>
    </p:cViewPr>
  </p:notesTextViewPr>
  <p:notesViewPr>
    <p:cSldViewPr snapToGrid="0">
      <p:cViewPr varScale="1">
        <p:scale>
          <a:sx n="35" d="100"/>
          <a:sy n="35" d="100"/>
        </p:scale>
        <p:origin x="-16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3/23/2020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‹Nº›</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3/23/2020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‹Nº›</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a:extLst/>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s-ES" smtClean="0"/>
              <a:t>Haga clic para modificar el estilo de título del patrón</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9E583DDF-CA54-461A-A486-592D2374C532}" type="datetimeFigureOut">
              <a:rPr lang="en-US"/>
              <a:t>3/23/2020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9E583DDF-CA54-461A-A486-592D2374C532}" type="datetimeFigureOut">
              <a:rPr lang="en-US"/>
              <a:t>3/23/2020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fld id="{9E583DDF-CA54-461A-A486-592D2374C532}" type="datetimeFigureOut">
              <a:rPr lang="en-US"/>
              <a:t>3/23/2020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s-ES" smtClean="0"/>
              <a:t>Haga clic para modificar el estilo de título del patrón</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9E583DDF-CA54-461A-A486-592D2374C532}" type="datetimeFigureOut">
              <a:rPr lang="en-US"/>
              <a:t>3/23/2020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12952B5-7A2F-4CC8-B7CE-9234E21C2837}" type="datetime1">
              <a:rPr lang="en-US" smtClean="0"/>
              <a:t>3/23/2020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‹Nº›</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E1DA07A-9201-4B4B-BAF2-015AFA30F520}" type="datetime1">
              <a:rPr lang="en-US" smtClean="0"/>
              <a:t>3/23/2020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‹Nº›</a:t>
            </a:fld>
            <a:endParaRPr lang="en-US"/>
          </a:p>
        </p:txBody>
      </p:sp>
      <p:sp>
        <p:nvSpPr>
          <p:cNvPr id="10" name="Title 9"/>
          <p:cNvSpPr>
            <a:spLocks noGrp="1"/>
          </p:cNvSpPr>
          <p:nvPr>
            <p:ph type="title"/>
          </p:nvPr>
        </p:nvSpPr>
        <p:spPr/>
        <p:txBody>
          <a:bodyPr/>
          <a:lstStyle/>
          <a:p>
            <a:r>
              <a:rPr lang="es-ES" smtClean="0"/>
              <a:t>Haga clic para modificar el estilo de título del patrón</a:t>
            </a:r>
            <a:endParaRPr lang="en-US" dirty="0"/>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el título">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a:extLst/>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fld id="{9E583DDF-CA54-461A-A486-592D2374C532}" type="datetimeFigureOut">
              <a:rPr lang="en-US"/>
              <a:t>3/23/2020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3/23/2020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s-ES" smtClean="0"/>
              <a:t>Haga clic para modificar el estilo de título del patrón</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E583DDF-CA54-461A-A486-592D2374C532}" type="datetimeFigureOut">
              <a:rPr lang="en-US"/>
              <a:t>3/23/2020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E583DDF-CA54-461A-A486-592D2374C532}" type="datetimeFigureOut">
              <a:rPr lang="en-US"/>
              <a:t>3/23/2020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‹Nº›</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a:extLst/>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3/23/2020</a:t>
            </a:fld>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800" cap="none" baseline="0">
                <a:solidFill>
                  <a:schemeClr val="tx1"/>
                </a:solidFill>
              </a:defRPr>
            </a:lvl1pPr>
          </a:lstStyle>
          <a:p>
            <a:endParaRPr/>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‹Nº›</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6">
          <p15:clr>
            <a:srgbClr val="F26B43"/>
          </p15:clr>
        </p15:guide>
        <p15:guide id="3" pos="3840">
          <p15:clr>
            <a:srgbClr val="F26B43"/>
          </p15:clr>
        </p15:guide>
        <p15:guide id="4" orient="horz" pos="3552">
          <p15:clr>
            <a:srgbClr val="F26B43"/>
          </p15:clr>
        </p15:guide>
        <p15:guide id="5" pos="6720">
          <p15:clr>
            <a:srgbClr val="F26B43"/>
          </p15:clr>
        </p15:guide>
        <p15:guide id="6" pos="9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2957" y="165020"/>
            <a:ext cx="9608749" cy="2263258"/>
          </a:xfrm>
        </p:spPr>
        <p:txBody>
          <a:bodyPr>
            <a:normAutofit/>
          </a:bodyPr>
          <a:lstStyle/>
          <a:p>
            <a:pPr marL="0" indent="0" defTabSz="914400">
              <a:lnSpc>
                <a:spcPct val="90000"/>
              </a:lnSpc>
              <a:spcBef>
                <a:spcPts val="0"/>
              </a:spcBef>
              <a:buNone/>
            </a:pPr>
            <a:r>
              <a:rPr lang="es-ES" noProof="1" smtClean="0"/>
              <a:t>MATERIAL DE APOYO</a:t>
            </a:r>
            <a:endParaRPr lang="es-ES" noProof="1"/>
          </a:p>
        </p:txBody>
      </p:sp>
      <p:sp>
        <p:nvSpPr>
          <p:cNvPr id="5" name="Subtitle 4"/>
          <p:cNvSpPr>
            <a:spLocks noGrp="1"/>
          </p:cNvSpPr>
          <p:nvPr>
            <p:ph type="subTitle" idx="1"/>
          </p:nvPr>
        </p:nvSpPr>
        <p:spPr>
          <a:xfrm>
            <a:off x="3854342" y="2476917"/>
            <a:ext cx="6916336" cy="1771600"/>
          </a:xfrm>
        </p:spPr>
        <p:txBody>
          <a:bodyPr>
            <a:normAutofit fontScale="92500" lnSpcReduction="20000"/>
          </a:bodyPr>
          <a:lstStyle/>
          <a:p>
            <a:pPr marL="0" indent="0" algn="ctr">
              <a:spcBef>
                <a:spcPts val="0"/>
              </a:spcBef>
              <a:buNone/>
            </a:pPr>
            <a:r>
              <a:rPr lang="es-ES" noProof="1" smtClean="0"/>
              <a:t>GUÍA N°2</a:t>
            </a:r>
          </a:p>
          <a:p>
            <a:pPr marL="0" indent="0" algn="ctr">
              <a:spcBef>
                <a:spcPts val="0"/>
              </a:spcBef>
              <a:buNone/>
            </a:pPr>
            <a:r>
              <a:rPr lang="es-ES" noProof="1" smtClean="0"/>
              <a:t>Lenguaje y Comunicación</a:t>
            </a:r>
          </a:p>
          <a:p>
            <a:pPr marL="0" indent="0" algn="ctr">
              <a:spcBef>
                <a:spcPts val="0"/>
              </a:spcBef>
              <a:buNone/>
            </a:pPr>
            <a:r>
              <a:rPr lang="es-ES" noProof="1" smtClean="0"/>
              <a:t>5°</a:t>
            </a:r>
            <a:endParaRPr lang="es-ES" noProof="1"/>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249" y="1352280"/>
            <a:ext cx="3108960" cy="2859112"/>
          </a:xfrm>
        </p:spPr>
        <p:txBody>
          <a:bodyPr>
            <a:normAutofit fontScale="90000"/>
          </a:bodyPr>
          <a:lstStyle/>
          <a:p>
            <a:r>
              <a:rPr lang="es-ES" noProof="1" smtClean="0"/>
              <a:t>Recuerda que en tu cuaderno </a:t>
            </a:r>
            <a:r>
              <a:rPr lang="es-ES" u="sng" noProof="1" smtClean="0"/>
              <a:t>siempre </a:t>
            </a:r>
            <a:r>
              <a:rPr lang="es-ES" noProof="1" smtClean="0"/>
              <a:t>debes anotar la </a:t>
            </a:r>
            <a:r>
              <a:rPr lang="es-ES" b="1" noProof="1" smtClean="0">
                <a:solidFill>
                  <a:srgbClr val="FF0000"/>
                </a:solidFill>
              </a:rPr>
              <a:t>fecha, objetivo y habilidad.</a:t>
            </a:r>
            <a:endParaRPr lang="es-ES" b="1" noProof="1">
              <a:solidFill>
                <a:srgbClr val="FF0000"/>
              </a:solidFill>
            </a:endParaRPr>
          </a:p>
        </p:txBody>
      </p:sp>
      <p:graphicFrame>
        <p:nvGraphicFramePr>
          <p:cNvPr id="5" name="Content Placeholder 4" descr="Sample table with 2 columns, 11 rows" title="Table"/>
          <p:cNvGraphicFramePr>
            <a:graphicFrameLocks noGrp="1"/>
          </p:cNvGraphicFramePr>
          <p:nvPr>
            <p:ph idx="1"/>
            <p:extLst>
              <p:ext uri="{D42A27DB-BD31-4B8C-83A1-F6EECF244321}">
                <p14:modId xmlns:p14="http://schemas.microsoft.com/office/powerpoint/2010/main" val="1154143350"/>
              </p:ext>
            </p:extLst>
          </p:nvPr>
        </p:nvGraphicFramePr>
        <p:xfrm>
          <a:off x="4479925" y="457199"/>
          <a:ext cx="6675438" cy="4076163"/>
        </p:xfrm>
        <a:graphic>
          <a:graphicData uri="http://schemas.openxmlformats.org/drawingml/2006/table">
            <a:tbl>
              <a:tblPr bandRow="1">
                <a:tableStyleId>{16D9F66E-5EB9-4882-86FB-DCBF35E3C3E4}</a:tableStyleId>
              </a:tblPr>
              <a:tblGrid>
                <a:gridCol w="2073275"/>
                <a:gridCol w="4602163"/>
              </a:tblGrid>
              <a:tr h="1358721">
                <a:tc>
                  <a:txBody>
                    <a:bodyPr/>
                    <a:lstStyle/>
                    <a:p>
                      <a:pPr marL="0" marR="0" algn="l" defTabSz="914400" rtl="0" eaLnBrk="1" latinLnBrk="0" hangingPunct="1">
                        <a:lnSpc>
                          <a:spcPct val="115000"/>
                        </a:lnSpc>
                        <a:spcBef>
                          <a:spcPts val="0"/>
                        </a:spcBef>
                        <a:spcAft>
                          <a:spcPts val="0"/>
                        </a:spcAft>
                        <a:buNone/>
                      </a:pPr>
                      <a:r>
                        <a:rPr lang="es-ES" sz="1600" kern="1200" noProof="1" smtClean="0">
                          <a:solidFill>
                            <a:schemeClr val="dk1"/>
                          </a:solidFill>
                          <a:effectLst/>
                          <a:latin typeface="+mn-lt"/>
                          <a:ea typeface="+mn-ea"/>
                          <a:cs typeface="+mn-cs"/>
                        </a:rPr>
                        <a:t>OBJETIVO</a:t>
                      </a:r>
                      <a:endParaRPr lang="es-ES" sz="1600" kern="1200" noProof="1">
                        <a:solidFill>
                          <a:schemeClr val="dk1"/>
                        </a:solidFill>
                        <a:effectLst/>
                        <a:latin typeface="+mn-lt"/>
                        <a:ea typeface="+mn-ea"/>
                        <a:cs typeface="+mn-cs"/>
                      </a:endParaRPr>
                    </a:p>
                  </a:txBody>
                  <a:tcPr marL="182880" marR="57150" marT="57150" marB="57150" anchor="ctr"/>
                </a:tc>
                <a:tc>
                  <a:txBody>
                    <a:bodyPr/>
                    <a:lstStyle/>
                    <a:p>
                      <a:pPr marL="0" marR="0" algn="l" defTabSz="914400" rtl="0" eaLnBrk="1" latinLnBrk="0" hangingPunct="1">
                        <a:lnSpc>
                          <a:spcPct val="115000"/>
                        </a:lnSpc>
                        <a:spcBef>
                          <a:spcPts val="0"/>
                        </a:spcBef>
                        <a:spcAft>
                          <a:spcPts val="0"/>
                        </a:spcAft>
                        <a:buNone/>
                      </a:pPr>
                      <a:r>
                        <a:rPr lang="es-ES" sz="1600" kern="1200" noProof="1" smtClean="0">
                          <a:solidFill>
                            <a:schemeClr val="dk1"/>
                          </a:solidFill>
                          <a:effectLst/>
                          <a:latin typeface="+mn-lt"/>
                          <a:ea typeface="+mn-ea"/>
                          <a:cs typeface="+mn-cs"/>
                        </a:rPr>
                        <a:t>Analizar aspectos relevantes de narraciones leídas para profundizar su comprensión</a:t>
                      </a:r>
                      <a:endParaRPr lang="es-ES" sz="1600" kern="1200" noProof="1">
                        <a:solidFill>
                          <a:schemeClr val="dk1"/>
                        </a:solidFill>
                        <a:effectLst/>
                        <a:latin typeface="+mn-lt"/>
                        <a:ea typeface="+mn-ea"/>
                        <a:cs typeface="+mn-cs"/>
                      </a:endParaRPr>
                    </a:p>
                  </a:txBody>
                  <a:tcPr marL="182880" marR="57150" marT="57150" marB="57150" anchor="ctr"/>
                </a:tc>
              </a:tr>
              <a:tr h="1358721">
                <a:tc>
                  <a:txBody>
                    <a:bodyPr/>
                    <a:lstStyle/>
                    <a:p>
                      <a:pPr marL="0" marR="0" algn="l" defTabSz="914400" rtl="0" eaLnBrk="1" latinLnBrk="0" hangingPunct="1">
                        <a:lnSpc>
                          <a:spcPct val="115000"/>
                        </a:lnSpc>
                        <a:spcBef>
                          <a:spcPts val="0"/>
                        </a:spcBef>
                        <a:spcAft>
                          <a:spcPts val="0"/>
                        </a:spcAft>
                        <a:buNone/>
                      </a:pPr>
                      <a:r>
                        <a:rPr lang="es-ES" sz="1600" kern="1200" noProof="1" smtClean="0">
                          <a:solidFill>
                            <a:schemeClr val="dk1"/>
                          </a:solidFill>
                          <a:effectLst/>
                          <a:latin typeface="+mn-lt"/>
                          <a:ea typeface="+mn-ea"/>
                          <a:cs typeface="+mn-cs"/>
                        </a:rPr>
                        <a:t>HABILIDAD</a:t>
                      </a:r>
                      <a:endParaRPr lang="es-ES" sz="1600" kern="1200" noProof="1">
                        <a:solidFill>
                          <a:schemeClr val="dk1"/>
                        </a:solidFill>
                        <a:effectLst/>
                        <a:latin typeface="+mn-lt"/>
                        <a:ea typeface="+mn-ea"/>
                        <a:cs typeface="+mn-cs"/>
                      </a:endParaRPr>
                    </a:p>
                  </a:txBody>
                  <a:tcPr marL="182880" marR="57150" marT="57150" marB="57150" anchor="ctr"/>
                </a:tc>
                <a:tc>
                  <a:txBody>
                    <a:bodyPr/>
                    <a:lstStyle/>
                    <a:p>
                      <a:pPr marL="0" marR="0" algn="l" defTabSz="914400" rtl="0" eaLnBrk="1" latinLnBrk="0" hangingPunct="1">
                        <a:lnSpc>
                          <a:spcPct val="115000"/>
                        </a:lnSpc>
                        <a:spcBef>
                          <a:spcPts val="0"/>
                        </a:spcBef>
                        <a:spcAft>
                          <a:spcPts val="0"/>
                        </a:spcAft>
                        <a:buNone/>
                      </a:pPr>
                      <a:r>
                        <a:rPr lang="es-ES" sz="1600" kern="1200" noProof="1" smtClean="0">
                          <a:solidFill>
                            <a:schemeClr val="dk1"/>
                          </a:solidFill>
                          <a:effectLst/>
                          <a:latin typeface="+mn-lt"/>
                          <a:ea typeface="+mn-ea"/>
                          <a:cs typeface="+mn-cs"/>
                        </a:rPr>
                        <a:t>Analizar, leer, comprender.</a:t>
                      </a:r>
                      <a:endParaRPr lang="es-ES" sz="1600" kern="1200" noProof="1">
                        <a:solidFill>
                          <a:schemeClr val="dk1"/>
                        </a:solidFill>
                        <a:effectLst/>
                        <a:latin typeface="+mn-lt"/>
                        <a:ea typeface="+mn-ea"/>
                        <a:cs typeface="+mn-cs"/>
                      </a:endParaRPr>
                    </a:p>
                  </a:txBody>
                  <a:tcPr marL="182880" marR="57150" marT="57150" marB="57150" anchor="ctr"/>
                </a:tc>
              </a:tr>
              <a:tr h="1358721">
                <a:tc>
                  <a:txBody>
                    <a:bodyPr/>
                    <a:lstStyle/>
                    <a:p>
                      <a:pPr marL="0" marR="0" algn="l" defTabSz="914400" rtl="0" eaLnBrk="1" latinLnBrk="0" hangingPunct="1">
                        <a:lnSpc>
                          <a:spcPct val="115000"/>
                        </a:lnSpc>
                        <a:spcBef>
                          <a:spcPts val="0"/>
                        </a:spcBef>
                        <a:spcAft>
                          <a:spcPts val="0"/>
                        </a:spcAft>
                        <a:buNone/>
                      </a:pPr>
                      <a:r>
                        <a:rPr lang="es-ES" sz="1600" kern="1200" noProof="1" smtClean="0">
                          <a:solidFill>
                            <a:schemeClr val="dk1"/>
                          </a:solidFill>
                          <a:effectLst/>
                          <a:latin typeface="+mn-lt"/>
                          <a:ea typeface="+mn-ea"/>
                          <a:cs typeface="+mn-cs"/>
                        </a:rPr>
                        <a:t>ACTITUD</a:t>
                      </a:r>
                      <a:endParaRPr lang="es-ES" sz="1600" kern="1200" noProof="1">
                        <a:solidFill>
                          <a:schemeClr val="dk1"/>
                        </a:solidFill>
                        <a:effectLst/>
                        <a:latin typeface="+mn-lt"/>
                        <a:ea typeface="+mn-ea"/>
                        <a:cs typeface="+mn-cs"/>
                      </a:endParaRPr>
                    </a:p>
                  </a:txBody>
                  <a:tcPr marL="182880" marR="57150" marT="57150" marB="57150" anchor="ctr"/>
                </a:tc>
                <a:tc>
                  <a:txBody>
                    <a:bodyPr/>
                    <a:lstStyle/>
                    <a:p>
                      <a:pPr marL="0" marR="0" algn="l" defTabSz="914400" rtl="0" eaLnBrk="1" latinLnBrk="0" hangingPunct="1">
                        <a:lnSpc>
                          <a:spcPct val="115000"/>
                        </a:lnSpc>
                        <a:spcBef>
                          <a:spcPts val="0"/>
                        </a:spcBef>
                        <a:spcAft>
                          <a:spcPts val="0"/>
                        </a:spcAft>
                        <a:buNone/>
                      </a:pPr>
                      <a:r>
                        <a:rPr lang="es-ES" sz="1600" kern="1200" noProof="1" smtClean="0">
                          <a:solidFill>
                            <a:schemeClr val="dk1"/>
                          </a:solidFill>
                          <a:effectLst/>
                          <a:latin typeface="+mn-lt"/>
                          <a:ea typeface="+mn-ea"/>
                          <a:cs typeface="+mn-cs"/>
                        </a:rPr>
                        <a:t>Compromiso con tu estudio, esfuerzo,</a:t>
                      </a:r>
                      <a:r>
                        <a:rPr lang="es-ES" sz="1600" kern="1200" baseline="0" noProof="1" smtClean="0">
                          <a:solidFill>
                            <a:schemeClr val="dk1"/>
                          </a:solidFill>
                          <a:effectLst/>
                          <a:latin typeface="+mn-lt"/>
                          <a:ea typeface="+mn-ea"/>
                          <a:cs typeface="+mn-cs"/>
                        </a:rPr>
                        <a:t> responsabilidad.</a:t>
                      </a:r>
                      <a:endParaRPr lang="es-ES" sz="1600" kern="1200" noProof="1">
                        <a:solidFill>
                          <a:schemeClr val="dk1"/>
                        </a:solidFill>
                        <a:effectLst/>
                        <a:latin typeface="+mn-lt"/>
                        <a:ea typeface="+mn-ea"/>
                        <a:cs typeface="+mn-cs"/>
                      </a:endParaRPr>
                    </a:p>
                  </a:txBody>
                  <a:tcPr marL="182880" marR="57150" marT="57150" marB="57150" anchor="ctr"/>
                </a:tc>
              </a:tr>
            </a:tbl>
          </a:graphicData>
        </a:graphic>
      </p:graphicFrame>
      <p:sp>
        <p:nvSpPr>
          <p:cNvPr id="6" name="Title 1"/>
          <p:cNvSpPr txBox="1">
            <a:spLocks/>
          </p:cNvSpPr>
          <p:nvPr/>
        </p:nvSpPr>
        <p:spPr>
          <a:xfrm>
            <a:off x="1097280" y="4687910"/>
            <a:ext cx="9399002" cy="1012708"/>
          </a:xfrm>
          <a:prstGeom prst="rect">
            <a:avLst/>
          </a:prstGeom>
        </p:spPr>
        <p:txBody>
          <a:bodyPr vert="horz" lIns="91440" tIns="45720" rIns="91440" bIns="45720" rtlCol="0" anchor="b">
            <a:normAutofit fontScale="90000"/>
          </a:bodyPr>
          <a:lstStyle>
            <a:lvl1pPr marL="0" indent="0" algn="l" defTabSz="914400" rtl="0" eaLnBrk="1" latinLnBrk="0" hangingPunct="1">
              <a:lnSpc>
                <a:spcPct val="90000"/>
              </a:lnSpc>
              <a:spcBef>
                <a:spcPct val="0"/>
              </a:spcBef>
              <a:buFont typeface="Arial" pitchFamily="34" charset="0"/>
              <a:buNone/>
              <a:defRPr sz="3400" b="0" kern="1200">
                <a:solidFill>
                  <a:schemeClr val="tx1"/>
                </a:solidFill>
                <a:latin typeface="+mj-lt"/>
                <a:ea typeface="+mj-ea"/>
                <a:cs typeface="+mj-cs"/>
              </a:defRPr>
            </a:lvl1pPr>
          </a:lstStyle>
          <a:p>
            <a:pPr algn="ctr"/>
            <a:r>
              <a:rPr lang="es-ES" i="1" noProof="1" smtClean="0"/>
              <a:t>Tú decides si escribes </a:t>
            </a:r>
            <a:r>
              <a:rPr lang="es-ES" sz="3600" b="1" i="1" noProof="1" smtClean="0">
                <a:solidFill>
                  <a:srgbClr val="00B050"/>
                </a:solidFill>
              </a:rPr>
              <a:t>la actitud </a:t>
            </a:r>
            <a:r>
              <a:rPr lang="es-ES" i="1" noProof="1" smtClean="0"/>
              <a:t>porque lo importante de ella es que la cumplas y la demuestres en tu conducta.</a:t>
            </a:r>
            <a:endParaRPr lang="es-ES" i="1" noProof="1"/>
          </a:p>
        </p:txBody>
      </p:sp>
    </p:spTree>
    <p:extLst>
      <p:ext uri="{BB962C8B-B14F-4D97-AF65-F5344CB8AC3E}">
        <p14:creationId xmlns:p14="http://schemas.microsoft.com/office/powerpoint/2010/main" val="177207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noProof="1" smtClean="0"/>
              <a:t>Estamos trabajando el texto “Blancanieves y los siete enanitos” en una versión humorística.</a:t>
            </a:r>
            <a:endParaRPr lang="es-ES" noProof="1"/>
          </a:p>
        </p:txBody>
      </p:sp>
      <p:sp>
        <p:nvSpPr>
          <p:cNvPr id="7" name="CuadroTexto 6"/>
          <p:cNvSpPr txBox="1"/>
          <p:nvPr/>
        </p:nvSpPr>
        <p:spPr>
          <a:xfrm>
            <a:off x="673994" y="1312334"/>
            <a:ext cx="3769217" cy="2677656"/>
          </a:xfrm>
          <a:prstGeom prst="rect">
            <a:avLst/>
          </a:prstGeom>
          <a:solidFill>
            <a:schemeClr val="bg1"/>
          </a:solidFill>
          <a:ln>
            <a:solidFill>
              <a:srgbClr val="FF0000"/>
            </a:solidFill>
          </a:ln>
        </p:spPr>
        <p:txBody>
          <a:bodyPr wrap="square" rtlCol="0">
            <a:spAutoFit/>
          </a:bodyPr>
          <a:lstStyle/>
          <a:p>
            <a:pPr algn="ctr"/>
            <a:r>
              <a:rPr lang="es-ES" sz="2400" dirty="0" smtClean="0"/>
              <a:t>Este texto es </a:t>
            </a:r>
            <a:r>
              <a:rPr lang="es-ES" sz="2400" dirty="0" smtClean="0">
                <a:solidFill>
                  <a:srgbClr val="FF0000"/>
                </a:solidFill>
              </a:rPr>
              <a:t>literario</a:t>
            </a:r>
            <a:r>
              <a:rPr lang="es-ES" sz="2400" dirty="0" smtClean="0"/>
              <a:t> porque </a:t>
            </a:r>
            <a:r>
              <a:rPr lang="es-ES" sz="2400" dirty="0" smtClean="0">
                <a:solidFill>
                  <a:srgbClr val="FF0000"/>
                </a:solidFill>
              </a:rPr>
              <a:t>busca </a:t>
            </a:r>
            <a:r>
              <a:rPr lang="es-ES" sz="2400" dirty="0">
                <a:solidFill>
                  <a:srgbClr val="FF0000"/>
                </a:solidFill>
              </a:rPr>
              <a:t>fomentar el gusto por la </a:t>
            </a:r>
            <a:r>
              <a:rPr lang="es-ES" sz="2400" dirty="0" smtClean="0">
                <a:solidFill>
                  <a:srgbClr val="FF0000"/>
                </a:solidFill>
              </a:rPr>
              <a:t>lectura </a:t>
            </a:r>
            <a:r>
              <a:rPr lang="es-ES" sz="2400" dirty="0" smtClean="0"/>
              <a:t>y pertenece al </a:t>
            </a:r>
            <a:r>
              <a:rPr lang="es-ES" sz="2400" dirty="0" smtClean="0">
                <a:solidFill>
                  <a:srgbClr val="00B0F0"/>
                </a:solidFill>
              </a:rPr>
              <a:t>género narrativo</a:t>
            </a:r>
            <a:r>
              <a:rPr lang="es-ES" sz="2400" dirty="0" smtClean="0"/>
              <a:t>, es decir, </a:t>
            </a:r>
            <a:r>
              <a:rPr lang="es-ES" sz="2400" dirty="0" smtClean="0">
                <a:solidFill>
                  <a:srgbClr val="00B0F0"/>
                </a:solidFill>
              </a:rPr>
              <a:t>narra historias con elementos reales y ficticios</a:t>
            </a:r>
            <a:r>
              <a:rPr lang="es-ES" sz="2400" dirty="0" smtClean="0"/>
              <a:t>.</a:t>
            </a:r>
            <a:endParaRPr lang="es-CL" sz="2400" dirty="0"/>
          </a:p>
        </p:txBody>
      </p:sp>
      <p:sp>
        <p:nvSpPr>
          <p:cNvPr id="8" name="CuadroTexto 7"/>
          <p:cNvSpPr txBox="1"/>
          <p:nvPr/>
        </p:nvSpPr>
        <p:spPr>
          <a:xfrm>
            <a:off x="4767329" y="1312334"/>
            <a:ext cx="7081234" cy="5262979"/>
          </a:xfrm>
          <a:prstGeom prst="rect">
            <a:avLst/>
          </a:prstGeom>
          <a:solidFill>
            <a:schemeClr val="bg1"/>
          </a:solidFill>
          <a:ln>
            <a:solidFill>
              <a:srgbClr val="FF0000"/>
            </a:solidFill>
          </a:ln>
        </p:spPr>
        <p:txBody>
          <a:bodyPr wrap="square" rtlCol="0">
            <a:spAutoFit/>
          </a:bodyPr>
          <a:lstStyle/>
          <a:p>
            <a:pPr algn="ctr"/>
            <a:r>
              <a:rPr lang="es-ES" sz="2400" dirty="0" smtClean="0"/>
              <a:t>Los textos narrativos tienen la siguiente estructura:</a:t>
            </a:r>
          </a:p>
          <a:p>
            <a:pPr marL="342900" indent="-342900">
              <a:buFontTx/>
              <a:buChar char="-"/>
            </a:pPr>
            <a:r>
              <a:rPr lang="es-ES" sz="2400" dirty="0" smtClean="0">
                <a:solidFill>
                  <a:srgbClr val="00B050"/>
                </a:solidFill>
              </a:rPr>
              <a:t>INICIO: </a:t>
            </a:r>
            <a:r>
              <a:rPr lang="es-ES" sz="2400" dirty="0" smtClean="0"/>
              <a:t>donde conocemos al personaje principal, sus características, dónde vive, otros personajes, etc.</a:t>
            </a:r>
          </a:p>
          <a:p>
            <a:pPr marL="342900" indent="-342900">
              <a:buFontTx/>
              <a:buChar char="-"/>
            </a:pPr>
            <a:r>
              <a:rPr lang="es-ES" sz="2400" dirty="0" smtClean="0">
                <a:solidFill>
                  <a:srgbClr val="00B050"/>
                </a:solidFill>
              </a:rPr>
              <a:t>DESARROLLO:</a:t>
            </a:r>
            <a:r>
              <a:rPr lang="es-ES" sz="2400" dirty="0" smtClean="0"/>
              <a:t> Ocurre un conflicto o problema y el protagonista con ayuda de los personajes secundarios deben resolverlo. En ocasiones este problema implica enfrentarse a un personaje que representa el mal y se denomina </a:t>
            </a:r>
            <a:r>
              <a:rPr lang="es-ES" sz="2400" i="1" u="sng" dirty="0" smtClean="0"/>
              <a:t>Antagonista. </a:t>
            </a:r>
            <a:r>
              <a:rPr lang="es-ES" sz="2400" dirty="0" smtClean="0"/>
              <a:t>En el desarrollo se cuentan todas las aventuras que atraviesan para resolver el conflicto.</a:t>
            </a:r>
          </a:p>
          <a:p>
            <a:pPr marL="342900" indent="-342900">
              <a:buFontTx/>
              <a:buChar char="-"/>
            </a:pPr>
            <a:r>
              <a:rPr lang="es-ES" sz="2400" dirty="0" smtClean="0">
                <a:solidFill>
                  <a:srgbClr val="00B050"/>
                </a:solidFill>
              </a:rPr>
              <a:t>DESENLACE:</a:t>
            </a:r>
            <a:r>
              <a:rPr lang="es-ES" sz="2400" dirty="0" smtClean="0"/>
              <a:t> Se resuelve el conflicto y nos enteramos de lo que ocurre finalmente con nuestros personajes.</a:t>
            </a:r>
            <a:endParaRPr lang="es-CL" sz="2400" dirty="0"/>
          </a:p>
        </p:txBody>
      </p:sp>
      <p:pic>
        <p:nvPicPr>
          <p:cNvPr id="10" name="Imagen 9"/>
          <p:cNvPicPr>
            <a:picLocks noChangeAspect="1"/>
          </p:cNvPicPr>
          <p:nvPr/>
        </p:nvPicPr>
        <p:blipFill>
          <a:blip r:embed="rId2"/>
          <a:stretch>
            <a:fillRect/>
          </a:stretch>
        </p:blipFill>
        <p:spPr>
          <a:xfrm>
            <a:off x="673993" y="4108361"/>
            <a:ext cx="4093336" cy="2562895"/>
          </a:xfrm>
          <a:prstGeom prst="rect">
            <a:avLst/>
          </a:prstGeom>
        </p:spPr>
      </p:pic>
    </p:spTree>
    <p:extLst>
      <p:ext uri="{BB962C8B-B14F-4D97-AF65-F5344CB8AC3E}">
        <p14:creationId xmlns:p14="http://schemas.microsoft.com/office/powerpoint/2010/main" val="810090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noProof="1" smtClean="0"/>
              <a:t>Algunos conceptos que te aparecerán durante las actividades y debes conocer son:</a:t>
            </a:r>
            <a:endParaRPr lang="es-ES" noProof="1"/>
          </a:p>
        </p:txBody>
      </p:sp>
      <p:sp>
        <p:nvSpPr>
          <p:cNvPr id="10" name="Marcador de contenido 9"/>
          <p:cNvSpPr>
            <a:spLocks noGrp="1"/>
          </p:cNvSpPr>
          <p:nvPr>
            <p:ph sz="half" idx="2"/>
          </p:nvPr>
        </p:nvSpPr>
        <p:spPr>
          <a:xfrm>
            <a:off x="310398" y="2795159"/>
            <a:ext cx="4412652" cy="3966247"/>
          </a:xfrm>
          <a:solidFill>
            <a:schemeClr val="bg1"/>
          </a:solidFill>
        </p:spPr>
        <p:txBody>
          <a:bodyPr>
            <a:normAutofit fontScale="85000" lnSpcReduction="10000"/>
          </a:bodyPr>
          <a:lstStyle/>
          <a:p>
            <a:r>
              <a:rPr lang="es-ES" b="1" dirty="0" smtClean="0">
                <a:solidFill>
                  <a:srgbClr val="FF0066"/>
                </a:solidFill>
              </a:rPr>
              <a:t>SITUACIÓN PROBLEMÁTICA: </a:t>
            </a:r>
            <a:r>
              <a:rPr lang="es-ES" dirty="0" smtClean="0"/>
              <a:t>Es el problema que ocurre en la historia, un quiebre, que deben enfrentar los personajes. Los personajes se relacionan alrededor de esta situación.</a:t>
            </a:r>
            <a:endParaRPr lang="es-CL" dirty="0" smtClean="0"/>
          </a:p>
          <a:p>
            <a:pPr marL="45720" indent="0">
              <a:buNone/>
            </a:pPr>
            <a:r>
              <a:rPr lang="es-ES" dirty="0" smtClean="0"/>
              <a:t>Por ejemplo:</a:t>
            </a:r>
          </a:p>
          <a:p>
            <a:pPr marL="45720" indent="0">
              <a:buNone/>
            </a:pPr>
            <a:r>
              <a:rPr lang="es-ES" dirty="0" smtClean="0"/>
              <a:t>- En la caperucita roja, el problema es que el lobo se quiere comer a la caperucita cuando ella lleva la canasta a su abuelita.</a:t>
            </a:r>
          </a:p>
          <a:p>
            <a:pPr>
              <a:buFontTx/>
              <a:buChar char="-"/>
            </a:pPr>
            <a:r>
              <a:rPr lang="es-ES" dirty="0" smtClean="0"/>
              <a:t>En la película de Buscando a Nemo el conflicto es que a Nemo se lo llevan los humanos por no obedecer a su padre.</a:t>
            </a:r>
          </a:p>
        </p:txBody>
      </p:sp>
      <p:sp>
        <p:nvSpPr>
          <p:cNvPr id="11" name="Marcador de contenido 9"/>
          <p:cNvSpPr>
            <a:spLocks noGrp="1"/>
          </p:cNvSpPr>
          <p:nvPr>
            <p:ph sz="half" idx="2"/>
          </p:nvPr>
        </p:nvSpPr>
        <p:spPr>
          <a:xfrm>
            <a:off x="310398" y="1532152"/>
            <a:ext cx="4918426" cy="1043624"/>
          </a:xfrm>
          <a:solidFill>
            <a:schemeClr val="bg1"/>
          </a:solidFill>
        </p:spPr>
        <p:txBody>
          <a:bodyPr>
            <a:normAutofit/>
          </a:bodyPr>
          <a:lstStyle/>
          <a:p>
            <a:r>
              <a:rPr lang="es-ES" b="1" dirty="0" smtClean="0">
                <a:solidFill>
                  <a:srgbClr val="FF0066"/>
                </a:solidFill>
              </a:rPr>
              <a:t>PROTAGONISTA: </a:t>
            </a:r>
            <a:r>
              <a:rPr lang="es-ES" dirty="0" smtClean="0"/>
              <a:t>Es el personaje más importante de la historia. Este suele aparecer durante toda la narración.</a:t>
            </a:r>
          </a:p>
        </p:txBody>
      </p:sp>
      <p:sp>
        <p:nvSpPr>
          <p:cNvPr id="12" name="Marcador de contenido 9"/>
          <p:cNvSpPr>
            <a:spLocks noGrp="1"/>
          </p:cNvSpPr>
          <p:nvPr>
            <p:ph sz="half" idx="2"/>
          </p:nvPr>
        </p:nvSpPr>
        <p:spPr>
          <a:xfrm>
            <a:off x="5589431" y="1532152"/>
            <a:ext cx="6091708" cy="4173189"/>
          </a:xfrm>
          <a:solidFill>
            <a:schemeClr val="bg1"/>
          </a:solidFill>
        </p:spPr>
        <p:txBody>
          <a:bodyPr>
            <a:normAutofit fontScale="92500"/>
          </a:bodyPr>
          <a:lstStyle/>
          <a:p>
            <a:r>
              <a:rPr lang="es-ES" b="1" dirty="0" smtClean="0">
                <a:solidFill>
                  <a:srgbClr val="FF0066"/>
                </a:solidFill>
              </a:rPr>
              <a:t>SECUENCIA DE ACCIONES: </a:t>
            </a:r>
            <a:r>
              <a:rPr lang="es-ES" dirty="0" smtClean="0"/>
              <a:t>Son los acontecimientos o hechos que ocurren en la historia. Son los momentos más importantes. Cuando tu escribes los acontecimientos más importantes, el otro puede saber de qué se trata la historia completa, aunque no la haya leído. Por eso debes escribirlos en orden.</a:t>
            </a:r>
          </a:p>
          <a:p>
            <a:r>
              <a:rPr lang="es-ES" dirty="0" smtClean="0"/>
              <a:t>Para escribir la secuencia de acciones puedes guiarte por las siguientes preguntas: ¿Qué pasó al principio? ¿Cuál fue el problema? ¿Cómo lo enfrentaron? (menciona dos o tres acontecimientos importantes que ocurrieron o hicieron para poder solucionar el conflicto) ¿Cómo se resolvió finalmente? ¿Qué ocurrió con los personajes al final?</a:t>
            </a:r>
          </a:p>
        </p:txBody>
      </p:sp>
      <p:pic>
        <p:nvPicPr>
          <p:cNvPr id="13" name="Imagen 12"/>
          <p:cNvPicPr>
            <a:picLocks noChangeAspect="1"/>
          </p:cNvPicPr>
          <p:nvPr/>
        </p:nvPicPr>
        <p:blipFill>
          <a:blip r:embed="rId2"/>
          <a:stretch>
            <a:fillRect/>
          </a:stretch>
        </p:blipFill>
        <p:spPr>
          <a:xfrm>
            <a:off x="4234493" y="5661892"/>
            <a:ext cx="1354938" cy="923144"/>
          </a:xfrm>
          <a:prstGeom prst="rect">
            <a:avLst/>
          </a:prstGeom>
        </p:spPr>
      </p:pic>
      <p:pic>
        <p:nvPicPr>
          <p:cNvPr id="14" name="Imagen 13"/>
          <p:cNvPicPr>
            <a:picLocks noChangeAspect="1"/>
          </p:cNvPicPr>
          <p:nvPr/>
        </p:nvPicPr>
        <p:blipFill>
          <a:blip r:embed="rId3"/>
          <a:stretch>
            <a:fillRect/>
          </a:stretch>
        </p:blipFill>
        <p:spPr>
          <a:xfrm>
            <a:off x="4533074" y="4441899"/>
            <a:ext cx="1391499" cy="1043624"/>
          </a:xfrm>
          <a:prstGeom prst="rect">
            <a:avLst/>
          </a:prstGeom>
        </p:spPr>
      </p:pic>
      <p:pic>
        <p:nvPicPr>
          <p:cNvPr id="15" name="Imagen 14"/>
          <p:cNvPicPr>
            <a:picLocks noChangeAspect="1"/>
          </p:cNvPicPr>
          <p:nvPr/>
        </p:nvPicPr>
        <p:blipFill>
          <a:blip r:embed="rId4"/>
          <a:stretch>
            <a:fillRect/>
          </a:stretch>
        </p:blipFill>
        <p:spPr>
          <a:xfrm>
            <a:off x="10492896" y="5293217"/>
            <a:ext cx="1111260" cy="1387693"/>
          </a:xfrm>
          <a:prstGeom prst="rect">
            <a:avLst/>
          </a:prstGeom>
        </p:spPr>
      </p:pic>
    </p:spTree>
    <p:extLst>
      <p:ext uri="{BB962C8B-B14F-4D97-AF65-F5344CB8AC3E}">
        <p14:creationId xmlns:p14="http://schemas.microsoft.com/office/powerpoint/2010/main" val="2448197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ctr" defTabSz="914400">
              <a:lnSpc>
                <a:spcPct val="90000"/>
              </a:lnSpc>
              <a:spcBef>
                <a:spcPts val="0"/>
              </a:spcBef>
              <a:buNone/>
            </a:pPr>
            <a:r>
              <a:rPr lang="es-ES" sz="6000" b="0" i="0" noProof="1" smtClean="0">
                <a:solidFill>
                  <a:schemeClr val="tx1"/>
                </a:solidFill>
                <a:ea typeface="+mj-ea"/>
                <a:cs typeface="+mj-cs"/>
              </a:rPr>
              <a:t>¡Exito!</a:t>
            </a:r>
            <a:endParaRPr lang="es-ES" sz="6000" b="0" i="0" noProof="1">
              <a:solidFill>
                <a:schemeClr val="tx1"/>
              </a:solidFill>
              <a:ea typeface="+mj-ea"/>
              <a:cs typeface="+mj-cs"/>
            </a:endParaRPr>
          </a:p>
        </p:txBody>
      </p:sp>
    </p:spTree>
    <p:extLst>
      <p:ext uri="{BB962C8B-B14F-4D97-AF65-F5344CB8AC3E}">
        <p14:creationId xmlns:p14="http://schemas.microsoft.com/office/powerpoint/2010/main" val="278717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Back_to_School">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DE4BEE2-1A4B-4E4D-9195-085BD149058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de vuelta al cole para escuela primaria (pantalla panorámica)</Template>
  <TotalTime>0</TotalTime>
  <Words>453</Words>
  <Application>Microsoft Office PowerPoint</Application>
  <PresentationFormat>Panorámica</PresentationFormat>
  <Paragraphs>27</Paragraphs>
  <Slides>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vt:i4>
      </vt:variant>
    </vt:vector>
  </HeadingPairs>
  <TitlesOfParts>
    <vt:vector size="8" baseType="lpstr">
      <vt:lpstr>Arial</vt:lpstr>
      <vt:lpstr>Cambria</vt:lpstr>
      <vt:lpstr>Back to School 16x9</vt:lpstr>
      <vt:lpstr>MATERIAL DE APOYO</vt:lpstr>
      <vt:lpstr>Recuerda que en tu cuaderno siempre debes anotar la fecha, objetivo y habilidad.</vt:lpstr>
      <vt:lpstr>Estamos trabajando el texto “Blancanieves y los siete enanitos” en una versión humorística.</vt:lpstr>
      <vt:lpstr>Algunos conceptos que te aparecerán durante las actividades y debes conocer son:</vt:lpstr>
      <vt:lpstr>¡Exito!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2020-03-23T18:10:16Z</dcterms:created>
  <dcterms:modified xsi:type="dcterms:W3CDTF">2020-03-23T19:33:25Z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TC028952709991</vt:lpwstr>
  </property>
</Properties>
</file>