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45D173-418D-4CA2-88AB-00F54270CC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92F2A6F-056E-49A6-A9E1-5AE672DE21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26E346B-7D4E-41DB-8A49-085DA0A62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D913E-0EC2-459F-8CB9-BDB334F34A0B}" type="datetimeFigureOut">
              <a:rPr lang="es-CL" smtClean="0"/>
              <a:t>01-09-2020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BA26F60-FD3F-43D5-A7AF-EE05DE9FB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C9FBD60-D1D9-445D-8ECF-47F85325B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78A56-6DE8-4408-AE49-EFCA6B8FE6C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96423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248E45-2AA4-414E-B575-A68D68A1E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270DAAA-1B14-4783-AF1D-7585CB2A9B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DEF6ECB-0E7E-4565-BC20-1513D3ABB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D913E-0EC2-459F-8CB9-BDB334F34A0B}" type="datetimeFigureOut">
              <a:rPr lang="es-CL" smtClean="0"/>
              <a:t>01-09-2020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D6D61EB-4BF0-414E-9DE9-EF8F995F4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9743E23-A9AA-4C54-B4AD-6C1EBD026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78A56-6DE8-4408-AE49-EFCA6B8FE6C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81958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191286A-950D-434B-A710-620F4826C2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EB2EAD0-34F4-4B1C-82DF-B225767DAB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85C4C1E-7775-4CFA-99B2-51E262EC3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D913E-0EC2-459F-8CB9-BDB334F34A0B}" type="datetimeFigureOut">
              <a:rPr lang="es-CL" smtClean="0"/>
              <a:t>01-09-2020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AEEE42D-0B44-43B8-B4F1-60189B151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6BF4B95-FA10-4B4E-8BA4-614967AAE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78A56-6DE8-4408-AE49-EFCA6B8FE6C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8967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9E85B9-EBA3-476F-9AFB-6A51D0A41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03B839F-8463-4C71-AD44-FC570D3034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0D23F48-3E6A-4A3A-86E5-13C353CA6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D913E-0EC2-459F-8CB9-BDB334F34A0B}" type="datetimeFigureOut">
              <a:rPr lang="es-CL" smtClean="0"/>
              <a:t>01-09-2020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450BC4A-955B-4B8B-93E7-5C712C535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241ADC7-E5B4-466B-B659-6EC9FAB42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78A56-6DE8-4408-AE49-EFCA6B8FE6C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02518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D8D5E5-A04E-4A36-8839-77D6A21405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DD2D92D-99AF-4B31-B2CE-44FBE952E0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794544-E62F-455E-883F-90867907A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D913E-0EC2-459F-8CB9-BDB334F34A0B}" type="datetimeFigureOut">
              <a:rPr lang="es-CL" smtClean="0"/>
              <a:t>01-09-2020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88EF21A-BE31-4358-B9A2-88C09A402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8547E69-5EB0-4B66-B0D5-29F8019B2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78A56-6DE8-4408-AE49-EFCA6B8FE6C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24348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1B2C97-1825-424D-BF17-F163BE0D7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9A2941B-D9AA-4DCE-9AA1-369007470A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8E45288-DCC7-4799-B0B8-C828363416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9F3255E-BE3D-4572-A510-E451A696F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D913E-0EC2-459F-8CB9-BDB334F34A0B}" type="datetimeFigureOut">
              <a:rPr lang="es-CL" smtClean="0"/>
              <a:t>01-09-2020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ECED984-2AED-49B2-8361-7240E737B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0B120CC-C319-4257-8EA1-48BE94B6A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78A56-6DE8-4408-AE49-EFCA6B8FE6C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3299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EE3627-700F-484E-BC3B-449ED6A5B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98936EE-B435-4016-AEE3-0D3931B5B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DF35D35-A95F-4875-AF2B-D14639E0AF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6B95973-E395-47B2-B487-C0C833FA99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06C7F99-9C97-4467-869F-5A22C851DD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5BF8DB9-48BA-447B-AEFB-978EE3FB9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D913E-0EC2-459F-8CB9-BDB334F34A0B}" type="datetimeFigureOut">
              <a:rPr lang="es-CL" smtClean="0"/>
              <a:t>01-09-2020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9C53CB0-2729-426B-973D-84E0AB448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E318789-E03A-470F-AB07-84FD21634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78A56-6DE8-4408-AE49-EFCA6B8FE6C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09827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9B89E5-C4F0-489B-88B8-56F2D8BB6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A5F590A-8F69-49CA-9A22-429C28BC0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D913E-0EC2-459F-8CB9-BDB334F34A0B}" type="datetimeFigureOut">
              <a:rPr lang="es-CL" smtClean="0"/>
              <a:t>01-09-2020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B14D60C-BCCD-49BE-BC7F-E0A6AE20A6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B140FDE-134C-4855-A102-B10258C25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78A56-6DE8-4408-AE49-EFCA6B8FE6C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54181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EF33249-DF16-476E-A863-45C3BF37A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D913E-0EC2-459F-8CB9-BDB334F34A0B}" type="datetimeFigureOut">
              <a:rPr lang="es-CL" smtClean="0"/>
              <a:t>01-09-2020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4B82638-F76C-40F8-9CC4-1B6D4E1E0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D69020A-A577-4ABD-A9FD-9CA7D6B45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78A56-6DE8-4408-AE49-EFCA6B8FE6C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32949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E3DA97-D59E-400E-9F18-2EB8BF218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E3D3824-FE0E-4337-AFFF-469D1700F2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A87F15-2A7D-48B1-89E0-8B447943CE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A2344A2-82C7-43B0-814B-A333856A6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D913E-0EC2-459F-8CB9-BDB334F34A0B}" type="datetimeFigureOut">
              <a:rPr lang="es-CL" smtClean="0"/>
              <a:t>01-09-2020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0D01C40-9380-4502-B4D3-E68D129ED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30874CC-5E53-4B95-B811-B889F8954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78A56-6DE8-4408-AE49-EFCA6B8FE6C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28604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105451-4660-48BF-B783-6BC9EBE95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FF8195C-3101-49CD-96CF-D9B79680F7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79F1126-0BAE-40C8-987E-22D0EB24F3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B1C3B8B-DFC1-4553-A1DF-F3253442A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D913E-0EC2-459F-8CB9-BDB334F34A0B}" type="datetimeFigureOut">
              <a:rPr lang="es-CL" smtClean="0"/>
              <a:t>01-09-2020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CAE51AD-DC3A-431D-9EDC-EE30597C2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CA042E1-FEB9-4BF9-A38D-2321399F2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78A56-6DE8-4408-AE49-EFCA6B8FE6C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50856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4E1F63E-3BD4-469E-93E8-9FE1897404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E95BA4F-5047-4B53-808D-56A970E869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68CD910-ABF7-4B13-A940-AF48EAB6CF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D913E-0EC2-459F-8CB9-BDB334F34A0B}" type="datetimeFigureOut">
              <a:rPr lang="es-CL" smtClean="0"/>
              <a:t>01-09-2020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4CC4AE2-E799-4DAE-BC35-8EDF06F975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193CA15-C25A-418D-955C-CE765EE608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78A56-6DE8-4408-AE49-EFCA6B8FE6C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81139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wordreference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001AFEA-2442-4A9F-BA37-8C469F306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90365EC-08B1-41D2-8C57-FCDCE89242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0908" y="637046"/>
            <a:ext cx="5174207" cy="2971473"/>
          </a:xfrm>
        </p:spPr>
        <p:txBody>
          <a:bodyPr>
            <a:normAutofit/>
          </a:bodyPr>
          <a:lstStyle/>
          <a:p>
            <a:pPr algn="l"/>
            <a:r>
              <a:rPr lang="es-CL">
                <a:solidFill>
                  <a:srgbClr val="FFFFFF"/>
                </a:solidFill>
              </a:rPr>
              <a:t>UNIT2: THE PLACE WHERE I LIVE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253F908-D205-47F6-8588-1B5091094C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0908" y="3700594"/>
            <a:ext cx="5174207" cy="1963486"/>
          </a:xfrm>
        </p:spPr>
        <p:txBody>
          <a:bodyPr>
            <a:normAutofit/>
          </a:bodyPr>
          <a:lstStyle/>
          <a:p>
            <a:pPr algn="l"/>
            <a:r>
              <a:rPr lang="es-CL" dirty="0">
                <a:solidFill>
                  <a:srgbClr val="FFFFFF"/>
                </a:solidFill>
              </a:rPr>
              <a:t>Grade: 5 </a:t>
            </a:r>
            <a:r>
              <a:rPr lang="es-CL" dirty="0" err="1">
                <a:solidFill>
                  <a:srgbClr val="FFFFFF"/>
                </a:solidFill>
              </a:rPr>
              <a:t>th</a:t>
            </a:r>
            <a:endParaRPr lang="es-CL" dirty="0">
              <a:solidFill>
                <a:srgbClr val="FFFFFF"/>
              </a:solidFill>
            </a:endParaRPr>
          </a:p>
          <a:p>
            <a:pPr algn="l"/>
            <a:r>
              <a:rPr lang="es-CL" dirty="0">
                <a:solidFill>
                  <a:srgbClr val="FFFFFF"/>
                </a:solidFill>
              </a:rPr>
              <a:t>Miss Pamela Knuckey 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755E9CD0-04B0-4A3C-B291-AD913379C7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DD8BF3B-6066-418C-8D1A-75C5E396FC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Block Arc 13">
            <a:extLst>
              <a:ext uri="{FF2B5EF4-FFF2-40B4-BE49-F238E27FC236}">
                <a16:creationId xmlns:a16="http://schemas.microsoft.com/office/drawing/2014/main" id="{80BC66F9-7A74-4286-AD22-1174052CC2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18531"/>
            <a:ext cx="2387600" cy="2387600"/>
          </a:xfrm>
          <a:prstGeom prst="blockArc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8142CC3-2B5C-48E6-9DF0-6C8ACBAF23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B2D303B-3DD0-4319-9EAD-361847FEC7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46A89C79-8EF3-4AF9-B3D9-59A883F41C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EFE5CE34-4543-42E5-B82C-1F3D12422C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872052">
            <a:off x="6113252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72AF41FE-63D7-4695-81D2-66D2510E4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51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196700E2-2D21-496F-AC8F-348D341A086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834" b="34760"/>
          <a:stretch/>
        </p:blipFill>
        <p:spPr>
          <a:xfrm>
            <a:off x="20" y="10"/>
            <a:ext cx="12191980" cy="3710603"/>
          </a:xfrm>
          <a:custGeom>
            <a:avLst/>
            <a:gdLst/>
            <a:ahLst/>
            <a:cxnLst/>
            <a:rect l="l" t="t" r="r" b="b"/>
            <a:pathLst>
              <a:path w="12192000" h="3692092">
                <a:moveTo>
                  <a:pt x="0" y="0"/>
                </a:moveTo>
                <a:lnTo>
                  <a:pt x="12192000" y="0"/>
                </a:lnTo>
                <a:lnTo>
                  <a:pt x="12192000" y="3504824"/>
                </a:lnTo>
                <a:lnTo>
                  <a:pt x="12024691" y="3517794"/>
                </a:lnTo>
                <a:cubicBezTo>
                  <a:pt x="8077523" y="3783195"/>
                  <a:pt x="4094678" y="3026959"/>
                  <a:pt x="160485" y="3663863"/>
                </a:cubicBezTo>
                <a:lnTo>
                  <a:pt x="0" y="3692092"/>
                </a:lnTo>
                <a:close/>
              </a:path>
            </a:pathLst>
          </a:custGeom>
        </p:spPr>
      </p:pic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B4E26DB-4EC5-46AB-B644-22DBC32376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3982" y="3752850"/>
            <a:ext cx="7485413" cy="2452687"/>
          </a:xfrm>
        </p:spPr>
        <p:txBody>
          <a:bodyPr anchor="ctr">
            <a:normAutofit/>
          </a:bodyPr>
          <a:lstStyle/>
          <a:p>
            <a:r>
              <a:rPr lang="es-ES" sz="1800" dirty="0"/>
              <a:t>O.A: Pronunciar y practicar los sonidos de los distintos lugares de la ciudad</a:t>
            </a:r>
            <a:endParaRPr lang="es-CL" sz="1800" dirty="0"/>
          </a:p>
        </p:txBody>
      </p:sp>
    </p:spTree>
    <p:extLst>
      <p:ext uri="{BB962C8B-B14F-4D97-AF65-F5344CB8AC3E}">
        <p14:creationId xmlns:p14="http://schemas.microsoft.com/office/powerpoint/2010/main" val="4246854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7" name="Rectangle 136">
            <a:extLst>
              <a:ext uri="{FF2B5EF4-FFF2-40B4-BE49-F238E27FC236}">
                <a16:creationId xmlns:a16="http://schemas.microsoft.com/office/drawing/2014/main" id="{D0394FE2-BDDA-4ECE-B320-81AE19E905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9" name="Rectangle 138">
            <a:extLst>
              <a:ext uri="{FF2B5EF4-FFF2-40B4-BE49-F238E27FC236}">
                <a16:creationId xmlns:a16="http://schemas.microsoft.com/office/drawing/2014/main" id="{0625AAC5-802A-4197-8804-2B78FF65C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03615" y="221673"/>
            <a:ext cx="8384770" cy="1332634"/>
          </a:xfrm>
          <a:prstGeom prst="rect">
            <a:avLst/>
          </a:prstGeom>
          <a:ln w="12700">
            <a:solidFill>
              <a:srgbClr val="E1E1E1"/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EFD6190-9713-41D7-8AFF-5721C86C0F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3120" y="310896"/>
            <a:ext cx="7982712" cy="86868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/>
              <a:t>La habilidad de hablar  </a:t>
            </a:r>
            <a:endParaRPr lang="en-US" sz="40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41" name="Rectangle: Rounded Corners 140">
            <a:extLst>
              <a:ext uri="{FF2B5EF4-FFF2-40B4-BE49-F238E27FC236}">
                <a16:creationId xmlns:a16="http://schemas.microsoft.com/office/drawing/2014/main" id="{A1B139DD-0E8D-42FA-9171-C5F001754A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83110" y="1211407"/>
            <a:ext cx="7225780" cy="685800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venir Next LT Pro"/>
            </a:endParaRPr>
          </a:p>
        </p:txBody>
      </p:sp>
      <p:pic>
        <p:nvPicPr>
          <p:cNvPr id="1026" name="Picture 2" descr="Ver las imágenes de origen">
            <a:extLst>
              <a:ext uri="{FF2B5EF4-FFF2-40B4-BE49-F238E27FC236}">
                <a16:creationId xmlns:a16="http://schemas.microsoft.com/office/drawing/2014/main" id="{BEE10E15-055C-4565-BB9C-55EE363076F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" b="12593"/>
          <a:stretch/>
        </p:blipFill>
        <p:spPr bwMode="auto">
          <a:xfrm>
            <a:off x="516636" y="2335969"/>
            <a:ext cx="5577840" cy="4083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Ver las imágenes de origen">
            <a:extLst>
              <a:ext uri="{FF2B5EF4-FFF2-40B4-BE49-F238E27FC236}">
                <a16:creationId xmlns:a16="http://schemas.microsoft.com/office/drawing/2014/main" id="{65010968-5563-4F03-A501-7B120C31F43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" b="2316"/>
          <a:stretch/>
        </p:blipFill>
        <p:spPr bwMode="auto">
          <a:xfrm>
            <a:off x="6305915" y="1991402"/>
            <a:ext cx="5577840" cy="4086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Ver las imágenes de origen">
            <a:extLst>
              <a:ext uri="{FF2B5EF4-FFF2-40B4-BE49-F238E27FC236}">
                <a16:creationId xmlns:a16="http://schemas.microsoft.com/office/drawing/2014/main" id="{E216D67B-04F3-4590-ACD3-3AE9207557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1940" y="480322"/>
            <a:ext cx="1677009" cy="1351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7716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Freeform 5">
            <a:extLst>
              <a:ext uri="{FF2B5EF4-FFF2-40B4-BE49-F238E27FC236}">
                <a16:creationId xmlns:a16="http://schemas.microsoft.com/office/drawing/2014/main" id="{07322A9E-F1EC-405E-8971-BA906EFFCC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329674" y="1290909"/>
            <a:ext cx="9702800" cy="5573512"/>
          </a:xfrm>
          <a:custGeom>
            <a:avLst/>
            <a:gdLst>
              <a:gd name="T0" fmla="*/ 1752 w 2038"/>
              <a:gd name="T1" fmla="*/ 1169 h 1169"/>
              <a:gd name="T2" fmla="*/ 1487 w 2038"/>
              <a:gd name="T3" fmla="*/ 334 h 1169"/>
              <a:gd name="T4" fmla="*/ 860 w 2038"/>
              <a:gd name="T5" fmla="*/ 22 h 1169"/>
              <a:gd name="T6" fmla="*/ 199 w 2038"/>
              <a:gd name="T7" fmla="*/ 318 h 1169"/>
              <a:gd name="T8" fmla="*/ 399 w 2038"/>
              <a:gd name="T9" fmla="*/ 1165 h 1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38" h="1169">
                <a:moveTo>
                  <a:pt x="1752" y="1169"/>
                </a:moveTo>
                <a:cubicBezTo>
                  <a:pt x="2038" y="928"/>
                  <a:pt x="1673" y="513"/>
                  <a:pt x="1487" y="334"/>
                </a:cubicBezTo>
                <a:cubicBezTo>
                  <a:pt x="1316" y="170"/>
                  <a:pt x="1099" y="43"/>
                  <a:pt x="860" y="22"/>
                </a:cubicBezTo>
                <a:cubicBezTo>
                  <a:pt x="621" y="0"/>
                  <a:pt x="341" y="128"/>
                  <a:pt x="199" y="318"/>
                </a:cubicBezTo>
                <a:cubicBezTo>
                  <a:pt x="0" y="586"/>
                  <a:pt x="184" y="965"/>
                  <a:pt x="399" y="116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7" name="Freeform 6">
            <a:extLst>
              <a:ext uri="{FF2B5EF4-FFF2-40B4-BE49-F238E27FC236}">
                <a16:creationId xmlns:a16="http://schemas.microsoft.com/office/drawing/2014/main" id="{A5704422-1118-4FD1-95AD-29A064EB80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70451" y="2010741"/>
            <a:ext cx="7373938" cy="4848892"/>
          </a:xfrm>
          <a:custGeom>
            <a:avLst/>
            <a:gdLst>
              <a:gd name="T0" fmla="*/ 1025 w 1549"/>
              <a:gd name="T1" fmla="*/ 1016 h 1017"/>
              <a:gd name="T2" fmla="*/ 1443 w 1549"/>
              <a:gd name="T3" fmla="*/ 592 h 1017"/>
              <a:gd name="T4" fmla="*/ 782 w 1549"/>
              <a:gd name="T5" fmla="*/ 53 h 1017"/>
              <a:gd name="T6" fmla="*/ 150 w 1549"/>
              <a:gd name="T7" fmla="*/ 329 h 1017"/>
              <a:gd name="T8" fmla="*/ 477 w 1549"/>
              <a:gd name="T9" fmla="*/ 1017 h 10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49" h="1017">
                <a:moveTo>
                  <a:pt x="1025" y="1016"/>
                </a:moveTo>
                <a:cubicBezTo>
                  <a:pt x="1223" y="971"/>
                  <a:pt x="1549" y="857"/>
                  <a:pt x="1443" y="592"/>
                </a:cubicBezTo>
                <a:cubicBezTo>
                  <a:pt x="1344" y="344"/>
                  <a:pt x="1041" y="111"/>
                  <a:pt x="782" y="53"/>
                </a:cubicBezTo>
                <a:cubicBezTo>
                  <a:pt x="545" y="0"/>
                  <a:pt x="275" y="117"/>
                  <a:pt x="150" y="329"/>
                </a:cubicBezTo>
                <a:cubicBezTo>
                  <a:pt x="0" y="584"/>
                  <a:pt x="243" y="911"/>
                  <a:pt x="477" y="1017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" name="Freeform 7">
            <a:extLst>
              <a:ext uri="{FF2B5EF4-FFF2-40B4-BE49-F238E27FC236}">
                <a16:creationId xmlns:a16="http://schemas.microsoft.com/office/drawing/2014/main" id="{A88B2AAA-B805-498E-A9E6-98B8858554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51351" y="1780905"/>
            <a:ext cx="8035925" cy="5083516"/>
          </a:xfrm>
          <a:custGeom>
            <a:avLst/>
            <a:gdLst>
              <a:gd name="T0" fmla="*/ 1302 w 1688"/>
              <a:gd name="T1" fmla="*/ 1066 h 1066"/>
              <a:gd name="T2" fmla="*/ 1613 w 1688"/>
              <a:gd name="T3" fmla="*/ 850 h 1066"/>
              <a:gd name="T4" fmla="*/ 1517 w 1688"/>
              <a:gd name="T5" fmla="*/ 471 h 1066"/>
              <a:gd name="T6" fmla="*/ 798 w 1688"/>
              <a:gd name="T7" fmla="*/ 28 h 1066"/>
              <a:gd name="T8" fmla="*/ 181 w 1688"/>
              <a:gd name="T9" fmla="*/ 333 h 1066"/>
              <a:gd name="T10" fmla="*/ 420 w 1688"/>
              <a:gd name="T11" fmla="*/ 1066 h 10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88" h="1066">
                <a:moveTo>
                  <a:pt x="1302" y="1066"/>
                </a:moveTo>
                <a:cubicBezTo>
                  <a:pt x="1416" y="1024"/>
                  <a:pt x="1551" y="962"/>
                  <a:pt x="1613" y="850"/>
                </a:cubicBezTo>
                <a:cubicBezTo>
                  <a:pt x="1688" y="715"/>
                  <a:pt x="1606" y="575"/>
                  <a:pt x="1517" y="471"/>
                </a:cubicBezTo>
                <a:cubicBezTo>
                  <a:pt x="1336" y="258"/>
                  <a:pt x="1084" y="62"/>
                  <a:pt x="798" y="28"/>
                </a:cubicBezTo>
                <a:cubicBezTo>
                  <a:pt x="559" y="0"/>
                  <a:pt x="317" y="138"/>
                  <a:pt x="181" y="333"/>
                </a:cubicBezTo>
                <a:cubicBezTo>
                  <a:pt x="0" y="592"/>
                  <a:pt x="191" y="907"/>
                  <a:pt x="420" y="10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" name="Freeform 8">
            <a:extLst>
              <a:ext uri="{FF2B5EF4-FFF2-40B4-BE49-F238E27FC236}">
                <a16:creationId xmlns:a16="http://schemas.microsoft.com/office/drawing/2014/main" id="{9B8051E0-19D7-43E1-BFD9-E6DBFEB3A3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542347"/>
            <a:ext cx="10334625" cy="6322075"/>
          </a:xfrm>
          <a:custGeom>
            <a:avLst/>
            <a:gdLst>
              <a:gd name="T0" fmla="*/ 1873 w 2171"/>
              <a:gd name="T1" fmla="*/ 1326 h 1326"/>
              <a:gd name="T2" fmla="*/ 1609 w 2171"/>
              <a:gd name="T3" fmla="*/ 473 h 1326"/>
              <a:gd name="T4" fmla="*/ 880 w 2171"/>
              <a:gd name="T5" fmla="*/ 63 h 1326"/>
              <a:gd name="T6" fmla="*/ 0 w 2171"/>
              <a:gd name="T7" fmla="*/ 423 h 1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71" h="1326">
                <a:moveTo>
                  <a:pt x="1873" y="1326"/>
                </a:moveTo>
                <a:cubicBezTo>
                  <a:pt x="2171" y="1045"/>
                  <a:pt x="1825" y="678"/>
                  <a:pt x="1609" y="473"/>
                </a:cubicBezTo>
                <a:cubicBezTo>
                  <a:pt x="1406" y="281"/>
                  <a:pt x="1159" y="116"/>
                  <a:pt x="880" y="63"/>
                </a:cubicBezTo>
                <a:cubicBezTo>
                  <a:pt x="545" y="0"/>
                  <a:pt x="214" y="161"/>
                  <a:pt x="0" y="423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" name="Freeform 9">
            <a:extLst>
              <a:ext uri="{FF2B5EF4-FFF2-40B4-BE49-F238E27FC236}">
                <a16:creationId xmlns:a16="http://schemas.microsoft.com/office/drawing/2014/main" id="{4EDB2B02-86A2-46F5-A4BE-B7D9B10411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01" y="6178751"/>
            <a:ext cx="504825" cy="681527"/>
          </a:xfrm>
          <a:custGeom>
            <a:avLst/>
            <a:gdLst>
              <a:gd name="T0" fmla="*/ 0 w 106"/>
              <a:gd name="T1" fmla="*/ 0 h 143"/>
              <a:gd name="T2" fmla="*/ 106 w 106"/>
              <a:gd name="T3" fmla="*/ 143 h 14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06" h="143">
                <a:moveTo>
                  <a:pt x="0" y="0"/>
                </a:moveTo>
                <a:cubicBezTo>
                  <a:pt x="35" y="54"/>
                  <a:pt x="70" y="101"/>
                  <a:pt x="106" y="143"/>
                </a:cubicBezTo>
              </a:path>
            </a:pathLst>
          </a:custGeom>
          <a:noFill/>
          <a:ln w="4763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" name="Freeform 10">
            <a:extLst>
              <a:ext uri="{FF2B5EF4-FFF2-40B4-BE49-F238E27FC236}">
                <a16:creationId xmlns:a16="http://schemas.microsoft.com/office/drawing/2014/main" id="{43954639-FB5D-41F4-9560-6F6DFE7784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59376"/>
            <a:ext cx="11091863" cy="6923796"/>
          </a:xfrm>
          <a:custGeom>
            <a:avLst/>
            <a:gdLst>
              <a:gd name="T0" fmla="*/ 2046 w 2330"/>
              <a:gd name="T1" fmla="*/ 1452 h 1452"/>
              <a:gd name="T2" fmla="*/ 1813 w 2330"/>
              <a:gd name="T3" fmla="*/ 601 h 1452"/>
              <a:gd name="T4" fmla="*/ 956 w 2330"/>
              <a:gd name="T5" fmla="*/ 97 h 1452"/>
              <a:gd name="T6" fmla="*/ 0 w 2330"/>
              <a:gd name="T7" fmla="*/ 366 h 1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30" h="1452">
                <a:moveTo>
                  <a:pt x="2046" y="1452"/>
                </a:moveTo>
                <a:cubicBezTo>
                  <a:pt x="2330" y="1153"/>
                  <a:pt x="2049" y="821"/>
                  <a:pt x="1813" y="601"/>
                </a:cubicBezTo>
                <a:cubicBezTo>
                  <a:pt x="1569" y="375"/>
                  <a:pt x="1282" y="179"/>
                  <a:pt x="956" y="97"/>
                </a:cubicBezTo>
                <a:cubicBezTo>
                  <a:pt x="572" y="0"/>
                  <a:pt x="292" y="101"/>
                  <a:pt x="0" y="3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" name="Freeform 12">
            <a:extLst>
              <a:ext uri="{FF2B5EF4-FFF2-40B4-BE49-F238E27FC236}">
                <a16:creationId xmlns:a16="http://schemas.microsoft.com/office/drawing/2014/main" id="{E898931C-0323-41FA-A036-20F818B1FF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1916"/>
            <a:ext cx="1057275" cy="614491"/>
          </a:xfrm>
          <a:custGeom>
            <a:avLst/>
            <a:gdLst>
              <a:gd name="T0" fmla="*/ 222 w 222"/>
              <a:gd name="T1" fmla="*/ 0 h 129"/>
              <a:gd name="T2" fmla="*/ 0 w 222"/>
              <a:gd name="T3" fmla="*/ 129 h 12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22" h="129">
                <a:moveTo>
                  <a:pt x="222" y="0"/>
                </a:moveTo>
                <a:cubicBezTo>
                  <a:pt x="152" y="35"/>
                  <a:pt x="76" y="78"/>
                  <a:pt x="0" y="129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" name="Freeform 14">
            <a:extLst>
              <a:ext uri="{FF2B5EF4-FFF2-40B4-BE49-F238E27FC236}">
                <a16:creationId xmlns:a16="http://schemas.microsoft.com/office/drawing/2014/main" id="{89AFE9DD-0792-4B98-B4EB-97ACA17E6A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01" y="-6705"/>
            <a:ext cx="595313" cy="352734"/>
          </a:xfrm>
          <a:custGeom>
            <a:avLst/>
            <a:gdLst>
              <a:gd name="T0" fmla="*/ 125 w 125"/>
              <a:gd name="T1" fmla="*/ 0 h 74"/>
              <a:gd name="T2" fmla="*/ 0 w 125"/>
              <a:gd name="T3" fmla="*/ 74 h 7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25" h="74">
                <a:moveTo>
                  <a:pt x="125" y="0"/>
                </a:moveTo>
                <a:cubicBezTo>
                  <a:pt x="85" y="22"/>
                  <a:pt x="43" y="47"/>
                  <a:pt x="0" y="74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" name="Freeform 16">
            <a:extLst>
              <a:ext uri="{FF2B5EF4-FFF2-40B4-BE49-F238E27FC236}">
                <a16:creationId xmlns:a16="http://schemas.microsoft.com/office/drawing/2014/main" id="{3981F5C4-9AE1-404E-AF44-A4E6DB374F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1916"/>
            <a:ext cx="357188" cy="213875"/>
          </a:xfrm>
          <a:custGeom>
            <a:avLst/>
            <a:gdLst>
              <a:gd name="T0" fmla="*/ 75 w 75"/>
              <a:gd name="T1" fmla="*/ 0 h 45"/>
              <a:gd name="T2" fmla="*/ 0 w 75"/>
              <a:gd name="T3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5" h="45">
                <a:moveTo>
                  <a:pt x="75" y="0"/>
                </a:moveTo>
                <a:cubicBezTo>
                  <a:pt x="50" y="14"/>
                  <a:pt x="25" y="29"/>
                  <a:pt x="0" y="45"/>
                </a:cubicBezTo>
              </a:path>
            </a:pathLst>
          </a:custGeom>
          <a:noFill/>
          <a:ln w="12700" cap="flat">
            <a:solidFill>
              <a:schemeClr val="tx1">
                <a:alpha val="20000"/>
              </a:schemeClr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" name="Freeform 11">
            <a:extLst>
              <a:ext uri="{FF2B5EF4-FFF2-40B4-BE49-F238E27FC236}">
                <a16:creationId xmlns:a16="http://schemas.microsoft.com/office/drawing/2014/main" id="{763C1781-8726-4FAC-8C45-FF40376BE4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426601" y="-1916"/>
            <a:ext cx="5788025" cy="6847184"/>
          </a:xfrm>
          <a:custGeom>
            <a:avLst/>
            <a:gdLst>
              <a:gd name="T0" fmla="*/ 1094 w 1216"/>
              <a:gd name="T1" fmla="*/ 1436 h 1436"/>
              <a:gd name="T2" fmla="*/ 709 w 1216"/>
              <a:gd name="T3" fmla="*/ 551 h 1436"/>
              <a:gd name="T4" fmla="*/ 0 w 1216"/>
              <a:gd name="T5" fmla="*/ 0 h 1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16" h="1436">
                <a:moveTo>
                  <a:pt x="1094" y="1436"/>
                </a:moveTo>
                <a:cubicBezTo>
                  <a:pt x="1216" y="1114"/>
                  <a:pt x="904" y="770"/>
                  <a:pt x="709" y="551"/>
                </a:cubicBezTo>
                <a:cubicBezTo>
                  <a:pt x="509" y="327"/>
                  <a:pt x="274" y="127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" name="Freeform 21">
            <a:extLst>
              <a:ext uri="{FF2B5EF4-FFF2-40B4-BE49-F238E27FC236}">
                <a16:creationId xmlns:a16="http://schemas.microsoft.com/office/drawing/2014/main" id="{301491B5-56C7-43DC-A3D9-861EECCA05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235014" y="2872"/>
            <a:ext cx="2951163" cy="2555325"/>
          </a:xfrm>
          <a:custGeom>
            <a:avLst/>
            <a:gdLst>
              <a:gd name="T0" fmla="*/ 620 w 620"/>
              <a:gd name="T1" fmla="*/ 536 h 536"/>
              <a:gd name="T2" fmla="*/ 0 w 620"/>
              <a:gd name="T3" fmla="*/ 0 h 53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20" h="536">
                <a:moveTo>
                  <a:pt x="620" y="536"/>
                </a:moveTo>
                <a:cubicBezTo>
                  <a:pt x="404" y="314"/>
                  <a:pt x="196" y="138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" name="Freeform 22">
            <a:extLst>
              <a:ext uri="{FF2B5EF4-FFF2-40B4-BE49-F238E27FC236}">
                <a16:creationId xmlns:a16="http://schemas.microsoft.com/office/drawing/2014/main" id="{237E2353-22DF-46E0-A200-FB30F8F394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020826" y="-1916"/>
            <a:ext cx="2165350" cy="1358265"/>
          </a:xfrm>
          <a:custGeom>
            <a:avLst/>
            <a:gdLst>
              <a:gd name="T0" fmla="*/ 0 w 455"/>
              <a:gd name="T1" fmla="*/ 0 h 285"/>
              <a:gd name="T2" fmla="*/ 455 w 455"/>
              <a:gd name="T3" fmla="*/ 285 h 28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55" h="285">
                <a:moveTo>
                  <a:pt x="0" y="0"/>
                </a:moveTo>
                <a:cubicBezTo>
                  <a:pt x="153" y="85"/>
                  <a:pt x="308" y="180"/>
                  <a:pt x="455" y="28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" name="Freeform 23">
            <a:extLst>
              <a:ext uri="{FF2B5EF4-FFF2-40B4-BE49-F238E27FC236}">
                <a16:creationId xmlns:a16="http://schemas.microsoft.com/office/drawing/2014/main" id="{DD6138DB-057B-45F7-A5F4-E7BFDA20D0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90826" y="-1916"/>
            <a:ext cx="895350" cy="534687"/>
          </a:xfrm>
          <a:custGeom>
            <a:avLst/>
            <a:gdLst>
              <a:gd name="T0" fmla="*/ 0 w 188"/>
              <a:gd name="T1" fmla="*/ 0 h 112"/>
              <a:gd name="T2" fmla="*/ 188 w 188"/>
              <a:gd name="T3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88" h="112">
                <a:moveTo>
                  <a:pt x="0" y="0"/>
                </a:moveTo>
                <a:cubicBezTo>
                  <a:pt x="63" y="36"/>
                  <a:pt x="126" y="73"/>
                  <a:pt x="188" y="112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" name="Freeform: Shape 96">
            <a:extLst>
              <a:ext uri="{FF2B5EF4-FFF2-40B4-BE49-F238E27FC236}">
                <a16:creationId xmlns:a16="http://schemas.microsoft.com/office/drawing/2014/main" id="{79A54AB1-B64F-4843-BFAB-81CB74E66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752078" y="2218040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pic>
        <p:nvPicPr>
          <p:cNvPr id="3074" name="Picture 2" descr="Ver las imágenes de origen">
            <a:extLst>
              <a:ext uri="{FF2B5EF4-FFF2-40B4-BE49-F238E27FC236}">
                <a16:creationId xmlns:a16="http://schemas.microsoft.com/office/drawing/2014/main" id="{0AF0F4E2-EA78-4BE5-AE0B-8FE9CA89AA4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16" r="5822" b="1"/>
          <a:stretch/>
        </p:blipFill>
        <p:spPr bwMode="auto">
          <a:xfrm>
            <a:off x="921910" y="465243"/>
            <a:ext cx="7761924" cy="5343065"/>
          </a:xfrm>
          <a:custGeom>
            <a:avLst/>
            <a:gdLst/>
            <a:ahLst/>
            <a:cxnLst/>
            <a:rect l="l" t="t" r="r" b="b"/>
            <a:pathLst>
              <a:path w="7761924" h="5343065">
                <a:moveTo>
                  <a:pt x="3025687" y="76"/>
                </a:moveTo>
                <a:cubicBezTo>
                  <a:pt x="3140786" y="756"/>
                  <a:pt x="3256631" y="6055"/>
                  <a:pt x="3372722" y="16088"/>
                </a:cubicBezTo>
                <a:cubicBezTo>
                  <a:pt x="5230178" y="176616"/>
                  <a:pt x="7761924" y="1424594"/>
                  <a:pt x="7761924" y="3316816"/>
                </a:cubicBezTo>
                <a:cubicBezTo>
                  <a:pt x="7646022" y="5237647"/>
                  <a:pt x="4988715" y="5423921"/>
                  <a:pt x="3701109" y="5320611"/>
                </a:cubicBezTo>
                <a:cubicBezTo>
                  <a:pt x="2413504" y="5217301"/>
                  <a:pt x="351800" y="4486992"/>
                  <a:pt x="36290" y="2696959"/>
                </a:cubicBezTo>
                <a:cubicBezTo>
                  <a:pt x="-259500" y="1018804"/>
                  <a:pt x="1299198" y="-10133"/>
                  <a:pt x="3025687" y="76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BB38180E-D664-4613-A9B8-136DCDD1E92E}"/>
              </a:ext>
            </a:extLst>
          </p:cNvPr>
          <p:cNvSpPr txBox="1"/>
          <p:nvPr/>
        </p:nvSpPr>
        <p:spPr>
          <a:xfrm>
            <a:off x="8547652" y="768626"/>
            <a:ext cx="3466121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800">
                <a:latin typeface="AngsanaUPC" panose="02020603050405020304" pitchFamily="18" charset="-34"/>
                <a:cs typeface="AngsanaUPC" panose="02020603050405020304" pitchFamily="18" charset="-34"/>
              </a:rPr>
              <a:t>1- Practicar lo que hablaré</a:t>
            </a:r>
          </a:p>
          <a:p>
            <a:pPr algn="ctr"/>
            <a:r>
              <a:rPr lang="es-CL" sz="2800">
                <a:latin typeface="AngsanaUPC" panose="02020603050405020304" pitchFamily="18" charset="-34"/>
                <a:cs typeface="AngsanaUPC" panose="02020603050405020304" pitchFamily="18" charset="-34"/>
              </a:rPr>
              <a:t>2- Conocer el vocabulario del que hablaré </a:t>
            </a:r>
          </a:p>
          <a:p>
            <a:pPr algn="ctr"/>
            <a:r>
              <a:rPr lang="es-CL" sz="2800">
                <a:latin typeface="AngsanaUPC" panose="02020603050405020304" pitchFamily="18" charset="-34"/>
                <a:cs typeface="AngsanaUPC" panose="02020603050405020304" pitchFamily="18" charset="-34"/>
              </a:rPr>
              <a:t>3- Practicar mi fluidez</a:t>
            </a:r>
          </a:p>
          <a:p>
            <a:pPr algn="ctr"/>
            <a:r>
              <a:rPr lang="es-CL" sz="2800">
                <a:latin typeface="AngsanaUPC" panose="02020603050405020304" pitchFamily="18" charset="-34"/>
                <a:cs typeface="AngsanaUPC" panose="02020603050405020304" pitchFamily="18" charset="-34"/>
              </a:rPr>
              <a:t>4- Practicar la gramática </a:t>
            </a:r>
          </a:p>
          <a:p>
            <a:pPr algn="ctr"/>
            <a:r>
              <a:rPr lang="es-CL" sz="2800">
                <a:latin typeface="AngsanaUPC" panose="02020603050405020304" pitchFamily="18" charset="-34"/>
                <a:cs typeface="AngsanaUPC" panose="02020603050405020304" pitchFamily="18" charset="-34"/>
              </a:rPr>
              <a:t>5- Buscar los sonidos y pronunciación correcta si no conozco una palabra en algún traductor con apoyo auditivo. </a:t>
            </a:r>
          </a:p>
          <a:p>
            <a:pPr algn="ctr"/>
            <a:r>
              <a:rPr lang="es-CL" sz="2800">
                <a:latin typeface="AngsanaUPC" panose="02020603050405020304" pitchFamily="18" charset="-34"/>
                <a:cs typeface="AngsanaUPC" panose="02020603050405020304" pitchFamily="18" charset="-34"/>
              </a:rPr>
              <a:t>6- sentirme segura o seguro de mis capacidades como hablante.</a:t>
            </a:r>
            <a:endParaRPr lang="es-CL" sz="2800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75585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4426AB7-D619-4515-962A-BC83909EC0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9F88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E47DF98-723F-4AAC-ABCF-CACBC438F7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3840" y="256540"/>
            <a:ext cx="11704320" cy="6365239"/>
          </a:xfrm>
          <a:prstGeom prst="rect">
            <a:avLst/>
          </a:prstGeom>
          <a:solidFill>
            <a:srgbClr val="FFFFFF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A29FC7C-9308-4FDE-8DCA-405668055B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895600" y="5768204"/>
            <a:ext cx="6400800" cy="0"/>
          </a:xfrm>
          <a:prstGeom prst="line">
            <a:avLst/>
          </a:prstGeom>
          <a:ln>
            <a:solidFill>
              <a:srgbClr val="9F886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>
            <a:extLst>
              <a:ext uri="{FF2B5EF4-FFF2-40B4-BE49-F238E27FC236}">
                <a16:creationId xmlns:a16="http://schemas.microsoft.com/office/drawing/2014/main" id="{85779736-C20E-4818-A6EF-E4D9538E1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9980" y="4277356"/>
            <a:ext cx="9966960" cy="156032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900">
                <a:solidFill>
                  <a:srgbClr val="9F8867"/>
                </a:solidFill>
              </a:rPr>
              <a:t>Recursos para trabajar mi habilidad : speaking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CC277A8-C7D7-4C93-B435-D9D29F2892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9530" y="5799489"/>
            <a:ext cx="8767860" cy="440822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2000">
                <a:solidFill>
                  <a:srgbClr val="9F8867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www.wordreference.com</a:t>
            </a:r>
            <a:r>
              <a:rPr lang="en-US" sz="2000">
                <a:solidFill>
                  <a:srgbClr val="9F8867"/>
                </a:solidFill>
              </a:rPr>
              <a:t> 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2DCC0F1E-ABD3-4EA3-95B2-25762369316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8462" r="2" b="5010"/>
          <a:stretch/>
        </p:blipFill>
        <p:spPr>
          <a:xfrm>
            <a:off x="243840" y="256540"/>
            <a:ext cx="11704320" cy="3764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21741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</Words>
  <Application>Microsoft Office PowerPoint</Application>
  <PresentationFormat>Panorámica</PresentationFormat>
  <Paragraphs>13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2" baseType="lpstr">
      <vt:lpstr>AngsanaUPC</vt:lpstr>
      <vt:lpstr>Arial</vt:lpstr>
      <vt:lpstr>Avenir Next LT Pro</vt:lpstr>
      <vt:lpstr>Calibri</vt:lpstr>
      <vt:lpstr>Calibri Light</vt:lpstr>
      <vt:lpstr>Rockwell</vt:lpstr>
      <vt:lpstr>Tema de Office</vt:lpstr>
      <vt:lpstr>UNIT2: THE PLACE WHERE I LIVE</vt:lpstr>
      <vt:lpstr>Presentación de PowerPoint</vt:lpstr>
      <vt:lpstr>La habilidad de hablar  </vt:lpstr>
      <vt:lpstr>Presentación de PowerPoint</vt:lpstr>
      <vt:lpstr>Recursos para trabajar mi habilidad : speaking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UNIT2: THE PLACE WHERE I LIVE</dc:title>
  <dc:creator>pamela Knuckey</dc:creator>
  <cp:lastModifiedBy>pamela Knuckey</cp:lastModifiedBy>
  <cp:revision>1</cp:revision>
  <dcterms:created xsi:type="dcterms:W3CDTF">2020-09-02T03:05:37Z</dcterms:created>
  <dcterms:modified xsi:type="dcterms:W3CDTF">2020-09-02T03:06:52Z</dcterms:modified>
</cp:coreProperties>
</file>