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74" r:id="rId4"/>
    <p:sldId id="277" r:id="rId5"/>
    <p:sldId id="276" r:id="rId6"/>
    <p:sldId id="269" r:id="rId7"/>
    <p:sldId id="278" r:id="rId8"/>
    <p:sldId id="271" r:id="rId9"/>
    <p:sldId id="270" r:id="rId10"/>
    <p:sldId id="268"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63" autoAdjust="0"/>
  </p:normalViewPr>
  <p:slideViewPr>
    <p:cSldViewPr>
      <p:cViewPr varScale="1">
        <p:scale>
          <a:sx n="47" d="100"/>
          <a:sy n="47" d="100"/>
        </p:scale>
        <p:origin x="-128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4301B-571C-46FD-A683-32846BF45071}" type="datetimeFigureOut">
              <a:rPr lang="es-CL" smtClean="0"/>
              <a:t>02-11-2020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A256C-9F9D-4688-B05E-FC267D04DCA1}" type="slidenum">
              <a:rPr lang="es-CL" smtClean="0"/>
              <a:t>‹Nº›</a:t>
            </a:fld>
            <a:endParaRPr lang="es-CL"/>
          </a:p>
        </p:txBody>
      </p:sp>
    </p:spTree>
    <p:extLst>
      <p:ext uri="{BB962C8B-B14F-4D97-AF65-F5344CB8AC3E}">
        <p14:creationId xmlns:p14="http://schemas.microsoft.com/office/powerpoint/2010/main" val="236728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9FA256C-9F9D-4688-B05E-FC267D04DCA1}" type="slidenum">
              <a:rPr lang="es-CL" smtClean="0"/>
              <a:t>2</a:t>
            </a:fld>
            <a:endParaRPr lang="es-CL"/>
          </a:p>
        </p:txBody>
      </p:sp>
    </p:spTree>
    <p:extLst>
      <p:ext uri="{BB962C8B-B14F-4D97-AF65-F5344CB8AC3E}">
        <p14:creationId xmlns:p14="http://schemas.microsoft.com/office/powerpoint/2010/main" val="273932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687DA8-116A-4B1A-95ED-A17CFDEF84C5}" type="datetimeFigureOut">
              <a:rPr lang="es-CL" smtClean="0"/>
              <a:t>02-11-2020</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FEB4A4E-4D2C-4525-8D46-B905F34B45B4}" type="slidenum">
              <a:rPr lang="es-CL" smtClean="0"/>
              <a:t>‹Nº›</a:t>
            </a:fld>
            <a:endParaRPr lang="es-C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687DA8-116A-4B1A-95ED-A17CFDEF84C5}" type="datetimeFigureOut">
              <a:rPr lang="es-CL" smtClean="0"/>
              <a:t>02-11-2020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687DA8-116A-4B1A-95ED-A17CFDEF84C5}" type="datetimeFigureOut">
              <a:rPr lang="es-CL" smtClean="0"/>
              <a:t>02-11-2020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687DA8-116A-4B1A-95ED-A17CFDEF84C5}" type="datetimeFigureOut">
              <a:rPr lang="es-CL" smtClean="0"/>
              <a:t>02-11-2020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687DA8-116A-4B1A-95ED-A17CFDEF84C5}" type="datetimeFigureOut">
              <a:rPr lang="es-CL" smtClean="0"/>
              <a:t>02-11-2020</a:t>
            </a:fld>
            <a:endParaRPr lang="es-C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FEB4A4E-4D2C-4525-8D46-B905F34B45B4}" type="slidenum">
              <a:rPr lang="es-CL" smtClean="0"/>
              <a:t>‹Nº›</a:t>
            </a:fld>
            <a:endParaRPr lang="es-C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687DA8-116A-4B1A-95ED-A17CFDEF84C5}" type="datetimeFigureOut">
              <a:rPr lang="es-CL" smtClean="0"/>
              <a:t>02-11-2020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687DA8-116A-4B1A-95ED-A17CFDEF84C5}" type="datetimeFigureOut">
              <a:rPr lang="es-CL" smtClean="0"/>
              <a:t>02-11-2020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7687DA8-116A-4B1A-95ED-A17CFDEF84C5}" type="datetimeFigureOut">
              <a:rPr lang="es-CL" smtClean="0"/>
              <a:t>02-11-2020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687DA8-116A-4B1A-95ED-A17CFDEF84C5}" type="datetimeFigureOut">
              <a:rPr lang="es-CL" smtClean="0"/>
              <a:t>02-11-2020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FEB4A4E-4D2C-4525-8D46-B905F34B45B4}"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687DA8-116A-4B1A-95ED-A17CFDEF84C5}" type="datetimeFigureOut">
              <a:rPr lang="es-CL" smtClean="0"/>
              <a:t>02-11-2020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FEB4A4E-4D2C-4525-8D46-B905F34B45B4}" type="slidenum">
              <a:rPr lang="es-CL" smtClean="0"/>
              <a:t>‹Nº›</a:t>
            </a:fld>
            <a:endParaRPr lang="es-C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A7687DA8-116A-4B1A-95ED-A17CFDEF84C5}" type="datetimeFigureOut">
              <a:rPr lang="es-CL" smtClean="0"/>
              <a:t>02-11-2020</a:t>
            </a:fld>
            <a:endParaRPr lang="es-CL"/>
          </a:p>
        </p:txBody>
      </p:sp>
      <p:sp>
        <p:nvSpPr>
          <p:cNvPr id="7" name="Slide Number Placeholder 6"/>
          <p:cNvSpPr>
            <a:spLocks noGrp="1"/>
          </p:cNvSpPr>
          <p:nvPr>
            <p:ph type="sldNum" sz="quarter" idx="12"/>
          </p:nvPr>
        </p:nvSpPr>
        <p:spPr/>
        <p:txBody>
          <a:bodyPr/>
          <a:lstStyle/>
          <a:p>
            <a:fld id="{5FEB4A4E-4D2C-4525-8D46-B905F34B45B4}" type="slidenum">
              <a:rPr lang="es-CL" smtClean="0"/>
              <a:t>‹Nº›</a:t>
            </a:fld>
            <a:endParaRPr lang="es-C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C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7687DA8-116A-4B1A-95ED-A17CFDEF84C5}" type="datetimeFigureOut">
              <a:rPr lang="es-CL" smtClean="0"/>
              <a:t>02-11-2020</a:t>
            </a:fld>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FEB4A4E-4D2C-4525-8D46-B905F34B45B4}" type="slidenum">
              <a:rPr lang="es-CL" smtClean="0"/>
              <a:t>‹Nº›</a:t>
            </a:fld>
            <a:endParaRPr lang="es-C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PSrG8nTAZU" TargetMode="External"/><Relationship Id="rId2" Type="http://schemas.openxmlformats.org/officeDocument/2006/relationships/hyperlink" Target="https://www.youtube.com/watch?v=gQ9AeOeJX1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95536" y="1700808"/>
            <a:ext cx="8496944"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Subtítulo"/>
          <p:cNvSpPr>
            <a:spLocks noGrp="1"/>
          </p:cNvSpPr>
          <p:nvPr>
            <p:ph type="subTitle" idx="1"/>
          </p:nvPr>
        </p:nvSpPr>
        <p:spPr>
          <a:xfrm>
            <a:off x="1519692" y="5445224"/>
            <a:ext cx="6400800" cy="1032520"/>
          </a:xfrm>
        </p:spPr>
        <p:txBody>
          <a:bodyPr>
            <a:normAutofit fontScale="92500" lnSpcReduction="10000"/>
          </a:bodyPr>
          <a:lstStyle/>
          <a:p>
            <a:r>
              <a:rPr lang="es-CL" sz="2000" dirty="0" smtClean="0">
                <a:solidFill>
                  <a:schemeClr val="accent5">
                    <a:lumMod val="50000"/>
                  </a:schemeClr>
                </a:solidFill>
              </a:rPr>
              <a:t>Colegio Mineral El Teniente</a:t>
            </a:r>
          </a:p>
          <a:p>
            <a:r>
              <a:rPr lang="es-CL" sz="2000" dirty="0" smtClean="0">
                <a:solidFill>
                  <a:schemeClr val="accent5">
                    <a:lumMod val="50000"/>
                  </a:schemeClr>
                </a:solidFill>
              </a:rPr>
              <a:t>Cuarto año Básico A – B y C</a:t>
            </a:r>
            <a:endParaRPr lang="es-CL" sz="2000" dirty="0">
              <a:solidFill>
                <a:schemeClr val="accent5">
                  <a:lumMod val="50000"/>
                </a:schemeClr>
              </a:solidFill>
            </a:endParaRPr>
          </a:p>
          <a:p>
            <a:r>
              <a:rPr lang="es-CL" sz="2000" dirty="0" smtClean="0">
                <a:solidFill>
                  <a:schemeClr val="accent5">
                    <a:lumMod val="50000"/>
                  </a:schemeClr>
                </a:solidFill>
              </a:rPr>
              <a:t>TECNOLOGÍA</a:t>
            </a:r>
          </a:p>
        </p:txBody>
      </p:sp>
      <p:sp>
        <p:nvSpPr>
          <p:cNvPr id="2" name="1 Título"/>
          <p:cNvSpPr>
            <a:spLocks noGrp="1"/>
          </p:cNvSpPr>
          <p:nvPr>
            <p:ph type="ctrTitle"/>
          </p:nvPr>
        </p:nvSpPr>
        <p:spPr>
          <a:xfrm>
            <a:off x="2195736" y="356164"/>
            <a:ext cx="4419600" cy="1298575"/>
          </a:xfrm>
        </p:spPr>
        <p:txBody>
          <a:bodyPr>
            <a:normAutofit fontScale="90000"/>
          </a:bodyPr>
          <a:lstStyle/>
          <a:p>
            <a:r>
              <a:rPr lang="es-CL" dirty="0" smtClean="0"/>
              <a:t>APOYO GUÍA N° 20</a:t>
            </a:r>
            <a:endParaRPr lang="es-CL"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81197"/>
            <a:ext cx="1238961" cy="1226203"/>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225" y="332656"/>
            <a:ext cx="1033603" cy="1274744"/>
          </a:xfrm>
          <a:prstGeom prst="rect">
            <a:avLst/>
          </a:prstGeom>
        </p:spPr>
      </p:pic>
      <p:sp>
        <p:nvSpPr>
          <p:cNvPr id="4" name="3 CuadroTexto"/>
          <p:cNvSpPr txBox="1"/>
          <p:nvPr/>
        </p:nvSpPr>
        <p:spPr>
          <a:xfrm>
            <a:off x="745356" y="1700808"/>
            <a:ext cx="7949472" cy="3170099"/>
          </a:xfrm>
          <a:prstGeom prst="rect">
            <a:avLst/>
          </a:prstGeom>
          <a:noFill/>
        </p:spPr>
        <p:txBody>
          <a:bodyPr wrap="square" rtlCol="0">
            <a:spAutoFit/>
          </a:bodyPr>
          <a:lstStyle/>
          <a:p>
            <a:pPr algn="just"/>
            <a:r>
              <a:rPr lang="es-CL" sz="2000" b="1" dirty="0"/>
              <a:t>OA 3: Elaborar un objeto tecnológico para resolver problemas, seleccionando y demostrando dominio de: › técnicas y herramientas para medir, marcar, cortar, unir, pintar, perforar, serrar, plegar y pegar, entre otras › materiales como papeles, cartones, maderas, fibras, plásticos, cerámicos, desechos, entre otros.</a:t>
            </a:r>
            <a:endParaRPr lang="es-CL" sz="2000" dirty="0"/>
          </a:p>
          <a:p>
            <a:pPr algn="just"/>
            <a:r>
              <a:rPr lang="es-CL" sz="2000" dirty="0"/>
              <a:t>¿Recuerdas cuando construimos un portalápices para dar solución a un problema</a:t>
            </a:r>
          </a:p>
          <a:p>
            <a:pPr algn="just"/>
            <a:endParaRPr lang="es-CL" sz="2000" b="1" dirty="0" smtClean="0"/>
          </a:p>
          <a:p>
            <a:pPr algn="just"/>
            <a:r>
              <a:rPr lang="es-CL" sz="2000" b="1" dirty="0" smtClean="0"/>
              <a:t>Objetivo</a:t>
            </a:r>
            <a:r>
              <a:rPr lang="es-CL" sz="2000" b="1" dirty="0"/>
              <a:t>:</a:t>
            </a:r>
            <a:r>
              <a:rPr lang="es-CL" sz="2000" dirty="0"/>
              <a:t> Elaborar un objeto tecnológico, analizando los materiales y las herramientas utilizados. </a:t>
            </a:r>
          </a:p>
        </p:txBody>
      </p:sp>
    </p:spTree>
    <p:extLst>
      <p:ext uri="{BB962C8B-B14F-4D97-AF65-F5344CB8AC3E}">
        <p14:creationId xmlns:p14="http://schemas.microsoft.com/office/powerpoint/2010/main" val="3225789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junto de dibujos animados de máscara maya | Vecto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85" y="404664"/>
            <a:ext cx="8640959" cy="571114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00608" y="0"/>
            <a:ext cx="8229600" cy="1143000"/>
          </a:xfrm>
        </p:spPr>
        <p:txBody>
          <a:bodyPr/>
          <a:lstStyle/>
          <a:p>
            <a:r>
              <a:rPr lang="es-CL" dirty="0" smtClean="0"/>
              <a:t>ejemplos:</a:t>
            </a:r>
            <a:endParaRPr lang="es-CL" dirty="0"/>
          </a:p>
        </p:txBody>
      </p:sp>
      <p:sp>
        <p:nvSpPr>
          <p:cNvPr id="4" name="3 CuadroTexto"/>
          <p:cNvSpPr txBox="1"/>
          <p:nvPr/>
        </p:nvSpPr>
        <p:spPr>
          <a:xfrm>
            <a:off x="225487" y="5827023"/>
            <a:ext cx="8640959" cy="523220"/>
          </a:xfrm>
          <a:prstGeom prst="rect">
            <a:avLst/>
          </a:prstGeom>
          <a:noFill/>
        </p:spPr>
        <p:txBody>
          <a:bodyPr wrap="square" rtlCol="0">
            <a:spAutoFit/>
          </a:bodyPr>
          <a:lstStyle/>
          <a:p>
            <a:pPr algn="ctr"/>
            <a:r>
              <a:rPr lang="es-CL" sz="2800" b="1" dirty="0" smtClean="0"/>
              <a:t>Puedes buscar otros modelos o diseñar el tuyo propio</a:t>
            </a:r>
            <a:endParaRPr lang="es-CL" sz="2800" b="1" dirty="0"/>
          </a:p>
        </p:txBody>
      </p:sp>
    </p:spTree>
    <p:extLst>
      <p:ext uri="{BB962C8B-B14F-4D97-AF65-F5344CB8AC3E}">
        <p14:creationId xmlns:p14="http://schemas.microsoft.com/office/powerpoint/2010/main" val="237967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35" y="188640"/>
            <a:ext cx="8229600" cy="1656184"/>
          </a:xfrm>
        </p:spPr>
        <p:txBody>
          <a:bodyPr>
            <a:normAutofit/>
          </a:bodyPr>
          <a:lstStyle/>
          <a:p>
            <a:pPr algn="l"/>
            <a:r>
              <a:rPr lang="es-CL" dirty="0" smtClean="0"/>
              <a:t>objeto </a:t>
            </a:r>
            <a:r>
              <a:rPr lang="es-CL" dirty="0" smtClean="0"/>
              <a:t>tecnológico</a:t>
            </a:r>
            <a:endParaRPr lang="es-CL"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705" y="332656"/>
            <a:ext cx="642250" cy="792088"/>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4715"/>
          <a:stretch/>
        </p:blipFill>
        <p:spPr bwMode="auto">
          <a:xfrm>
            <a:off x="4723638" y="2204864"/>
            <a:ext cx="2476500" cy="227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redondeada"/>
          <p:cNvSpPr/>
          <p:nvPr/>
        </p:nvSpPr>
        <p:spPr>
          <a:xfrm>
            <a:off x="539552" y="1741224"/>
            <a:ext cx="3528392" cy="2047816"/>
          </a:xfrm>
          <a:prstGeom prst="wedgeRoundRectCallout">
            <a:avLst>
              <a:gd name="adj1" fmla="val 84713"/>
              <a:gd name="adj2" fmla="val -129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En trabajos anteriores vimos que los objetos tecnológicos surgen a parir de una situación problemática.</a:t>
            </a:r>
            <a:endParaRPr lang="es-CL" dirty="0"/>
          </a:p>
        </p:txBody>
      </p:sp>
      <p:sp>
        <p:nvSpPr>
          <p:cNvPr id="5" name="4 CuadroTexto"/>
          <p:cNvSpPr txBox="1"/>
          <p:nvPr/>
        </p:nvSpPr>
        <p:spPr>
          <a:xfrm>
            <a:off x="730995" y="4699840"/>
            <a:ext cx="7985286" cy="1815882"/>
          </a:xfrm>
          <a:prstGeom prst="rect">
            <a:avLst/>
          </a:prstGeom>
          <a:noFill/>
        </p:spPr>
        <p:txBody>
          <a:bodyPr wrap="square" rtlCol="0">
            <a:spAutoFit/>
          </a:bodyPr>
          <a:lstStyle/>
          <a:p>
            <a:r>
              <a:rPr lang="es-CL" sz="2800" b="1" dirty="0" smtClean="0"/>
              <a:t>En esta ocasión realizaremos una evaluación de los materiales que utilizamos para el objeto tecnológico que vamos a crear.</a:t>
            </a:r>
            <a:endParaRPr lang="es-CL" sz="2800" b="1" dirty="0"/>
          </a:p>
        </p:txBody>
      </p:sp>
    </p:spTree>
    <p:extLst>
      <p:ext uri="{BB962C8B-B14F-4D97-AF65-F5344CB8AC3E}">
        <p14:creationId xmlns:p14="http://schemas.microsoft.com/office/powerpoint/2010/main" val="1099415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663" y="-27384"/>
            <a:ext cx="8260672" cy="1039427"/>
          </a:xfrm>
        </p:spPr>
        <p:txBody>
          <a:bodyPr/>
          <a:lstStyle/>
          <a:p>
            <a:r>
              <a:rPr lang="es-CL" dirty="0" smtClean="0"/>
              <a:t>Religión Aztecas y Mayas</a:t>
            </a:r>
            <a:endParaRPr lang="es-CL" dirty="0"/>
          </a:p>
        </p:txBody>
      </p:sp>
      <p:pic>
        <p:nvPicPr>
          <p:cNvPr id="2054" name="Picture 6" descr="Mayas, incas y aztecas ice s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3" y="3506960"/>
            <a:ext cx="4128047" cy="31629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yas, incas y aztecas ice seas"/>
          <p:cNvPicPr>
            <a:picLocks noChangeAspect="1" noChangeArrowheads="1"/>
          </p:cNvPicPr>
          <p:nvPr/>
        </p:nvPicPr>
        <p:blipFill rotWithShape="1">
          <a:blip r:embed="rId3">
            <a:extLst>
              <a:ext uri="{28A0092B-C50C-407E-A947-70E740481C1C}">
                <a14:useLocalDpi xmlns:a14="http://schemas.microsoft.com/office/drawing/2010/main" val="0"/>
              </a:ext>
            </a:extLst>
          </a:blip>
          <a:srcRect l="8434" r="2090" b="10859"/>
          <a:stretch/>
        </p:blipFill>
        <p:spPr bwMode="auto">
          <a:xfrm>
            <a:off x="4716016" y="3583919"/>
            <a:ext cx="4427984" cy="3056151"/>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4564" y="836712"/>
            <a:ext cx="8784975" cy="318856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s-CL" dirty="0" smtClean="0"/>
              <a:t>Al igual que los </a:t>
            </a:r>
            <a:r>
              <a:rPr lang="es-CL" b="1" dirty="0" smtClean="0"/>
              <a:t>mayas</a:t>
            </a:r>
            <a:r>
              <a:rPr lang="es-CL" dirty="0" smtClean="0"/>
              <a:t>, gran parte de su vida era determinada por sus creencias. Los </a:t>
            </a:r>
            <a:r>
              <a:rPr lang="es-CL" b="1" dirty="0" smtClean="0"/>
              <a:t>aztecas</a:t>
            </a:r>
            <a:r>
              <a:rPr lang="es-CL" dirty="0" smtClean="0"/>
              <a:t> eran politeístas y característicos de sacrificios, pues pensaban que estos alimentaban a sus dioses, dioses que creían se habían ausentado y por tanto, esperaban su regreso. ... Los sacerdotes UTILIZABAN MÁSCARAS PARA REPRESENTAR A LOS DIOSES.</a:t>
            </a:r>
            <a:endParaRPr lang="es-CL" dirty="0"/>
          </a:p>
        </p:txBody>
      </p:sp>
    </p:spTree>
    <p:extLst>
      <p:ext uri="{BB962C8B-B14F-4D97-AF65-F5344CB8AC3E}">
        <p14:creationId xmlns:p14="http://schemas.microsoft.com/office/powerpoint/2010/main" val="36710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El significado de las máscaras Mayas</a:t>
            </a:r>
            <a:endParaRPr lang="es-CL" dirty="0"/>
          </a:p>
        </p:txBody>
      </p:sp>
      <p:sp>
        <p:nvSpPr>
          <p:cNvPr id="3" name="2 Marcador de contenido"/>
          <p:cNvSpPr>
            <a:spLocks noGrp="1"/>
          </p:cNvSpPr>
          <p:nvPr>
            <p:ph idx="1"/>
          </p:nvPr>
        </p:nvSpPr>
        <p:spPr/>
        <p:txBody>
          <a:bodyPr>
            <a:normAutofit fontScale="85000" lnSpcReduction="20000"/>
          </a:bodyPr>
          <a:lstStyle/>
          <a:p>
            <a:pPr algn="just"/>
            <a:r>
              <a:rPr lang="es-CL" dirty="0"/>
              <a:t>La función de las máscaras está relacionada con los dioses y la humanidad, ya que los primeros mencionados crearon al hombre para que les realizará rituales, por ellos estos artefactos representaban a las divinidades, eran la prolongación de la conciencia y rostro de los humanos, quien portara una máscara se le brindaba la personalidad del ente superior, que normalmente era el dios del maíz, </a:t>
            </a:r>
            <a:r>
              <a:rPr lang="es-CL" dirty="0" err="1"/>
              <a:t>Yum</a:t>
            </a:r>
            <a:r>
              <a:rPr lang="es-CL" dirty="0"/>
              <a:t> </a:t>
            </a:r>
            <a:r>
              <a:rPr lang="es-CL" dirty="0" err="1"/>
              <a:t>Kaax</a:t>
            </a:r>
            <a:r>
              <a:rPr lang="es-CL" dirty="0"/>
              <a:t>, porque este alimento era primordial la alimentación de las comunidades. Fue así que se dio origen a las caras de los seres superiores que se relacionaban con fenómenos naturales con la finalidad de preservar el semblante de los gobernantes que morían. Los líderes las usaban para representar su poder y en los funerales, a los monarcas se le ponía una máscara para que los señores superiores de </a:t>
            </a:r>
            <a:r>
              <a:rPr lang="es-CL" dirty="0" err="1"/>
              <a:t>Xibalbá</a:t>
            </a:r>
            <a:r>
              <a:rPr lang="es-CL" dirty="0"/>
              <a:t> los reconocieran y pudiesen viajar al más allá. Cabe recalcar que las tribus mayas creían que la muerte era sólo un paso más para comenzar la verdadera vida</a:t>
            </a:r>
            <a:r>
              <a:rPr lang="es-CL" dirty="0" smtClean="0"/>
              <a:t>.</a:t>
            </a:r>
            <a:endParaRPr lang="es-CL" dirty="0"/>
          </a:p>
        </p:txBody>
      </p:sp>
    </p:spTree>
    <p:extLst>
      <p:ext uri="{BB962C8B-B14F-4D97-AF65-F5344CB8AC3E}">
        <p14:creationId xmlns:p14="http://schemas.microsoft.com/office/powerpoint/2010/main" val="1925118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scaras mayas - Google Search | Aztec mask, Maya, Mascara"/>
          <p:cNvPicPr>
            <a:picLocks noChangeAspect="1" noChangeArrowheads="1"/>
          </p:cNvPicPr>
          <p:nvPr/>
        </p:nvPicPr>
        <p:blipFill rotWithShape="1">
          <a:blip r:embed="rId2">
            <a:extLst>
              <a:ext uri="{28A0092B-C50C-407E-A947-70E740481C1C}">
                <a14:useLocalDpi xmlns:a14="http://schemas.microsoft.com/office/drawing/2010/main" val="0"/>
              </a:ext>
            </a:extLst>
          </a:blip>
          <a:srcRect l="29780" r="17138"/>
          <a:stretch/>
        </p:blipFill>
        <p:spPr bwMode="auto">
          <a:xfrm>
            <a:off x="179512" y="116632"/>
            <a:ext cx="3363686" cy="47525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tesanías Pon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6468"/>
            <a:ext cx="2525266" cy="27474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S MÁSCARAS MAYAS Y LA ESPIRITUALIDAD - Joya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198" y="2803358"/>
            <a:ext cx="5600802" cy="40430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rge Aztec Warrior Mask Stone Jaguar Calendar Mayan Mexican Art Maya |  Aztec art, Mayan art, Aztec mas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46" r="8762"/>
          <a:stretch/>
        </p:blipFill>
        <p:spPr bwMode="auto">
          <a:xfrm>
            <a:off x="3543198" y="116632"/>
            <a:ext cx="2726871" cy="272720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eyenda-de-quetzalcoat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5956"/>
          <a:stretch/>
        </p:blipFill>
        <p:spPr bwMode="auto">
          <a:xfrm>
            <a:off x="683568" y="4449152"/>
            <a:ext cx="2826364" cy="237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2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1899" y="116632"/>
            <a:ext cx="8229600" cy="1143000"/>
          </a:xfrm>
        </p:spPr>
        <p:txBody>
          <a:bodyPr/>
          <a:lstStyle/>
          <a:p>
            <a:r>
              <a:rPr lang="es-CL" dirty="0" smtClean="0"/>
              <a:t>AHORA ES TU TURNO</a:t>
            </a:r>
            <a:endParaRPr lang="es-CL" dirty="0"/>
          </a:p>
        </p:txBody>
      </p:sp>
      <p:sp>
        <p:nvSpPr>
          <p:cNvPr id="3" name="2 Marcador de contenido"/>
          <p:cNvSpPr>
            <a:spLocks noGrp="1"/>
          </p:cNvSpPr>
          <p:nvPr>
            <p:ph idx="1"/>
          </p:nvPr>
        </p:nvSpPr>
        <p:spPr>
          <a:xfrm>
            <a:off x="511899" y="1094010"/>
            <a:ext cx="8229600" cy="4525963"/>
          </a:xfrm>
        </p:spPr>
        <p:txBody>
          <a:bodyPr/>
          <a:lstStyle/>
          <a:p>
            <a:r>
              <a:rPr lang="es-CL" dirty="0" smtClean="0"/>
              <a:t>Ya sabemos como y para qué utilizaban las máscaras los Mayas y Aztecas, así que ahora confeccionarás tú la tuya. </a:t>
            </a:r>
            <a:endParaRPr lang="es-CL" dirty="0" smtClean="0"/>
          </a:p>
          <a:p>
            <a:r>
              <a:rPr lang="es-CL" dirty="0" smtClean="0"/>
              <a:t>Realiza un bosquejo (dibujo) en tu cuaderno.</a:t>
            </a:r>
          </a:p>
          <a:p>
            <a:r>
              <a:rPr lang="es-CL" dirty="0" smtClean="0"/>
              <a:t>Busca los materiales necesarios para confeccionarlo.</a:t>
            </a:r>
          </a:p>
          <a:p>
            <a:r>
              <a:rPr lang="es-CL" dirty="0" smtClean="0"/>
              <a:t>Puedes utilizar algunos tutoriales.</a:t>
            </a:r>
            <a:endParaRPr lang="es-CL" dirty="0" smtClean="0"/>
          </a:p>
          <a:p>
            <a:r>
              <a:rPr lang="es-CL" dirty="0" smtClean="0"/>
              <a:t>Envía una foto de tu trabajo</a:t>
            </a:r>
            <a:r>
              <a:rPr lang="es-CL" dirty="0" smtClean="0"/>
              <a:t>.</a:t>
            </a:r>
          </a:p>
          <a:p>
            <a:r>
              <a:rPr lang="es-CL" dirty="0" smtClean="0"/>
              <a:t>LO MÁS IMPORTANTE: AL FINALIZAR TU TRABAJO EVALÚA EL USO DE LOS MATERIALES DE ACUERDO A LA SIGUIENTE PAUTA.</a:t>
            </a:r>
            <a:endParaRPr lang="es-CL" dirty="0" smtClean="0"/>
          </a:p>
        </p:txBody>
      </p:sp>
    </p:spTree>
    <p:extLst>
      <p:ext uri="{BB962C8B-B14F-4D97-AF65-F5344CB8AC3E}">
        <p14:creationId xmlns:p14="http://schemas.microsoft.com/office/powerpoint/2010/main" val="328059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5575" y="5227505"/>
            <a:ext cx="7076201" cy="1493243"/>
          </a:xfrm>
        </p:spPr>
        <p:txBody>
          <a:bodyPr>
            <a:normAutofit/>
          </a:bodyPr>
          <a:lstStyle/>
          <a:p>
            <a:r>
              <a:rPr lang="es-CL" dirty="0" smtClean="0"/>
              <a:t>¿</a:t>
            </a:r>
            <a:r>
              <a:rPr lang="es-CL" dirty="0"/>
              <a:t>qué procedimiento creen que deberían repetir para obtener un mejor resultado? ¿cuáles deberían evitar o cambiar</a:t>
            </a:r>
            <a:r>
              <a:rPr lang="es-CL" dirty="0" smtClean="0"/>
              <a:t>?</a:t>
            </a:r>
            <a:endParaRPr lang="es-CL" dirty="0"/>
          </a:p>
        </p:txBody>
      </p:sp>
      <p:pic>
        <p:nvPicPr>
          <p:cNvPr id="6146" name="Picture 2" descr="Niña preguntando Imágenes Vectoriales, Ilustraciones Libres de Regalías de Niña  preguntando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9512" y="769775"/>
            <a:ext cx="2466432"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3 Llamada rectangular redondeada"/>
          <p:cNvSpPr/>
          <p:nvPr/>
        </p:nvSpPr>
        <p:spPr>
          <a:xfrm>
            <a:off x="2195736" y="260648"/>
            <a:ext cx="6552728" cy="1008112"/>
          </a:xfrm>
          <a:prstGeom prst="wedgeRoundRectCallout">
            <a:avLst>
              <a:gd name="adj1" fmla="val -57962"/>
              <a:gd name="adj2" fmla="val 41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a:t>¿Cómo quedó mi </a:t>
            </a:r>
            <a:r>
              <a:rPr lang="es-CL" sz="3200" dirty="0" smtClean="0"/>
              <a:t>máscara?</a:t>
            </a:r>
            <a:endParaRPr lang="es-CL" sz="3200" dirty="0"/>
          </a:p>
        </p:txBody>
      </p:sp>
      <p:sp>
        <p:nvSpPr>
          <p:cNvPr id="5" name="AutoShape 4" descr="Una niña feliz escribiendo en el escritorio | Vector Gra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150" name="Picture 6" descr="Ilustración de una niña Kid tumbado en la hierba escribiendo en su cuaderno  | Imagenes de niños escribiendo, Niños y niñas animados, Dibujo de niños  jug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776" y="5090255"/>
            <a:ext cx="1912224" cy="17677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3532463769"/>
              </p:ext>
            </p:extLst>
          </p:nvPr>
        </p:nvGraphicFramePr>
        <p:xfrm>
          <a:off x="3041611" y="1453856"/>
          <a:ext cx="5562836" cy="3235960"/>
        </p:xfrm>
        <a:graphic>
          <a:graphicData uri="http://schemas.openxmlformats.org/drawingml/2006/table">
            <a:tbl>
              <a:tblPr firstRow="1" bandRow="1">
                <a:tableStyleId>{5C22544A-7EE6-4342-B048-85BDC9FD1C3A}</a:tableStyleId>
              </a:tblPr>
              <a:tblGrid>
                <a:gridCol w="3762103"/>
                <a:gridCol w="985651"/>
                <a:gridCol w="815082"/>
              </a:tblGrid>
              <a:tr h="370840">
                <a:tc>
                  <a:txBody>
                    <a:bodyPr/>
                    <a:lstStyle/>
                    <a:p>
                      <a:endParaRPr lang="es-CL" dirty="0"/>
                    </a:p>
                  </a:txBody>
                  <a:tcPr/>
                </a:tc>
                <a:tc>
                  <a:txBody>
                    <a:bodyPr/>
                    <a:lstStyle/>
                    <a:p>
                      <a:r>
                        <a:rPr lang="es-CL" dirty="0" smtClean="0"/>
                        <a:t>SI</a:t>
                      </a:r>
                      <a:endParaRPr lang="es-CL" dirty="0"/>
                    </a:p>
                  </a:txBody>
                  <a:tcPr/>
                </a:tc>
                <a:tc>
                  <a:txBody>
                    <a:bodyPr/>
                    <a:lstStyle/>
                    <a:p>
                      <a:r>
                        <a:rPr lang="es-CL" dirty="0" smtClean="0"/>
                        <a:t>NO</a:t>
                      </a:r>
                      <a:endParaRPr lang="es-CL" dirty="0"/>
                    </a:p>
                  </a:txBody>
                  <a:tcPr/>
                </a:tc>
              </a:tr>
              <a:tr h="370840">
                <a:tc>
                  <a:txBody>
                    <a:bodyPr/>
                    <a:lstStyle/>
                    <a:p>
                      <a:r>
                        <a:rPr lang="es-CL" dirty="0" smtClean="0"/>
                        <a:t>Se mantiene sujeta a la cara</a:t>
                      </a:r>
                      <a:endParaRPr lang="es-CL" dirty="0"/>
                    </a:p>
                  </a:txBody>
                  <a:tcPr/>
                </a:tc>
                <a:tc>
                  <a:txBody>
                    <a:bodyPr/>
                    <a:lstStyle/>
                    <a:p>
                      <a:endParaRPr lang="es-CL"/>
                    </a:p>
                  </a:txBody>
                  <a:tcPr/>
                </a:tc>
                <a:tc>
                  <a:txBody>
                    <a:bodyPr/>
                    <a:lstStyle/>
                    <a:p>
                      <a:endParaRPr lang="es-CL"/>
                    </a:p>
                  </a:txBody>
                  <a:tcPr/>
                </a:tc>
              </a:tr>
              <a:tr h="370840">
                <a:tc>
                  <a:txBody>
                    <a:bodyPr/>
                    <a:lstStyle/>
                    <a:p>
                      <a:r>
                        <a:rPr lang="es-CL" dirty="0" smtClean="0"/>
                        <a:t>El material utilizado es firme</a:t>
                      </a:r>
                      <a:endParaRPr lang="es-CL" dirty="0"/>
                    </a:p>
                  </a:txBody>
                  <a:tcPr/>
                </a:tc>
                <a:tc>
                  <a:txBody>
                    <a:bodyPr/>
                    <a:lstStyle/>
                    <a:p>
                      <a:endParaRPr lang="es-CL" dirty="0"/>
                    </a:p>
                  </a:txBody>
                  <a:tcPr/>
                </a:tc>
                <a:tc>
                  <a:txBody>
                    <a:bodyPr/>
                    <a:lstStyle/>
                    <a:p>
                      <a:endParaRPr lang="es-CL" dirty="0"/>
                    </a:p>
                  </a:txBody>
                  <a:tcPr/>
                </a:tc>
              </a:tr>
              <a:tr h="370840">
                <a:tc>
                  <a:txBody>
                    <a:bodyPr/>
                    <a:lstStyle/>
                    <a:p>
                      <a:r>
                        <a:rPr lang="es-CL" dirty="0" smtClean="0"/>
                        <a:t>Fue</a:t>
                      </a:r>
                      <a:r>
                        <a:rPr lang="es-CL" baseline="0" dirty="0" smtClean="0"/>
                        <a:t> fácil aplicar color</a:t>
                      </a:r>
                      <a:endParaRPr lang="es-CL" dirty="0"/>
                    </a:p>
                  </a:txBody>
                  <a:tcPr/>
                </a:tc>
                <a:tc>
                  <a:txBody>
                    <a:bodyPr/>
                    <a:lstStyle/>
                    <a:p>
                      <a:endParaRPr lang="es-CL" dirty="0"/>
                    </a:p>
                  </a:txBody>
                  <a:tcPr/>
                </a:tc>
                <a:tc>
                  <a:txBody>
                    <a:bodyPr/>
                    <a:lstStyle/>
                    <a:p>
                      <a:endParaRPr lang="es-CL" dirty="0"/>
                    </a:p>
                  </a:txBody>
                  <a:tcPr/>
                </a:tc>
              </a:tr>
              <a:tr h="370840">
                <a:tc>
                  <a:txBody>
                    <a:bodyPr/>
                    <a:lstStyle/>
                    <a:p>
                      <a:r>
                        <a:rPr lang="es-CL" dirty="0" smtClean="0"/>
                        <a:t>Aplicamos</a:t>
                      </a:r>
                      <a:r>
                        <a:rPr lang="es-CL" baseline="0" dirty="0" smtClean="0"/>
                        <a:t> diversidad de colores</a:t>
                      </a:r>
                      <a:endParaRPr lang="es-CL" dirty="0"/>
                    </a:p>
                  </a:txBody>
                  <a:tcPr/>
                </a:tc>
                <a:tc>
                  <a:txBody>
                    <a:bodyPr/>
                    <a:lstStyle/>
                    <a:p>
                      <a:endParaRPr lang="es-CL" dirty="0"/>
                    </a:p>
                  </a:txBody>
                  <a:tcPr/>
                </a:tc>
                <a:tc>
                  <a:txBody>
                    <a:bodyPr/>
                    <a:lstStyle/>
                    <a:p>
                      <a:endParaRPr lang="es-CL" dirty="0"/>
                    </a:p>
                  </a:txBody>
                  <a:tcPr/>
                </a:tc>
              </a:tr>
              <a:tr h="370840">
                <a:tc>
                  <a:txBody>
                    <a:bodyPr/>
                    <a:lstStyle/>
                    <a:p>
                      <a:r>
                        <a:rPr lang="es-CL" dirty="0" smtClean="0"/>
                        <a:t>Utilizamos</a:t>
                      </a:r>
                      <a:r>
                        <a:rPr lang="es-CL" baseline="0" dirty="0" smtClean="0"/>
                        <a:t> material reciclable</a:t>
                      </a:r>
                      <a:endParaRPr lang="es-CL" dirty="0"/>
                    </a:p>
                  </a:txBody>
                  <a:tcPr/>
                </a:tc>
                <a:tc>
                  <a:txBody>
                    <a:bodyPr/>
                    <a:lstStyle/>
                    <a:p>
                      <a:endParaRPr lang="es-CL" dirty="0"/>
                    </a:p>
                  </a:txBody>
                  <a:tcPr/>
                </a:tc>
                <a:tc>
                  <a:txBody>
                    <a:bodyPr/>
                    <a:lstStyle/>
                    <a:p>
                      <a:endParaRPr lang="es-CL" dirty="0"/>
                    </a:p>
                  </a:txBody>
                  <a:tcPr/>
                </a:tc>
              </a:tr>
              <a:tr h="370840">
                <a:tc>
                  <a:txBody>
                    <a:bodyPr/>
                    <a:lstStyle/>
                    <a:p>
                      <a:r>
                        <a:rPr lang="es-CL" dirty="0" smtClean="0"/>
                        <a:t>Se daña al humedecerse</a:t>
                      </a:r>
                      <a:endParaRPr lang="es-CL" dirty="0"/>
                    </a:p>
                  </a:txBody>
                  <a:tcPr/>
                </a:tc>
                <a:tc>
                  <a:txBody>
                    <a:bodyPr/>
                    <a:lstStyle/>
                    <a:p>
                      <a:endParaRPr lang="es-CL" dirty="0"/>
                    </a:p>
                  </a:txBody>
                  <a:tcPr/>
                </a:tc>
                <a:tc>
                  <a:txBody>
                    <a:bodyPr/>
                    <a:lstStyle/>
                    <a:p>
                      <a:endParaRPr lang="es-CL" dirty="0"/>
                    </a:p>
                  </a:txBody>
                  <a:tcPr/>
                </a:tc>
              </a:tr>
              <a:tr h="370840">
                <a:tc>
                  <a:txBody>
                    <a:bodyPr/>
                    <a:lstStyle/>
                    <a:p>
                      <a:r>
                        <a:rPr lang="es-CL" dirty="0" smtClean="0"/>
                        <a:t>Es segura de utilizar</a:t>
                      </a:r>
                      <a:endParaRPr lang="es-CL" dirty="0"/>
                    </a:p>
                  </a:txBody>
                  <a:tcPr/>
                </a:tc>
                <a:tc>
                  <a:txBody>
                    <a:bodyPr/>
                    <a:lstStyle/>
                    <a:p>
                      <a:endParaRPr lang="es-CL" dirty="0"/>
                    </a:p>
                  </a:txBody>
                  <a:tcPr/>
                </a:tc>
                <a:tc>
                  <a:txBody>
                    <a:bodyPr/>
                    <a:lstStyle/>
                    <a:p>
                      <a:endParaRPr lang="es-CL" dirty="0"/>
                    </a:p>
                  </a:txBody>
                  <a:tcPr/>
                </a:tc>
              </a:tr>
            </a:tbl>
          </a:graphicData>
        </a:graphic>
      </p:graphicFrame>
    </p:spTree>
    <p:extLst>
      <p:ext uri="{BB962C8B-B14F-4D97-AF65-F5344CB8AC3E}">
        <p14:creationId xmlns:p14="http://schemas.microsoft.com/office/powerpoint/2010/main" val="39491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Cómo hacer una máscara en               10 pasos</a:t>
            </a:r>
            <a:endParaRPr lang="es-CL" dirty="0"/>
          </a:p>
        </p:txBody>
      </p:sp>
      <p:sp>
        <p:nvSpPr>
          <p:cNvPr id="3" name="2 Marcador de contenido"/>
          <p:cNvSpPr>
            <a:spLocks noGrp="1"/>
          </p:cNvSpPr>
          <p:nvPr>
            <p:ph idx="1"/>
          </p:nvPr>
        </p:nvSpPr>
        <p:spPr>
          <a:xfrm>
            <a:off x="179512" y="1484784"/>
            <a:ext cx="8507288" cy="5112568"/>
          </a:xfrm>
        </p:spPr>
        <p:txBody>
          <a:bodyPr>
            <a:normAutofit fontScale="62500" lnSpcReduction="20000"/>
          </a:bodyPr>
          <a:lstStyle/>
          <a:p>
            <a:pPr marL="571500" indent="-457200" algn="just" fontAlgn="base">
              <a:buFont typeface="+mj-lt"/>
              <a:buAutoNum type="arabicPeriod"/>
            </a:pPr>
            <a:r>
              <a:rPr lang="es-CL" dirty="0"/>
              <a:t>Corta el rollo de papel toalla por la mitad.</a:t>
            </a:r>
          </a:p>
          <a:p>
            <a:pPr marL="571500" indent="-457200" algn="just" fontAlgn="base">
              <a:buFont typeface="+mj-lt"/>
              <a:buAutoNum type="arabicPeriod"/>
            </a:pPr>
            <a:r>
              <a:rPr lang="es-CL" dirty="0"/>
              <a:t>Ahora prepárate para hacer el molde de tu cara. Toma las medidas aproximadas y dibuja un contorno sobre la superficie del rollo que cortaste en el paso 1. La forma que le des a los ojos, nariz o boca queda a tu libre elección.</a:t>
            </a:r>
          </a:p>
          <a:p>
            <a:pPr marL="571500" indent="-457200" algn="just" fontAlgn="base">
              <a:buFont typeface="+mj-lt"/>
              <a:buAutoNum type="arabicPeriod"/>
            </a:pPr>
            <a:r>
              <a:rPr lang="es-CL" dirty="0"/>
              <a:t>Lo siguiente es cortar el interior de los ojos, nariz y boca que dibujamos. ¡Recuerda pedirle ayuda a un adulto responsable para que lo haga!</a:t>
            </a:r>
          </a:p>
          <a:p>
            <a:pPr marL="571500" indent="-457200" algn="just" fontAlgn="base">
              <a:buFont typeface="+mj-lt"/>
              <a:buAutoNum type="arabicPeriod"/>
            </a:pPr>
            <a:r>
              <a:rPr lang="es-CL" dirty="0"/>
              <a:t>Una vez bien cortado, junta el molde a una liga elástica con un engrapador. Asegúrate que esté bien sujeta.</a:t>
            </a:r>
          </a:p>
          <a:p>
            <a:pPr marL="571500" indent="-457200" algn="just" fontAlgn="base">
              <a:buFont typeface="+mj-lt"/>
              <a:buAutoNum type="arabicPeriod"/>
            </a:pPr>
            <a:r>
              <a:rPr lang="es-CL" dirty="0"/>
              <a:t>Toma tu color favorito de </a:t>
            </a:r>
            <a:r>
              <a:rPr lang="es-CL" dirty="0" err="1"/>
              <a:t>microporoso</a:t>
            </a:r>
            <a:r>
              <a:rPr lang="es-CL" dirty="0"/>
              <a:t> y pégalo en la parte frontal de la máscara (aquella donde no engrapaste la liga). ¡Aplica bastante silicona para que no se caiga!</a:t>
            </a:r>
          </a:p>
          <a:p>
            <a:pPr marL="571500" indent="-457200" algn="just" fontAlgn="base">
              <a:buFont typeface="+mj-lt"/>
              <a:buAutoNum type="arabicPeriod"/>
            </a:pPr>
            <a:r>
              <a:rPr lang="es-CL" dirty="0"/>
              <a:t>Nuevamente, pídele ayuda a un adulto para cortar los contornos y el interior de la máscara que fueron cubiertos por el </a:t>
            </a:r>
            <a:r>
              <a:rPr lang="es-CL" dirty="0" err="1"/>
              <a:t>microporoso</a:t>
            </a:r>
            <a:r>
              <a:rPr lang="es-CL" dirty="0"/>
              <a:t>. Ten paciencia para que las formas queden perfectas.</a:t>
            </a:r>
          </a:p>
          <a:p>
            <a:pPr marL="571500" indent="-457200" algn="just" fontAlgn="base">
              <a:buFont typeface="+mj-lt"/>
              <a:buAutoNum type="arabicPeriod"/>
            </a:pPr>
            <a:r>
              <a:rPr lang="es-CL" dirty="0"/>
              <a:t>Para que la parte de atrás quede mejor, píntala de un color entero para ocultar los pliegues del cartón. De preferencia, usa una pintura acrílica ya que el secado es mucho más rápido.</a:t>
            </a:r>
          </a:p>
          <a:p>
            <a:pPr marL="571500" indent="-457200" algn="just" fontAlgn="base">
              <a:buFont typeface="+mj-lt"/>
              <a:buAutoNum type="arabicPeriod"/>
            </a:pPr>
            <a:r>
              <a:rPr lang="es-CL" dirty="0"/>
              <a:t>Una vez seca, llega la hora de decorar. Puedes combinar colores de </a:t>
            </a:r>
            <a:r>
              <a:rPr lang="es-CL" dirty="0" err="1"/>
              <a:t>microporoso</a:t>
            </a:r>
            <a:r>
              <a:rPr lang="es-CL" dirty="0"/>
              <a:t> y recortar las formas que más te gusten para pegarlas con silicona en la parte superior de la máscara. ¡Deja que tu creatividad tome el poder! Puedes hacer triángulos, círculos y hasta unas lindas hojitas.</a:t>
            </a:r>
          </a:p>
          <a:p>
            <a:pPr marL="571500" indent="-457200" algn="just" fontAlgn="base">
              <a:buFont typeface="+mj-lt"/>
              <a:buAutoNum type="arabicPeriod"/>
            </a:pPr>
            <a:r>
              <a:rPr lang="es-CL" dirty="0"/>
              <a:t>Corta las cintas de colores del largo que te guste y colócalas en la parte inferior.</a:t>
            </a:r>
          </a:p>
          <a:p>
            <a:pPr marL="571500" indent="-457200" algn="just" fontAlgn="base">
              <a:buFont typeface="+mj-lt"/>
              <a:buAutoNum type="arabicPeriod"/>
            </a:pPr>
            <a:r>
              <a:rPr lang="es-CL" dirty="0"/>
              <a:t>Aplica detallitos en la nariz (puedes hacer un triángulo de cartón y forrarlo con un papel decorativo), estrellas, plumas, brillantina y todo lo que se ocurra para que tu máscara quede como la imaginaste</a:t>
            </a:r>
            <a:r>
              <a:rPr lang="es-CL" dirty="0" smtClean="0"/>
              <a:t>.</a:t>
            </a:r>
            <a:endParaRPr lang="es-CL" dirty="0"/>
          </a:p>
        </p:txBody>
      </p:sp>
    </p:spTree>
    <p:extLst>
      <p:ext uri="{BB962C8B-B14F-4D97-AF65-F5344CB8AC3E}">
        <p14:creationId xmlns:p14="http://schemas.microsoft.com/office/powerpoint/2010/main" val="3605822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Tutoriales para construir una máscara</a:t>
            </a:r>
            <a:endParaRPr lang="es-CL" dirty="0"/>
          </a:p>
        </p:txBody>
      </p:sp>
      <p:sp>
        <p:nvSpPr>
          <p:cNvPr id="3" name="2 Marcador de contenido"/>
          <p:cNvSpPr>
            <a:spLocks noGrp="1"/>
          </p:cNvSpPr>
          <p:nvPr>
            <p:ph idx="1"/>
          </p:nvPr>
        </p:nvSpPr>
        <p:spPr/>
        <p:txBody>
          <a:bodyPr/>
          <a:lstStyle/>
          <a:p>
            <a:r>
              <a:rPr lang="es-CL" dirty="0">
                <a:hlinkClick r:id="rId2"/>
              </a:rPr>
              <a:t>https://</a:t>
            </a:r>
            <a:r>
              <a:rPr lang="es-CL" dirty="0" smtClean="0">
                <a:hlinkClick r:id="rId2"/>
              </a:rPr>
              <a:t>www.youtube.com/watch?v=gQ9AeOeJX1k</a:t>
            </a:r>
            <a:endParaRPr lang="es-CL" dirty="0" smtClean="0"/>
          </a:p>
          <a:p>
            <a:endParaRPr lang="es-CL" dirty="0"/>
          </a:p>
          <a:p>
            <a:r>
              <a:rPr lang="es-CL" dirty="0">
                <a:hlinkClick r:id="rId3"/>
              </a:rPr>
              <a:t>https://</a:t>
            </a:r>
            <a:r>
              <a:rPr lang="es-CL" dirty="0" smtClean="0">
                <a:hlinkClick r:id="rId3"/>
              </a:rPr>
              <a:t>www.youtube.com/watch?v=nPSrG8nTAZU</a:t>
            </a:r>
            <a:endParaRPr lang="es-CL" dirty="0" smtClean="0"/>
          </a:p>
          <a:p>
            <a:endParaRPr lang="es-CL" dirty="0"/>
          </a:p>
          <a:p>
            <a:r>
              <a:rPr lang="es-CL" dirty="0" smtClean="0"/>
              <a:t>PUEDES BUSCAR OTRAS ALTERNATIVAS</a:t>
            </a:r>
            <a:endParaRPr lang="es-CL" dirty="0"/>
          </a:p>
        </p:txBody>
      </p:sp>
    </p:spTree>
    <p:extLst>
      <p:ext uri="{BB962C8B-B14F-4D97-AF65-F5344CB8AC3E}">
        <p14:creationId xmlns:p14="http://schemas.microsoft.com/office/powerpoint/2010/main" val="8520200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850</TotalTime>
  <Words>824</Words>
  <Application>Microsoft Office PowerPoint</Application>
  <PresentationFormat>Presentación en pantalla (4:3)</PresentationFormat>
  <Paragraphs>53</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Boticario</vt:lpstr>
      <vt:lpstr>APOYO GUÍA N° 20</vt:lpstr>
      <vt:lpstr>objeto tecnológico</vt:lpstr>
      <vt:lpstr>Religión Aztecas y Mayas</vt:lpstr>
      <vt:lpstr>El significado de las máscaras Mayas</vt:lpstr>
      <vt:lpstr>Presentación de PowerPoint</vt:lpstr>
      <vt:lpstr>AHORA ES TU TURNO</vt:lpstr>
      <vt:lpstr>Presentación de PowerPoint</vt:lpstr>
      <vt:lpstr>Cómo hacer una máscara en               10 pasos</vt:lpstr>
      <vt:lpstr>Tutoriales para construir una máscara</vt:lpstr>
      <vt:lpstr>ejemplos: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APOYO GUÍA N° 3</dc:title>
  <dc:creator>Maritza Medina Silva</dc:creator>
  <cp:lastModifiedBy>Maritza Medina Silva</cp:lastModifiedBy>
  <cp:revision>75</cp:revision>
  <dcterms:created xsi:type="dcterms:W3CDTF">2020-03-26T01:06:58Z</dcterms:created>
  <dcterms:modified xsi:type="dcterms:W3CDTF">2020-11-02T20:10:46Z</dcterms:modified>
</cp:coreProperties>
</file>