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7"/>
  </p:notesMasterIdLst>
  <p:sldIdLst>
    <p:sldId id="256" r:id="rId2"/>
    <p:sldId id="298" r:id="rId3"/>
    <p:sldId id="299" r:id="rId4"/>
    <p:sldId id="300" r:id="rId5"/>
    <p:sldId id="301" r:id="rId6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FF9900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563" autoAdjust="0"/>
  </p:normalViewPr>
  <p:slideViewPr>
    <p:cSldViewPr>
      <p:cViewPr>
        <p:scale>
          <a:sx n="50" d="100"/>
          <a:sy n="50" d="100"/>
        </p:scale>
        <p:origin x="-1190" y="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4301B-571C-46FD-A683-32846BF45071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FA256C-9F9D-4688-B05E-FC267D04DCA1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672865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7687DA8-116A-4B1A-95ED-A17CFDEF84C5}" type="datetimeFigureOut">
              <a:rPr lang="es-CL" smtClean="0"/>
              <a:t>03-11-2020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5FEB4A4E-4D2C-4525-8D46-B905F34B45B4}" type="slidenum">
              <a:rPr lang="es-CL" smtClean="0"/>
              <a:t>‹Nº›</a:t>
            </a:fld>
            <a:endParaRPr lang="es-C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303493"/>
            <a:ext cx="4419600" cy="749243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APOYO GUÍA N° </a:t>
            </a:r>
            <a:r>
              <a:rPr lang="es-CL" dirty="0" smtClean="0"/>
              <a:t>20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067" y="5105400"/>
            <a:ext cx="6400800" cy="1752600"/>
          </a:xfrm>
        </p:spPr>
        <p:txBody>
          <a:bodyPr>
            <a:normAutofit/>
          </a:bodyPr>
          <a:lstStyle/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Colegio Mineral El Teniente</a:t>
            </a:r>
          </a:p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Cuarto año Básico A – B y C</a:t>
            </a:r>
          </a:p>
          <a:p>
            <a:pPr algn="ctr"/>
            <a:r>
              <a:rPr lang="es-CL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Maritza Medina Silva</a:t>
            </a:r>
            <a:endParaRPr lang="es-CL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81197"/>
            <a:ext cx="943531" cy="933815"/>
          </a:xfrm>
          <a:prstGeom prst="rect">
            <a:avLst/>
          </a:prstGeom>
        </p:spPr>
      </p:pic>
      <p:pic>
        <p:nvPicPr>
          <p:cNvPr id="6" name="5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332656"/>
            <a:ext cx="666444" cy="821926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395536" y="1484784"/>
            <a:ext cx="8165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/>
              <a:t>EJE TEMÁTICO: 	DATOS Y PROBABILIDADES </a:t>
            </a:r>
            <a:endParaRPr lang="es-CL" sz="2400" b="1" dirty="0" smtClean="0"/>
          </a:p>
          <a:p>
            <a:endParaRPr lang="es-CL" sz="2400" dirty="0"/>
          </a:p>
          <a:p>
            <a:r>
              <a:rPr lang="es-CL" sz="2400" b="1" dirty="0"/>
              <a:t>PRIORIZACIÓN CURRICULAR, NIVEL 1: (OA 27):</a:t>
            </a:r>
            <a:r>
              <a:rPr lang="es-CL" sz="2400" dirty="0"/>
              <a:t> </a:t>
            </a:r>
            <a:r>
              <a:rPr lang="es-CL" sz="2400" b="1" dirty="0"/>
              <a:t>Leer e interpretar pictogramas y gráficos de barra simple con escala, y comunicar sus conclusiones</a:t>
            </a:r>
            <a:r>
              <a:rPr lang="es-CL" sz="2400" b="1" dirty="0" smtClean="0"/>
              <a:t>.</a:t>
            </a:r>
          </a:p>
          <a:p>
            <a:r>
              <a:rPr lang="es-CL" sz="2400" dirty="0"/>
              <a:t>		</a:t>
            </a:r>
          </a:p>
          <a:p>
            <a:r>
              <a:rPr lang="es-CL" sz="2400" b="1" u="sng" dirty="0"/>
              <a:t>Objetivo</a:t>
            </a:r>
            <a:r>
              <a:rPr lang="es-CL" sz="2400" b="1" dirty="0"/>
              <a:t>:</a:t>
            </a:r>
            <a:r>
              <a:rPr lang="es-CL" sz="2400" dirty="0"/>
              <a:t> INTERPRETAR Y COMPARAR INFORMACIÓN DESDE GRÁFICOS DE BARRAS Y PICTOGRAMAS</a:t>
            </a:r>
            <a:r>
              <a:rPr lang="es-CL" sz="2400" dirty="0"/>
              <a:t>		</a:t>
            </a:r>
            <a:endParaRPr lang="es-CL" sz="2400" dirty="0" smtClean="0"/>
          </a:p>
          <a:p>
            <a:r>
              <a:rPr lang="es-CL" sz="2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2257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conversando con los niños iubjo - Búsqueda de Google in 2020 | Animated  images, Kids clipart, Cute imag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73" r="54818"/>
          <a:stretch/>
        </p:blipFill>
        <p:spPr bwMode="auto">
          <a:xfrm flipH="1">
            <a:off x="7020272" y="2471936"/>
            <a:ext cx="2491210" cy="33444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es-CL" sz="3600" dirty="0" smtClean="0"/>
              <a:t>?</a:t>
            </a:r>
            <a:endParaRPr lang="es-CL" sz="3600" dirty="0"/>
          </a:p>
        </p:txBody>
      </p:sp>
      <p:sp>
        <p:nvSpPr>
          <p:cNvPr id="6" name="5 Llamada rectangular redondeada"/>
          <p:cNvSpPr/>
          <p:nvPr/>
        </p:nvSpPr>
        <p:spPr>
          <a:xfrm>
            <a:off x="128952" y="116632"/>
            <a:ext cx="5235136" cy="883698"/>
          </a:xfrm>
          <a:prstGeom prst="wedgeRoundRectCallout">
            <a:avLst>
              <a:gd name="adj1" fmla="val -32820"/>
              <a:gd name="adj2" fmla="val 152079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3600" dirty="0" smtClean="0"/>
              <a:t>¿qué es un pictograma?</a:t>
            </a:r>
            <a:endParaRPr lang="es-CL" sz="3600" dirty="0"/>
          </a:p>
        </p:txBody>
      </p:sp>
      <p:sp>
        <p:nvSpPr>
          <p:cNvPr id="3" name="2 Llamada ovalada"/>
          <p:cNvSpPr/>
          <p:nvPr/>
        </p:nvSpPr>
        <p:spPr>
          <a:xfrm>
            <a:off x="2267744" y="1029179"/>
            <a:ext cx="4369438" cy="2903878"/>
          </a:xfrm>
          <a:prstGeom prst="wedgeEllipseCallout">
            <a:avLst>
              <a:gd name="adj1" fmla="val 66843"/>
              <a:gd name="adj2" fmla="val 120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/>
              <a:t>Un </a:t>
            </a:r>
            <a:r>
              <a:rPr lang="es-CL" b="1" dirty="0"/>
              <a:t>pictograma</a:t>
            </a:r>
            <a:r>
              <a:rPr lang="es-CL" dirty="0"/>
              <a:t> es un tipo de gráfico cuya información se grafica a través de dibujos. Por </a:t>
            </a:r>
            <a:r>
              <a:rPr lang="es-CL" b="1" dirty="0"/>
              <a:t>ejemplo</a:t>
            </a:r>
            <a:r>
              <a:rPr lang="es-CL" dirty="0" smtClean="0"/>
              <a:t>:</a:t>
            </a:r>
            <a:endParaRPr lang="es-CL" dirty="0"/>
          </a:p>
          <a:p>
            <a:pPr algn="ctr"/>
            <a:endParaRPr lang="es-CL" dirty="0"/>
          </a:p>
        </p:txBody>
      </p:sp>
      <p:pic>
        <p:nvPicPr>
          <p:cNvPr id="8" name="Picture 2" descr="Illustration of expressions icons, with different gestures, vector.. |  Imagenes animadas de niños, Niños dibujos animados, Dibujos anima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71" t="31778" r="5076" b="1840"/>
          <a:stretch/>
        </p:blipFill>
        <p:spPr bwMode="auto">
          <a:xfrm flipH="1">
            <a:off x="107991" y="2132856"/>
            <a:ext cx="2025607" cy="2701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AutoShape 8" descr="Pictogram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13" name="AutoShape 10" descr="Pictogram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037" name="Picture 13" descr="Graficando datos Objetivos de aprendizaje · Leer e interpretar datos de  tablas y figuras. · Leer e interpretar datos de gráficas de barras e  histogramas. Introducción Una enfermera recolecta datos del tipo de sangre  de sus pacientes. Cuando un paciente ...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7518" y="4293096"/>
            <a:ext cx="4199664" cy="1895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72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PICTOGRAMA</a:t>
            </a:r>
            <a:endParaRPr lang="es-CL" dirty="0"/>
          </a:p>
        </p:txBody>
      </p:sp>
      <p:pic>
        <p:nvPicPr>
          <p:cNvPr id="4" name="Picture 6" descr="▻¿Qué es un Pictograma?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 t="12253" r="15700"/>
          <a:stretch/>
        </p:blipFill>
        <p:spPr bwMode="auto">
          <a:xfrm>
            <a:off x="579796" y="1700808"/>
            <a:ext cx="5936420" cy="445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 redondeado"/>
          <p:cNvSpPr/>
          <p:nvPr/>
        </p:nvSpPr>
        <p:spPr>
          <a:xfrm>
            <a:off x="323528" y="1844824"/>
            <a:ext cx="1944216" cy="12428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Nos indica que cada dibujo representa 10 varones</a:t>
            </a:r>
            <a:endParaRPr lang="es-CL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2267744" y="2492896"/>
            <a:ext cx="104411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Rectángulo redondeado"/>
          <p:cNvSpPr/>
          <p:nvPr/>
        </p:nvSpPr>
        <p:spPr>
          <a:xfrm>
            <a:off x="7097648" y="1871484"/>
            <a:ext cx="1944216" cy="1242824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Nos indica que cada dibujo representa 10 damas</a:t>
            </a:r>
            <a:endParaRPr lang="es-CL" dirty="0"/>
          </a:p>
        </p:txBody>
      </p:sp>
      <p:cxnSp>
        <p:nvCxnSpPr>
          <p:cNvPr id="9" name="8 Conector recto de flecha"/>
          <p:cNvCxnSpPr/>
          <p:nvPr/>
        </p:nvCxnSpPr>
        <p:spPr>
          <a:xfrm flipH="1">
            <a:off x="6624914" y="2519576"/>
            <a:ext cx="768718" cy="0"/>
          </a:xfrm>
          <a:prstGeom prst="straightConnector1">
            <a:avLst/>
          </a:prstGeom>
          <a:ln w="38100">
            <a:solidFill>
              <a:srgbClr val="FF99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Rectángulo redondeado"/>
          <p:cNvSpPr/>
          <p:nvPr/>
        </p:nvSpPr>
        <p:spPr>
          <a:xfrm>
            <a:off x="5076742" y="3422536"/>
            <a:ext cx="309634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Como hay 7 dibujos y cada uno representa 10, la cantidad total representada es 70</a:t>
            </a:r>
            <a:endParaRPr lang="es-CL" dirty="0"/>
          </a:p>
        </p:txBody>
      </p:sp>
      <p:sp>
        <p:nvSpPr>
          <p:cNvPr id="13" name="12 Rectángulo redondeado"/>
          <p:cNvSpPr/>
          <p:nvPr/>
        </p:nvSpPr>
        <p:spPr>
          <a:xfrm>
            <a:off x="6372200" y="4581128"/>
            <a:ext cx="2771800" cy="1944216"/>
          </a:xfrm>
          <a:prstGeom prst="roundRect">
            <a:avLst/>
          </a:prstGeom>
          <a:solidFill>
            <a:srgbClr val="FF99FF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Como hay 9 dibujos completos y cada uno equivale a 10, hay 90, pero no olvidemos que hay un dibujo a la mitad, así que es la mitad 5, </a:t>
            </a:r>
            <a:r>
              <a:rPr lang="es-CL" dirty="0" err="1" smtClean="0"/>
              <a:t>pot</a:t>
            </a:r>
            <a:r>
              <a:rPr lang="es-CL" dirty="0" smtClean="0"/>
              <a:t> lo tanto el total es de 95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3869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Elementos de un Gráfico</a:t>
            </a:r>
            <a:endParaRPr lang="es-CL" dirty="0"/>
          </a:p>
        </p:txBody>
      </p:sp>
      <p:pic>
        <p:nvPicPr>
          <p:cNvPr id="3074" name="Picture 2" descr="Elementos de un Gráfic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68" y="1323128"/>
            <a:ext cx="8775920" cy="5462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072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683568" y="620688"/>
            <a:ext cx="8064895" cy="5976664"/>
          </a:xfrm>
        </p:spPr>
        <p:txBody>
          <a:bodyPr>
            <a:normAutofit fontScale="62500" lnSpcReduction="20000"/>
          </a:bodyPr>
          <a:lstStyle/>
          <a:p>
            <a:r>
              <a:rPr lang="es-CL" sz="2900" b="1" dirty="0"/>
              <a:t>Área del gráfico:</a:t>
            </a:r>
            <a:r>
              <a:rPr lang="es-CL" sz="2900" dirty="0"/>
              <a:t> Esta es el área que se encuentra definida por el marco del gráfico y que incluye todas sus partes.</a:t>
            </a:r>
          </a:p>
          <a:p>
            <a:r>
              <a:rPr lang="es-CL" sz="2900" dirty="0"/>
              <a:t/>
            </a:r>
            <a:br>
              <a:rPr lang="es-CL" sz="2900" dirty="0"/>
            </a:br>
            <a:r>
              <a:rPr lang="es-CL" sz="2900" b="1" dirty="0"/>
              <a:t>Título del gráfico: </a:t>
            </a:r>
            <a:r>
              <a:rPr lang="es-CL" sz="2900" dirty="0"/>
              <a:t>Texto descriptivo del gráfico que se coloca en la parte superior.</a:t>
            </a:r>
          </a:p>
          <a:p>
            <a:r>
              <a:rPr lang="es-CL" sz="2900" dirty="0"/>
              <a:t/>
            </a:r>
            <a:br>
              <a:rPr lang="es-CL" sz="2900" dirty="0"/>
            </a:br>
            <a:r>
              <a:rPr lang="es-CL" sz="2900" b="1" dirty="0"/>
              <a:t>Series de datos</a:t>
            </a:r>
            <a:r>
              <a:rPr lang="es-CL" sz="2900" dirty="0"/>
              <a:t>: Son los puntos de datos relacionados entre sí trazados en un gráfico. Cada serie de datos tiene un color exclusivo. Un gráfico puede tener una o más series de </a:t>
            </a:r>
            <a:r>
              <a:rPr lang="es-CL" sz="2900" dirty="0" smtClean="0"/>
              <a:t>datos.</a:t>
            </a:r>
          </a:p>
          <a:p>
            <a:r>
              <a:rPr lang="es-CL" sz="2900" dirty="0"/>
              <a:t/>
            </a:r>
            <a:br>
              <a:rPr lang="es-CL" sz="2900" dirty="0"/>
            </a:br>
            <a:r>
              <a:rPr lang="es-CL" sz="2900" b="1" dirty="0"/>
              <a:t>Ejes:</a:t>
            </a:r>
            <a:r>
              <a:rPr lang="es-CL" sz="2900" dirty="0"/>
              <a:t> Un eje es la línea que sirve como referencia de medida. El eje Y es conocido como el eje vertical y generalmente contiene datos. El eje X es conocido también como el eje horizontal y suele contener las categorías del gráfico.</a:t>
            </a:r>
          </a:p>
          <a:p>
            <a:r>
              <a:rPr lang="es-CL" sz="2900" b="1" dirty="0"/>
              <a:t/>
            </a:r>
            <a:br>
              <a:rPr lang="es-CL" sz="2900" b="1" dirty="0"/>
            </a:br>
            <a:r>
              <a:rPr lang="es-CL" sz="2900" b="1" dirty="0"/>
              <a:t>Líneas de división</a:t>
            </a:r>
            <a:r>
              <a:rPr lang="es-CL" sz="2900" dirty="0"/>
              <a:t>: Son líneas opcionales que extienden los valores de los ejes de manera que faciliten su lectura e interpretación.</a:t>
            </a:r>
          </a:p>
          <a:p>
            <a:r>
              <a:rPr lang="es-CL" sz="2900" b="1" dirty="0"/>
              <a:t/>
            </a:r>
            <a:br>
              <a:rPr lang="es-CL" sz="2900" b="1" dirty="0"/>
            </a:br>
            <a:r>
              <a:rPr lang="es-CL" sz="2900" b="1" dirty="0"/>
              <a:t>Título de eje:</a:t>
            </a:r>
            <a:r>
              <a:rPr lang="es-CL" sz="2900" dirty="0"/>
              <a:t> Texto descriptivo que se alinea automáticamente al eje correspondiente.</a:t>
            </a:r>
          </a:p>
          <a:p>
            <a:r>
              <a:rPr lang="es-CL" sz="2900" b="1" dirty="0"/>
              <a:t/>
            </a:r>
            <a:br>
              <a:rPr lang="es-CL" sz="2900" b="1" dirty="0"/>
            </a:br>
            <a:r>
              <a:rPr lang="es-CL" sz="2900" b="1" dirty="0"/>
              <a:t>Leyenda:</a:t>
            </a:r>
            <a:r>
              <a:rPr lang="es-CL" sz="2900" dirty="0"/>
              <a:t> Recuadro que ayuda a identificar los colores asignados a las series de datos.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8986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 de onda">
  <a:themeElements>
    <a:clrScheme name="Forma de onda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orma de onda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orma de onda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3213</TotalTime>
  <Words>113</Words>
  <Application>Microsoft Office PowerPoint</Application>
  <PresentationFormat>Presentación en pantalla (4:3)</PresentationFormat>
  <Paragraphs>26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Forma de onda</vt:lpstr>
      <vt:lpstr>APOYO GUÍA N° 20</vt:lpstr>
      <vt:lpstr>?</vt:lpstr>
      <vt:lpstr>PICTOGRAMA</vt:lpstr>
      <vt:lpstr>Elementos de un Gráfico</vt:lpstr>
      <vt:lpstr>Presentación de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APOYO GUÍA N° 3</dc:title>
  <dc:creator>Maritza Medina Silva</dc:creator>
  <cp:lastModifiedBy>Maritza Medina Silva</cp:lastModifiedBy>
  <cp:revision>137</cp:revision>
  <dcterms:created xsi:type="dcterms:W3CDTF">2020-03-26T01:06:58Z</dcterms:created>
  <dcterms:modified xsi:type="dcterms:W3CDTF">2020-11-04T02:38:38Z</dcterms:modified>
</cp:coreProperties>
</file>