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98" r:id="rId3"/>
    <p:sldId id="299" r:id="rId4"/>
    <p:sldId id="300" r:id="rId5"/>
    <p:sldId id="302" r:id="rId6"/>
    <p:sldId id="304" r:id="rId7"/>
    <p:sldId id="305" r:id="rId8"/>
    <p:sldId id="284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60" d="100"/>
          <a:sy n="60" d="100"/>
        </p:scale>
        <p:origin x="-902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1119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1119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1119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1119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1119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ritza.medina@colegio-mineralelteniente.cl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9067" y="5301208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Colegio Mineral El Teniente</a:t>
            </a:r>
          </a:p>
          <a:p>
            <a:pPr algn="ctr"/>
            <a:r>
              <a:rPr lang="es-CL" dirty="0" smtClean="0"/>
              <a:t>Cuarto año Básico A – B y C</a:t>
            </a:r>
          </a:p>
          <a:p>
            <a:pPr algn="ctr"/>
            <a:r>
              <a:rPr lang="es-CL" dirty="0" smtClean="0"/>
              <a:t>Maritza Medina Silva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303493"/>
            <a:ext cx="4419600" cy="1298575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APOYO GUÍA N° </a:t>
            </a:r>
            <a:r>
              <a:rPr lang="es-CL" dirty="0" smtClean="0"/>
              <a:t>19</a:t>
            </a:r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943531" cy="93381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32656"/>
            <a:ext cx="666444" cy="82192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95536" y="1772816"/>
            <a:ext cx="81654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EJE TEMÁTICO: Geometría</a:t>
            </a:r>
            <a:endParaRPr lang="es-CL" sz="2400" dirty="0"/>
          </a:p>
          <a:p>
            <a:r>
              <a:rPr lang="es-CL" sz="2400" b="1" dirty="0"/>
              <a:t>PRIORIZACIÓN CURRICULAR, NIVEL 1: (OA 17): Demostrar que comprende una línea de simetría: identificando figuras simétricas 2D, Creando figuras geométricas 2D, dibujando una o más líneas de simetría en figuras 2D, usando software geométricos</a:t>
            </a:r>
            <a:r>
              <a:rPr lang="es-CL" sz="2400" dirty="0"/>
              <a:t>.		</a:t>
            </a:r>
            <a:endParaRPr lang="es-CL" sz="2400" dirty="0" smtClean="0"/>
          </a:p>
          <a:p>
            <a:r>
              <a:rPr lang="es-CL" sz="2400" dirty="0"/>
              <a:t>	</a:t>
            </a:r>
          </a:p>
          <a:p>
            <a:pPr algn="just"/>
            <a:r>
              <a:rPr lang="es-CL" sz="2400" u="sng" dirty="0" smtClean="0"/>
              <a:t>Objetivo</a:t>
            </a:r>
            <a:r>
              <a:rPr lang="es-CL" sz="2400" dirty="0" smtClean="0"/>
              <a:t>: </a:t>
            </a:r>
            <a:r>
              <a:rPr lang="es-CL" sz="2400" dirty="0" smtClean="0"/>
              <a:t>Crear</a:t>
            </a:r>
            <a:r>
              <a:rPr lang="es-CL" sz="2400" dirty="0" smtClean="0"/>
              <a:t> </a:t>
            </a:r>
            <a:r>
              <a:rPr lang="es-CL" sz="2400" dirty="0"/>
              <a:t>figuras simétricas y asimétricas </a:t>
            </a:r>
            <a:r>
              <a:rPr lang="es-CL" sz="2400" dirty="0" smtClean="0"/>
              <a:t>a partir</a:t>
            </a:r>
            <a:r>
              <a:rPr lang="es-CL" sz="2400" dirty="0" smtClean="0"/>
              <a:t> de su eje.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CL" sz="3600" dirty="0" smtClean="0"/>
              <a:t>?</a:t>
            </a:r>
            <a:endParaRPr lang="es-CL" sz="36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964" y="24966"/>
            <a:ext cx="1902180" cy="2198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Llamada rectangular redondeada"/>
          <p:cNvSpPr/>
          <p:nvPr/>
        </p:nvSpPr>
        <p:spPr>
          <a:xfrm>
            <a:off x="2500848" y="240432"/>
            <a:ext cx="6299016" cy="883698"/>
          </a:xfrm>
          <a:prstGeom prst="wedgeRoundRectCallout">
            <a:avLst>
              <a:gd name="adj1" fmla="val -60754"/>
              <a:gd name="adj2" fmla="val -2612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¿Cómo </a:t>
            </a:r>
            <a:r>
              <a:rPr lang="es-CL" dirty="0" smtClean="0"/>
              <a:t>puedo </a:t>
            </a:r>
            <a:r>
              <a:rPr lang="es-CL" dirty="0"/>
              <a:t>hacer una figura </a:t>
            </a:r>
            <a:r>
              <a:rPr lang="es-CL" dirty="0" smtClean="0"/>
              <a:t>simétrica?</a:t>
            </a:r>
            <a:endParaRPr lang="es-CL" dirty="0"/>
          </a:p>
        </p:txBody>
      </p:sp>
      <p:pic>
        <p:nvPicPr>
          <p:cNvPr id="1026" name="Picture 2" descr="Mi cole Luis Cernuda, Campanillas.: T.11 - 4º &quot;Problemas Figuras Planas&quot; |  Imagenes gif, Gif, Figuras plana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916832"/>
            <a:ext cx="1352550" cy="256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Llamada ovalada"/>
          <p:cNvSpPr/>
          <p:nvPr/>
        </p:nvSpPr>
        <p:spPr>
          <a:xfrm>
            <a:off x="1619672" y="1556792"/>
            <a:ext cx="5040560" cy="1800200"/>
          </a:xfrm>
          <a:prstGeom prst="wedgeEllipseCallout">
            <a:avLst>
              <a:gd name="adj1" fmla="val 63824"/>
              <a:gd name="adj2" fmla="val 1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Recordemos que una figura simétrica está dividida por una línea en dos partes iguales.  A esta línea llamamos eje de simetría.  </a:t>
            </a:r>
          </a:p>
          <a:p>
            <a:pPr algn="ctr"/>
            <a:endParaRPr lang="es-CL" dirty="0"/>
          </a:p>
        </p:txBody>
      </p:sp>
      <p:sp>
        <p:nvSpPr>
          <p:cNvPr id="4" name="3 Corazón"/>
          <p:cNvSpPr/>
          <p:nvPr/>
        </p:nvSpPr>
        <p:spPr>
          <a:xfrm>
            <a:off x="827584" y="4926672"/>
            <a:ext cx="1872208" cy="151216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Cara sonriente"/>
          <p:cNvSpPr/>
          <p:nvPr/>
        </p:nvSpPr>
        <p:spPr>
          <a:xfrm>
            <a:off x="5508104" y="4926672"/>
            <a:ext cx="1584176" cy="1512168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28" name="Picture 4" descr="Pin en libr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8871" y="3126447"/>
            <a:ext cx="12668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8 Conector recto"/>
          <p:cNvCxnSpPr>
            <a:stCxn id="4" idx="1"/>
          </p:cNvCxnSpPr>
          <p:nvPr/>
        </p:nvCxnSpPr>
        <p:spPr>
          <a:xfrm flipV="1">
            <a:off x="1763688" y="4479058"/>
            <a:ext cx="0" cy="195978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9 Llamada rectangular redondeada"/>
          <p:cNvSpPr/>
          <p:nvPr/>
        </p:nvSpPr>
        <p:spPr>
          <a:xfrm>
            <a:off x="2123728" y="3789040"/>
            <a:ext cx="1656184" cy="1008112"/>
          </a:xfrm>
          <a:prstGeom prst="wedgeRoundRectCallout">
            <a:avLst>
              <a:gd name="adj1" fmla="val -89847"/>
              <a:gd name="adj2" fmla="val -5088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Esta línea que dibujé se llama EJE</a:t>
            </a:r>
            <a:endParaRPr lang="es-CL" dirty="0"/>
          </a:p>
        </p:txBody>
      </p:sp>
      <p:cxnSp>
        <p:nvCxnSpPr>
          <p:cNvPr id="15" name="14 Conector recto"/>
          <p:cNvCxnSpPr/>
          <p:nvPr/>
        </p:nvCxnSpPr>
        <p:spPr>
          <a:xfrm flipV="1">
            <a:off x="6300192" y="4631458"/>
            <a:ext cx="0" cy="195978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21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3203" y="132224"/>
            <a:ext cx="6512511" cy="1143000"/>
          </a:xfrm>
        </p:spPr>
        <p:txBody>
          <a:bodyPr/>
          <a:lstStyle/>
          <a:p>
            <a:pPr algn="l"/>
            <a:r>
              <a:rPr lang="es-CL" dirty="0" smtClean="0"/>
              <a:t>1° PASO: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622810" y="223427"/>
            <a:ext cx="3131414" cy="3474720"/>
          </a:xfrm>
        </p:spPr>
        <p:txBody>
          <a:bodyPr>
            <a:normAutofit lnSpcReduction="10000"/>
          </a:bodyPr>
          <a:lstStyle/>
          <a:p>
            <a:r>
              <a:rPr lang="es-CL" dirty="0"/>
              <a:t>identificar el eje. Es la línea que separa a la mitad. </a:t>
            </a:r>
            <a:r>
              <a:rPr lang="es-CL" dirty="0" smtClean="0"/>
              <a:t>Esto quiere decir que al otro lado de la línea debemos repetir la misma imagen, los puntos deben estar a una misma distancia del eje.</a:t>
            </a:r>
            <a:endParaRPr lang="es-CL" dirty="0"/>
          </a:p>
          <a:p>
            <a:endParaRPr lang="es-CL" dirty="0"/>
          </a:p>
        </p:txBody>
      </p:sp>
      <p:pic>
        <p:nvPicPr>
          <p:cNvPr id="2050" name="Picture 2" descr="Niños escribiendo con lápiz grande - Descargar Vectores Gratis, Illustrator  Graficos, Plantillas Diseñ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-13083"/>
            <a:ext cx="1504203" cy="12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1"/>
            <a:ext cx="522727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Conector recto"/>
          <p:cNvCxnSpPr>
            <a:stCxn id="2052" idx="0"/>
          </p:cNvCxnSpPr>
          <p:nvPr/>
        </p:nvCxnSpPr>
        <p:spPr>
          <a:xfrm>
            <a:off x="3009173" y="1268761"/>
            <a:ext cx="0" cy="4752527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241" y="4941168"/>
            <a:ext cx="2023461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350971" y="4978152"/>
            <a:ext cx="101173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12 Conector recto"/>
          <p:cNvCxnSpPr>
            <a:stCxn id="9" idx="0"/>
          </p:cNvCxnSpPr>
          <p:nvPr/>
        </p:nvCxnSpPr>
        <p:spPr>
          <a:xfrm flipH="1">
            <a:off x="7350971" y="4941168"/>
            <a:ext cx="1" cy="1765176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 descr="Fotos de Niños conversando historieta de stock, imágenes de Niños  conversando historieta sin royalties | Depositphotos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2615"/>
          <a:stretch/>
        </p:blipFill>
        <p:spPr bwMode="auto">
          <a:xfrm>
            <a:off x="4494975" y="3723516"/>
            <a:ext cx="1290248" cy="2297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Llamada rectangular redondeada"/>
          <p:cNvSpPr/>
          <p:nvPr/>
        </p:nvSpPr>
        <p:spPr>
          <a:xfrm>
            <a:off x="5940153" y="3356992"/>
            <a:ext cx="2952328" cy="1515410"/>
          </a:xfrm>
          <a:prstGeom prst="wedgeRoundRectCallout">
            <a:avLst>
              <a:gd name="adj1" fmla="val -63164"/>
              <a:gd name="adj2" fmla="val 2823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Es la misma imagen, pero en relación al eje. La figura de abajo NO muestra una simetría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1206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3203" y="132224"/>
            <a:ext cx="6512511" cy="1143000"/>
          </a:xfrm>
        </p:spPr>
        <p:txBody>
          <a:bodyPr/>
          <a:lstStyle/>
          <a:p>
            <a:pPr algn="l"/>
            <a:r>
              <a:rPr lang="es-CL" dirty="0"/>
              <a:t>2</a:t>
            </a:r>
            <a:r>
              <a:rPr lang="es-CL" dirty="0" smtClean="0"/>
              <a:t>° PASO: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622810" y="223427"/>
            <a:ext cx="3131414" cy="3474720"/>
          </a:xfrm>
        </p:spPr>
        <p:txBody>
          <a:bodyPr>
            <a:normAutofit/>
          </a:bodyPr>
          <a:lstStyle/>
          <a:p>
            <a:r>
              <a:rPr lang="es-CL" dirty="0" smtClean="0"/>
              <a:t>Vamos a marcar y numerar cada uno de los vértices de la figura.</a:t>
            </a:r>
            <a:endParaRPr lang="es-CL" dirty="0"/>
          </a:p>
          <a:p>
            <a:endParaRPr lang="es-CL" dirty="0"/>
          </a:p>
        </p:txBody>
      </p:sp>
      <p:pic>
        <p:nvPicPr>
          <p:cNvPr id="2050" name="Picture 2" descr="Niños escribiendo con lápiz grande - Descargar Vectores Gratis, Illustrator  Graficos, Plantillas Diseñ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-13083"/>
            <a:ext cx="1504203" cy="12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1"/>
            <a:ext cx="522727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Conector recto"/>
          <p:cNvCxnSpPr>
            <a:stCxn id="2052" idx="0"/>
          </p:cNvCxnSpPr>
          <p:nvPr/>
        </p:nvCxnSpPr>
        <p:spPr>
          <a:xfrm>
            <a:off x="3009173" y="1268761"/>
            <a:ext cx="0" cy="4752527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Llamada rectangular redondeada"/>
          <p:cNvSpPr/>
          <p:nvPr/>
        </p:nvSpPr>
        <p:spPr>
          <a:xfrm>
            <a:off x="5916881" y="1628800"/>
            <a:ext cx="2952328" cy="1515410"/>
          </a:xfrm>
          <a:prstGeom prst="wedgeRoundRectCallout">
            <a:avLst>
              <a:gd name="adj1" fmla="val -11027"/>
              <a:gd name="adj2" fmla="val 7851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Te recomiendo utilizar diferentes colores.</a:t>
            </a:r>
            <a:endParaRPr lang="es-CL" dirty="0"/>
          </a:p>
        </p:txBody>
      </p:sp>
      <p:pic>
        <p:nvPicPr>
          <p:cNvPr id="14" name="Picture 6" descr="Fotos de Niños conversando historieta de stock, imágenes de Niños  conversando historieta sin royalties | Depositphotos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73" r="-352"/>
          <a:stretch/>
        </p:blipFill>
        <p:spPr bwMode="auto">
          <a:xfrm>
            <a:off x="6948264" y="3680440"/>
            <a:ext cx="1224136" cy="2883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Elipse"/>
          <p:cNvSpPr/>
          <p:nvPr/>
        </p:nvSpPr>
        <p:spPr>
          <a:xfrm>
            <a:off x="2915816" y="1628800"/>
            <a:ext cx="122667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2555776" y="1996676"/>
            <a:ext cx="122667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Elipse"/>
          <p:cNvSpPr/>
          <p:nvPr/>
        </p:nvSpPr>
        <p:spPr>
          <a:xfrm>
            <a:off x="2576365" y="2636912"/>
            <a:ext cx="122667" cy="2160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Elipse"/>
          <p:cNvSpPr/>
          <p:nvPr/>
        </p:nvSpPr>
        <p:spPr>
          <a:xfrm>
            <a:off x="2217085" y="2636912"/>
            <a:ext cx="122667" cy="21602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Elipse"/>
          <p:cNvSpPr/>
          <p:nvPr/>
        </p:nvSpPr>
        <p:spPr>
          <a:xfrm>
            <a:off x="2217085" y="3036198"/>
            <a:ext cx="122667" cy="21602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Elipse"/>
          <p:cNvSpPr/>
          <p:nvPr/>
        </p:nvSpPr>
        <p:spPr>
          <a:xfrm>
            <a:off x="1547664" y="3035650"/>
            <a:ext cx="122667" cy="2160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Elipse"/>
          <p:cNvSpPr/>
          <p:nvPr/>
        </p:nvSpPr>
        <p:spPr>
          <a:xfrm>
            <a:off x="1208973" y="3356992"/>
            <a:ext cx="122667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Elipse"/>
          <p:cNvSpPr/>
          <p:nvPr/>
        </p:nvSpPr>
        <p:spPr>
          <a:xfrm>
            <a:off x="1522533" y="3695132"/>
            <a:ext cx="122667" cy="21602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Elipse"/>
          <p:cNvSpPr/>
          <p:nvPr/>
        </p:nvSpPr>
        <p:spPr>
          <a:xfrm>
            <a:off x="2222434" y="3717032"/>
            <a:ext cx="122667" cy="216024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Elipse"/>
          <p:cNvSpPr/>
          <p:nvPr/>
        </p:nvSpPr>
        <p:spPr>
          <a:xfrm>
            <a:off x="2222434" y="4085260"/>
            <a:ext cx="122667" cy="21602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Elipse"/>
          <p:cNvSpPr/>
          <p:nvPr/>
        </p:nvSpPr>
        <p:spPr>
          <a:xfrm>
            <a:off x="2555776" y="4077072"/>
            <a:ext cx="122667" cy="216024"/>
          </a:xfrm>
          <a:prstGeom prst="ellipse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Elipse"/>
          <p:cNvSpPr/>
          <p:nvPr/>
        </p:nvSpPr>
        <p:spPr>
          <a:xfrm>
            <a:off x="2589372" y="4725144"/>
            <a:ext cx="122667" cy="21602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25 Elipse"/>
          <p:cNvSpPr/>
          <p:nvPr/>
        </p:nvSpPr>
        <p:spPr>
          <a:xfrm>
            <a:off x="2915815" y="5085184"/>
            <a:ext cx="122667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765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3203" y="132224"/>
            <a:ext cx="6512511" cy="1143000"/>
          </a:xfrm>
        </p:spPr>
        <p:txBody>
          <a:bodyPr/>
          <a:lstStyle/>
          <a:p>
            <a:pPr algn="l"/>
            <a:r>
              <a:rPr lang="es-CL" dirty="0" smtClean="0"/>
              <a:t>3° PASO: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622810" y="223427"/>
            <a:ext cx="3131414" cy="3474720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Ahora ubicaremos los vértices relacionándolos con el eje.</a:t>
            </a:r>
          </a:p>
          <a:p>
            <a:r>
              <a:rPr lang="es-CL" dirty="0" smtClean="0"/>
              <a:t>Los puntos deben tener la misma distancia pero a distinto lado del eje.</a:t>
            </a:r>
          </a:p>
          <a:p>
            <a:r>
              <a:rPr lang="es-CL" dirty="0" smtClean="0"/>
              <a:t>SE REPITE LO MISMO CON CADA PUNTO</a:t>
            </a:r>
            <a:endParaRPr lang="es-CL" dirty="0"/>
          </a:p>
          <a:p>
            <a:endParaRPr lang="es-CL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1"/>
            <a:ext cx="522727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Conector recto"/>
          <p:cNvCxnSpPr>
            <a:stCxn id="2052" idx="0"/>
          </p:cNvCxnSpPr>
          <p:nvPr/>
        </p:nvCxnSpPr>
        <p:spPr>
          <a:xfrm>
            <a:off x="3009173" y="1268761"/>
            <a:ext cx="0" cy="4752527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Llamada rectangular redondeada"/>
          <p:cNvSpPr/>
          <p:nvPr/>
        </p:nvSpPr>
        <p:spPr>
          <a:xfrm>
            <a:off x="971600" y="5517232"/>
            <a:ext cx="5184576" cy="1083362"/>
          </a:xfrm>
          <a:prstGeom prst="wedgeRoundRectCallout">
            <a:avLst>
              <a:gd name="adj1" fmla="val 65851"/>
              <a:gd name="adj2" fmla="val -2468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El punto destacado está ubicado a 5 cuadrados a la izquierda, así que debemos ubicarlo 5 cuadrados a la derecha del eje</a:t>
            </a:r>
            <a:endParaRPr lang="es-CL" dirty="0"/>
          </a:p>
        </p:txBody>
      </p:sp>
      <p:sp>
        <p:nvSpPr>
          <p:cNvPr id="4" name="3 Elipse"/>
          <p:cNvSpPr/>
          <p:nvPr/>
        </p:nvSpPr>
        <p:spPr>
          <a:xfrm>
            <a:off x="2915816" y="1628800"/>
            <a:ext cx="122667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2555776" y="1996676"/>
            <a:ext cx="122667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Elipse"/>
          <p:cNvSpPr/>
          <p:nvPr/>
        </p:nvSpPr>
        <p:spPr>
          <a:xfrm>
            <a:off x="2576365" y="2636912"/>
            <a:ext cx="122667" cy="2160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Elipse"/>
          <p:cNvSpPr/>
          <p:nvPr/>
        </p:nvSpPr>
        <p:spPr>
          <a:xfrm>
            <a:off x="2217085" y="2636912"/>
            <a:ext cx="122667" cy="21602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Elipse"/>
          <p:cNvSpPr/>
          <p:nvPr/>
        </p:nvSpPr>
        <p:spPr>
          <a:xfrm>
            <a:off x="2217085" y="3036198"/>
            <a:ext cx="122667" cy="21602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Elipse"/>
          <p:cNvSpPr/>
          <p:nvPr/>
        </p:nvSpPr>
        <p:spPr>
          <a:xfrm>
            <a:off x="1547664" y="3035650"/>
            <a:ext cx="122667" cy="2160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Elipse"/>
          <p:cNvSpPr/>
          <p:nvPr/>
        </p:nvSpPr>
        <p:spPr>
          <a:xfrm>
            <a:off x="1208973" y="3356992"/>
            <a:ext cx="122667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Elipse"/>
          <p:cNvSpPr/>
          <p:nvPr/>
        </p:nvSpPr>
        <p:spPr>
          <a:xfrm>
            <a:off x="1522533" y="3695132"/>
            <a:ext cx="122667" cy="21602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Elipse"/>
          <p:cNvSpPr/>
          <p:nvPr/>
        </p:nvSpPr>
        <p:spPr>
          <a:xfrm>
            <a:off x="2222434" y="3717032"/>
            <a:ext cx="122667" cy="216024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Elipse"/>
          <p:cNvSpPr/>
          <p:nvPr/>
        </p:nvSpPr>
        <p:spPr>
          <a:xfrm>
            <a:off x="2222434" y="4085260"/>
            <a:ext cx="122667" cy="21602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Elipse"/>
          <p:cNvSpPr/>
          <p:nvPr/>
        </p:nvSpPr>
        <p:spPr>
          <a:xfrm>
            <a:off x="2555776" y="4077072"/>
            <a:ext cx="122667" cy="216024"/>
          </a:xfrm>
          <a:prstGeom prst="ellipse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Elipse"/>
          <p:cNvSpPr/>
          <p:nvPr/>
        </p:nvSpPr>
        <p:spPr>
          <a:xfrm>
            <a:off x="2589372" y="4725144"/>
            <a:ext cx="122667" cy="21602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25 Elipse"/>
          <p:cNvSpPr/>
          <p:nvPr/>
        </p:nvSpPr>
        <p:spPr>
          <a:xfrm>
            <a:off x="2915815" y="5085184"/>
            <a:ext cx="122667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3074" name="Picture 2" descr="Grupo de niños hablando entre ellos de diferentes géneros y razas: comprar  esta ilustración de stock y explorar ilustraciones similares en Adobe Stock  | Adobe Stock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84" t="18050" r="49774" b="22101"/>
          <a:stretch/>
        </p:blipFill>
        <p:spPr bwMode="auto">
          <a:xfrm flipH="1">
            <a:off x="7121195" y="4591580"/>
            <a:ext cx="1828023" cy="208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6 Conector recto de flecha"/>
          <p:cNvCxnSpPr/>
          <p:nvPr/>
        </p:nvCxnSpPr>
        <p:spPr>
          <a:xfrm>
            <a:off x="395536" y="2420888"/>
            <a:ext cx="720080" cy="93610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Elipse"/>
          <p:cNvSpPr/>
          <p:nvPr/>
        </p:nvSpPr>
        <p:spPr>
          <a:xfrm>
            <a:off x="1043608" y="3251674"/>
            <a:ext cx="406917" cy="443458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1" name="10 Conector recto de flecha"/>
          <p:cNvCxnSpPr/>
          <p:nvPr/>
        </p:nvCxnSpPr>
        <p:spPr>
          <a:xfrm flipH="1">
            <a:off x="2712039" y="3465004"/>
            <a:ext cx="26510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flipH="1">
            <a:off x="2267744" y="3455288"/>
            <a:ext cx="26510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flipH="1">
            <a:off x="1951976" y="3451096"/>
            <a:ext cx="26510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flipH="1">
            <a:off x="1619672" y="3429000"/>
            <a:ext cx="26510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H="1">
            <a:off x="1317970" y="3451096"/>
            <a:ext cx="26510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flipH="1">
            <a:off x="1043608" y="6058913"/>
            <a:ext cx="26510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3038483" y="3429000"/>
            <a:ext cx="307919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3327977" y="3429000"/>
            <a:ext cx="307919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3688017" y="3409568"/>
            <a:ext cx="307919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4048057" y="3429000"/>
            <a:ext cx="307919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>
            <a:off x="4355976" y="3440048"/>
            <a:ext cx="307919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Elipse"/>
          <p:cNvSpPr/>
          <p:nvPr/>
        </p:nvSpPr>
        <p:spPr>
          <a:xfrm>
            <a:off x="4644008" y="3343084"/>
            <a:ext cx="122667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41" name="40 Conector recto de flecha"/>
          <p:cNvCxnSpPr/>
          <p:nvPr/>
        </p:nvCxnSpPr>
        <p:spPr>
          <a:xfrm>
            <a:off x="5148064" y="6381328"/>
            <a:ext cx="307919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47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3203" y="132224"/>
            <a:ext cx="6512511" cy="1143000"/>
          </a:xfrm>
        </p:spPr>
        <p:txBody>
          <a:bodyPr/>
          <a:lstStyle/>
          <a:p>
            <a:pPr algn="l"/>
            <a:r>
              <a:rPr lang="es-CL" dirty="0" smtClean="0"/>
              <a:t>3° PASO: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622810" y="223427"/>
            <a:ext cx="3131414" cy="1513385"/>
          </a:xfrm>
        </p:spPr>
        <p:txBody>
          <a:bodyPr>
            <a:normAutofit/>
          </a:bodyPr>
          <a:lstStyle/>
          <a:p>
            <a:r>
              <a:rPr lang="es-CL" dirty="0" smtClean="0"/>
              <a:t>Copiamos cada uno de los puntos como en la imagen</a:t>
            </a:r>
            <a:endParaRPr lang="es-CL" dirty="0"/>
          </a:p>
          <a:p>
            <a:endParaRPr lang="es-CL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1"/>
            <a:ext cx="522727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Conector recto"/>
          <p:cNvCxnSpPr>
            <a:stCxn id="2052" idx="0"/>
          </p:cNvCxnSpPr>
          <p:nvPr/>
        </p:nvCxnSpPr>
        <p:spPr>
          <a:xfrm>
            <a:off x="3009173" y="1268761"/>
            <a:ext cx="0" cy="4752527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Llamada rectangular redondeada"/>
          <p:cNvSpPr/>
          <p:nvPr/>
        </p:nvSpPr>
        <p:spPr>
          <a:xfrm>
            <a:off x="6156176" y="1454994"/>
            <a:ext cx="2592288" cy="1689215"/>
          </a:xfrm>
          <a:prstGeom prst="wedgeRoundRectCallout">
            <a:avLst>
              <a:gd name="adj1" fmla="val 21759"/>
              <a:gd name="adj2" fmla="val 12508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Si te resulta más fácil colócales número a los vértices para diferenciarlos, te ayudará en el último paso.</a:t>
            </a:r>
            <a:endParaRPr lang="es-CL" dirty="0"/>
          </a:p>
        </p:txBody>
      </p:sp>
      <p:sp>
        <p:nvSpPr>
          <p:cNvPr id="4" name="3 Elipse"/>
          <p:cNvSpPr/>
          <p:nvPr/>
        </p:nvSpPr>
        <p:spPr>
          <a:xfrm>
            <a:off x="2915816" y="1628800"/>
            <a:ext cx="122667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2555776" y="1996676"/>
            <a:ext cx="122667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Elipse"/>
          <p:cNvSpPr/>
          <p:nvPr/>
        </p:nvSpPr>
        <p:spPr>
          <a:xfrm>
            <a:off x="2576365" y="2636912"/>
            <a:ext cx="122667" cy="2160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Elipse"/>
          <p:cNvSpPr/>
          <p:nvPr/>
        </p:nvSpPr>
        <p:spPr>
          <a:xfrm>
            <a:off x="2217085" y="2636912"/>
            <a:ext cx="122667" cy="21602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Elipse"/>
          <p:cNvSpPr/>
          <p:nvPr/>
        </p:nvSpPr>
        <p:spPr>
          <a:xfrm>
            <a:off x="2217085" y="3036198"/>
            <a:ext cx="122667" cy="21602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Elipse"/>
          <p:cNvSpPr/>
          <p:nvPr/>
        </p:nvSpPr>
        <p:spPr>
          <a:xfrm>
            <a:off x="1547664" y="3035650"/>
            <a:ext cx="122667" cy="2160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Elipse"/>
          <p:cNvSpPr/>
          <p:nvPr/>
        </p:nvSpPr>
        <p:spPr>
          <a:xfrm>
            <a:off x="1522533" y="3695132"/>
            <a:ext cx="122667" cy="21602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Elipse"/>
          <p:cNvSpPr/>
          <p:nvPr/>
        </p:nvSpPr>
        <p:spPr>
          <a:xfrm>
            <a:off x="2222434" y="3717032"/>
            <a:ext cx="122667" cy="216024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Elipse"/>
          <p:cNvSpPr/>
          <p:nvPr/>
        </p:nvSpPr>
        <p:spPr>
          <a:xfrm>
            <a:off x="2222434" y="4085260"/>
            <a:ext cx="122667" cy="21602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Elipse"/>
          <p:cNvSpPr/>
          <p:nvPr/>
        </p:nvSpPr>
        <p:spPr>
          <a:xfrm>
            <a:off x="2555776" y="4077072"/>
            <a:ext cx="122667" cy="216024"/>
          </a:xfrm>
          <a:prstGeom prst="ellipse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Elipse"/>
          <p:cNvSpPr/>
          <p:nvPr/>
        </p:nvSpPr>
        <p:spPr>
          <a:xfrm>
            <a:off x="2589372" y="4725144"/>
            <a:ext cx="122667" cy="21602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25 Elipse"/>
          <p:cNvSpPr/>
          <p:nvPr/>
        </p:nvSpPr>
        <p:spPr>
          <a:xfrm>
            <a:off x="2915815" y="5085184"/>
            <a:ext cx="122667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3074" name="Picture 2" descr="Grupo de niños hablando entre ellos de diferentes géneros y razas: comprar  esta ilustración de stock y explorar ilustraciones similares en Adobe Stock  | Adobe Stock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84" t="18050" r="49774" b="22101"/>
          <a:stretch/>
        </p:blipFill>
        <p:spPr bwMode="auto">
          <a:xfrm flipH="1">
            <a:off x="7121195" y="4591580"/>
            <a:ext cx="1828023" cy="208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39 Elipse"/>
          <p:cNvSpPr/>
          <p:nvPr/>
        </p:nvSpPr>
        <p:spPr>
          <a:xfrm>
            <a:off x="4644008" y="3343084"/>
            <a:ext cx="122667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41 Elipse"/>
          <p:cNvSpPr/>
          <p:nvPr/>
        </p:nvSpPr>
        <p:spPr>
          <a:xfrm>
            <a:off x="1186050" y="3343084"/>
            <a:ext cx="122667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3" name="42 Elipse"/>
          <p:cNvSpPr/>
          <p:nvPr/>
        </p:nvSpPr>
        <p:spPr>
          <a:xfrm>
            <a:off x="3275856" y="1988840"/>
            <a:ext cx="122667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4" name="43 Elipse"/>
          <p:cNvSpPr/>
          <p:nvPr/>
        </p:nvSpPr>
        <p:spPr>
          <a:xfrm>
            <a:off x="3275855" y="2660732"/>
            <a:ext cx="122667" cy="2160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5" name="44 Elipse"/>
          <p:cNvSpPr/>
          <p:nvPr/>
        </p:nvSpPr>
        <p:spPr>
          <a:xfrm>
            <a:off x="3571546" y="2636912"/>
            <a:ext cx="122667" cy="21602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6" name="45 Elipse"/>
          <p:cNvSpPr/>
          <p:nvPr/>
        </p:nvSpPr>
        <p:spPr>
          <a:xfrm>
            <a:off x="3579204" y="2992584"/>
            <a:ext cx="122667" cy="21602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7" name="46 Elipse"/>
          <p:cNvSpPr/>
          <p:nvPr/>
        </p:nvSpPr>
        <p:spPr>
          <a:xfrm>
            <a:off x="4283968" y="2992584"/>
            <a:ext cx="122667" cy="2160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8" name="47 Elipse"/>
          <p:cNvSpPr/>
          <p:nvPr/>
        </p:nvSpPr>
        <p:spPr>
          <a:xfrm>
            <a:off x="4283968" y="3695132"/>
            <a:ext cx="122667" cy="21602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9" name="48 Elipse"/>
          <p:cNvSpPr/>
          <p:nvPr/>
        </p:nvSpPr>
        <p:spPr>
          <a:xfrm>
            <a:off x="3592211" y="3694936"/>
            <a:ext cx="122667" cy="216024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0" name="49 Elipse"/>
          <p:cNvSpPr/>
          <p:nvPr/>
        </p:nvSpPr>
        <p:spPr>
          <a:xfrm>
            <a:off x="3579203" y="4077072"/>
            <a:ext cx="122667" cy="21602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1" name="50 Elipse"/>
          <p:cNvSpPr/>
          <p:nvPr/>
        </p:nvSpPr>
        <p:spPr>
          <a:xfrm>
            <a:off x="3214522" y="4071156"/>
            <a:ext cx="122667" cy="216024"/>
          </a:xfrm>
          <a:prstGeom prst="ellipse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2" name="51 Elipse"/>
          <p:cNvSpPr/>
          <p:nvPr/>
        </p:nvSpPr>
        <p:spPr>
          <a:xfrm>
            <a:off x="3275854" y="4713312"/>
            <a:ext cx="122667" cy="21602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CuadroTexto"/>
          <p:cNvSpPr txBox="1"/>
          <p:nvPr/>
        </p:nvSpPr>
        <p:spPr>
          <a:xfrm>
            <a:off x="2579954" y="133710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b="1" dirty="0" smtClean="0"/>
              <a:t>1</a:t>
            </a:r>
            <a:endParaRPr lang="es-CL" sz="2800" b="1" dirty="0"/>
          </a:p>
        </p:txBody>
      </p:sp>
      <p:sp>
        <p:nvSpPr>
          <p:cNvPr id="8" name="7 Rectángulo"/>
          <p:cNvSpPr/>
          <p:nvPr/>
        </p:nvSpPr>
        <p:spPr>
          <a:xfrm>
            <a:off x="2278418" y="191218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2</a:t>
            </a:r>
            <a:endParaRPr lang="es-CL" b="1" dirty="0"/>
          </a:p>
        </p:txBody>
      </p:sp>
      <p:sp>
        <p:nvSpPr>
          <p:cNvPr id="10" name="9 Rectángulo"/>
          <p:cNvSpPr/>
          <p:nvPr/>
        </p:nvSpPr>
        <p:spPr>
          <a:xfrm>
            <a:off x="2642591" y="238904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3</a:t>
            </a:r>
            <a:endParaRPr lang="es-CL" b="1" dirty="0"/>
          </a:p>
        </p:txBody>
      </p:sp>
      <p:sp>
        <p:nvSpPr>
          <p:cNvPr id="11" name="10 Rectángulo"/>
          <p:cNvSpPr/>
          <p:nvPr/>
        </p:nvSpPr>
        <p:spPr>
          <a:xfrm>
            <a:off x="1959100" y="250742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4</a:t>
            </a:r>
            <a:endParaRPr lang="es-CL" b="1" dirty="0"/>
          </a:p>
        </p:txBody>
      </p:sp>
      <p:sp>
        <p:nvSpPr>
          <p:cNvPr id="13" name="12 Rectángulo"/>
          <p:cNvSpPr/>
          <p:nvPr/>
        </p:nvSpPr>
        <p:spPr>
          <a:xfrm>
            <a:off x="2217085" y="3122539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5</a:t>
            </a:r>
            <a:endParaRPr lang="es-CL" b="1" dirty="0"/>
          </a:p>
        </p:txBody>
      </p:sp>
      <p:sp>
        <p:nvSpPr>
          <p:cNvPr id="14" name="13 Rectángulo"/>
          <p:cNvSpPr/>
          <p:nvPr/>
        </p:nvSpPr>
        <p:spPr>
          <a:xfrm>
            <a:off x="1351013" y="283927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6</a:t>
            </a:r>
            <a:endParaRPr lang="es-CL" b="1" dirty="0"/>
          </a:p>
        </p:txBody>
      </p:sp>
      <p:sp>
        <p:nvSpPr>
          <p:cNvPr id="20" name="19 Rectángulo"/>
          <p:cNvSpPr/>
          <p:nvPr/>
        </p:nvSpPr>
        <p:spPr>
          <a:xfrm>
            <a:off x="912452" y="325988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7</a:t>
            </a:r>
            <a:endParaRPr lang="es-CL" b="1" dirty="0"/>
          </a:p>
        </p:txBody>
      </p:sp>
      <p:sp>
        <p:nvSpPr>
          <p:cNvPr id="27" name="26 Rectángulo"/>
          <p:cNvSpPr/>
          <p:nvPr/>
        </p:nvSpPr>
        <p:spPr>
          <a:xfrm>
            <a:off x="1289679" y="380116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8</a:t>
            </a:r>
            <a:endParaRPr lang="es-CL" b="1" dirty="0"/>
          </a:p>
        </p:txBody>
      </p:sp>
      <p:sp>
        <p:nvSpPr>
          <p:cNvPr id="28" name="27 Rectángulo"/>
          <p:cNvSpPr/>
          <p:nvPr/>
        </p:nvSpPr>
        <p:spPr>
          <a:xfrm>
            <a:off x="1989954" y="354182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9</a:t>
            </a:r>
            <a:endParaRPr lang="es-CL" b="1" dirty="0"/>
          </a:p>
        </p:txBody>
      </p:sp>
      <p:sp>
        <p:nvSpPr>
          <p:cNvPr id="29" name="28 Rectángulo"/>
          <p:cNvSpPr/>
          <p:nvPr/>
        </p:nvSpPr>
        <p:spPr>
          <a:xfrm>
            <a:off x="1995303" y="4116618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10</a:t>
            </a:r>
            <a:endParaRPr lang="es-CL" b="1" dirty="0"/>
          </a:p>
        </p:txBody>
      </p:sp>
      <p:sp>
        <p:nvSpPr>
          <p:cNvPr id="30" name="29 Rectángulo"/>
          <p:cNvSpPr/>
          <p:nvPr/>
        </p:nvSpPr>
        <p:spPr>
          <a:xfrm>
            <a:off x="2552380" y="388649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11</a:t>
            </a:r>
            <a:endParaRPr lang="es-CL" b="1" dirty="0"/>
          </a:p>
        </p:txBody>
      </p:sp>
      <p:sp>
        <p:nvSpPr>
          <p:cNvPr id="31" name="30 Rectángulo"/>
          <p:cNvSpPr/>
          <p:nvPr/>
        </p:nvSpPr>
        <p:spPr>
          <a:xfrm>
            <a:off x="2403032" y="4814292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12</a:t>
            </a:r>
            <a:endParaRPr lang="es-CL" b="1" dirty="0"/>
          </a:p>
        </p:txBody>
      </p:sp>
      <p:sp>
        <p:nvSpPr>
          <p:cNvPr id="2048" name="2047 Rectángulo"/>
          <p:cNvSpPr/>
          <p:nvPr/>
        </p:nvSpPr>
        <p:spPr>
          <a:xfrm>
            <a:off x="2946296" y="5085184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13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6228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3203" y="132224"/>
            <a:ext cx="6512511" cy="1143000"/>
          </a:xfrm>
        </p:spPr>
        <p:txBody>
          <a:bodyPr/>
          <a:lstStyle/>
          <a:p>
            <a:pPr algn="l"/>
            <a:r>
              <a:rPr lang="es-CL" dirty="0"/>
              <a:t>4</a:t>
            </a:r>
            <a:r>
              <a:rPr lang="es-CL" dirty="0" smtClean="0"/>
              <a:t>° PASO: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622810" y="223427"/>
            <a:ext cx="3131414" cy="1513385"/>
          </a:xfrm>
        </p:spPr>
        <p:txBody>
          <a:bodyPr>
            <a:normAutofit/>
          </a:bodyPr>
          <a:lstStyle/>
          <a:p>
            <a:r>
              <a:rPr lang="es-CL" dirty="0" smtClean="0"/>
              <a:t>Unir cada punto de acuerdo al mismo orden de la figura original</a:t>
            </a:r>
            <a:endParaRPr lang="es-CL" dirty="0"/>
          </a:p>
          <a:p>
            <a:endParaRPr lang="es-CL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1"/>
            <a:ext cx="522727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Conector recto"/>
          <p:cNvCxnSpPr/>
          <p:nvPr/>
        </p:nvCxnSpPr>
        <p:spPr>
          <a:xfrm>
            <a:off x="2987824" y="1009484"/>
            <a:ext cx="0" cy="4752527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Llamada rectangular redondeada"/>
          <p:cNvSpPr/>
          <p:nvPr/>
        </p:nvSpPr>
        <p:spPr>
          <a:xfrm>
            <a:off x="6180152" y="1929529"/>
            <a:ext cx="2592288" cy="1689215"/>
          </a:xfrm>
          <a:prstGeom prst="wedgeRoundRectCallout">
            <a:avLst>
              <a:gd name="adj1" fmla="val 6082"/>
              <a:gd name="adj2" fmla="val 6899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Si doblamos la figura sobre el EJE, sus vértices coinciden.</a:t>
            </a:r>
            <a:endParaRPr lang="es-CL" dirty="0"/>
          </a:p>
        </p:txBody>
      </p:sp>
      <p:sp>
        <p:nvSpPr>
          <p:cNvPr id="4" name="3 Elipse"/>
          <p:cNvSpPr/>
          <p:nvPr/>
        </p:nvSpPr>
        <p:spPr>
          <a:xfrm>
            <a:off x="2915816" y="1628800"/>
            <a:ext cx="122667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2555776" y="1996676"/>
            <a:ext cx="122667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Elipse"/>
          <p:cNvSpPr/>
          <p:nvPr/>
        </p:nvSpPr>
        <p:spPr>
          <a:xfrm>
            <a:off x="2576365" y="2636912"/>
            <a:ext cx="122667" cy="2160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Elipse"/>
          <p:cNvSpPr/>
          <p:nvPr/>
        </p:nvSpPr>
        <p:spPr>
          <a:xfrm>
            <a:off x="2217085" y="2636912"/>
            <a:ext cx="122667" cy="21602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Elipse"/>
          <p:cNvSpPr/>
          <p:nvPr/>
        </p:nvSpPr>
        <p:spPr>
          <a:xfrm>
            <a:off x="2217085" y="3036198"/>
            <a:ext cx="122667" cy="21602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Elipse"/>
          <p:cNvSpPr/>
          <p:nvPr/>
        </p:nvSpPr>
        <p:spPr>
          <a:xfrm>
            <a:off x="1547664" y="3035650"/>
            <a:ext cx="122667" cy="2160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Elipse"/>
          <p:cNvSpPr/>
          <p:nvPr/>
        </p:nvSpPr>
        <p:spPr>
          <a:xfrm>
            <a:off x="1522533" y="3695132"/>
            <a:ext cx="122667" cy="21602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Elipse"/>
          <p:cNvSpPr/>
          <p:nvPr/>
        </p:nvSpPr>
        <p:spPr>
          <a:xfrm>
            <a:off x="2222434" y="3717032"/>
            <a:ext cx="122667" cy="216024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Elipse"/>
          <p:cNvSpPr/>
          <p:nvPr/>
        </p:nvSpPr>
        <p:spPr>
          <a:xfrm>
            <a:off x="2222434" y="4085260"/>
            <a:ext cx="122667" cy="21602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Elipse"/>
          <p:cNvSpPr/>
          <p:nvPr/>
        </p:nvSpPr>
        <p:spPr>
          <a:xfrm>
            <a:off x="2555776" y="4077072"/>
            <a:ext cx="122667" cy="216024"/>
          </a:xfrm>
          <a:prstGeom prst="ellipse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Elipse"/>
          <p:cNvSpPr/>
          <p:nvPr/>
        </p:nvSpPr>
        <p:spPr>
          <a:xfrm>
            <a:off x="2589372" y="4725144"/>
            <a:ext cx="122667" cy="21602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25 Elipse"/>
          <p:cNvSpPr/>
          <p:nvPr/>
        </p:nvSpPr>
        <p:spPr>
          <a:xfrm>
            <a:off x="2915815" y="5085184"/>
            <a:ext cx="122667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3074" name="Picture 2" descr="Grupo de niños hablando entre ellos de diferentes géneros y razas: comprar  esta ilustración de stock y explorar ilustraciones similares en Adobe Stock  | Adobe Stock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9" t="22654" r="72159" b="17497"/>
          <a:stretch/>
        </p:blipFill>
        <p:spPr bwMode="auto">
          <a:xfrm flipH="1">
            <a:off x="6012160" y="4041068"/>
            <a:ext cx="1828023" cy="208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39 Elipse"/>
          <p:cNvSpPr/>
          <p:nvPr/>
        </p:nvSpPr>
        <p:spPr>
          <a:xfrm>
            <a:off x="4644008" y="3343084"/>
            <a:ext cx="122667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41 Elipse"/>
          <p:cNvSpPr/>
          <p:nvPr/>
        </p:nvSpPr>
        <p:spPr>
          <a:xfrm>
            <a:off x="1186050" y="3343084"/>
            <a:ext cx="122667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3" name="42 Elipse"/>
          <p:cNvSpPr/>
          <p:nvPr/>
        </p:nvSpPr>
        <p:spPr>
          <a:xfrm>
            <a:off x="3275856" y="1988840"/>
            <a:ext cx="122667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4" name="43 Elipse"/>
          <p:cNvSpPr/>
          <p:nvPr/>
        </p:nvSpPr>
        <p:spPr>
          <a:xfrm>
            <a:off x="3275855" y="2660732"/>
            <a:ext cx="122667" cy="2160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5" name="44 Elipse"/>
          <p:cNvSpPr/>
          <p:nvPr/>
        </p:nvSpPr>
        <p:spPr>
          <a:xfrm>
            <a:off x="3571546" y="2636912"/>
            <a:ext cx="122667" cy="21602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6" name="45 Elipse"/>
          <p:cNvSpPr/>
          <p:nvPr/>
        </p:nvSpPr>
        <p:spPr>
          <a:xfrm>
            <a:off x="3579204" y="2992584"/>
            <a:ext cx="122667" cy="21602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7" name="46 Elipse"/>
          <p:cNvSpPr/>
          <p:nvPr/>
        </p:nvSpPr>
        <p:spPr>
          <a:xfrm>
            <a:off x="4283968" y="2992584"/>
            <a:ext cx="122667" cy="2160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8" name="47 Elipse"/>
          <p:cNvSpPr/>
          <p:nvPr/>
        </p:nvSpPr>
        <p:spPr>
          <a:xfrm>
            <a:off x="4283968" y="3695132"/>
            <a:ext cx="122667" cy="21602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9" name="48 Elipse"/>
          <p:cNvSpPr/>
          <p:nvPr/>
        </p:nvSpPr>
        <p:spPr>
          <a:xfrm>
            <a:off x="3592211" y="3694936"/>
            <a:ext cx="122667" cy="216024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0" name="49 Elipse"/>
          <p:cNvSpPr/>
          <p:nvPr/>
        </p:nvSpPr>
        <p:spPr>
          <a:xfrm>
            <a:off x="3579203" y="4077072"/>
            <a:ext cx="122667" cy="21602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1" name="50 Elipse"/>
          <p:cNvSpPr/>
          <p:nvPr/>
        </p:nvSpPr>
        <p:spPr>
          <a:xfrm>
            <a:off x="3214522" y="4071156"/>
            <a:ext cx="122667" cy="216024"/>
          </a:xfrm>
          <a:prstGeom prst="ellipse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2" name="51 Elipse"/>
          <p:cNvSpPr/>
          <p:nvPr/>
        </p:nvSpPr>
        <p:spPr>
          <a:xfrm>
            <a:off x="3275854" y="4713312"/>
            <a:ext cx="122667" cy="21602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CuadroTexto"/>
          <p:cNvSpPr txBox="1"/>
          <p:nvPr/>
        </p:nvSpPr>
        <p:spPr>
          <a:xfrm>
            <a:off x="2579954" y="133710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b="1" dirty="0" smtClean="0"/>
              <a:t>1</a:t>
            </a:r>
            <a:endParaRPr lang="es-CL" sz="2800" b="1" dirty="0"/>
          </a:p>
        </p:txBody>
      </p:sp>
      <p:sp>
        <p:nvSpPr>
          <p:cNvPr id="8" name="7 Rectángulo"/>
          <p:cNvSpPr/>
          <p:nvPr/>
        </p:nvSpPr>
        <p:spPr>
          <a:xfrm>
            <a:off x="2278418" y="191218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2</a:t>
            </a:r>
            <a:endParaRPr lang="es-CL" b="1" dirty="0"/>
          </a:p>
        </p:txBody>
      </p:sp>
      <p:sp>
        <p:nvSpPr>
          <p:cNvPr id="10" name="9 Rectángulo"/>
          <p:cNvSpPr/>
          <p:nvPr/>
        </p:nvSpPr>
        <p:spPr>
          <a:xfrm>
            <a:off x="2642591" y="238904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3</a:t>
            </a:r>
            <a:endParaRPr lang="es-CL" b="1" dirty="0"/>
          </a:p>
        </p:txBody>
      </p:sp>
      <p:sp>
        <p:nvSpPr>
          <p:cNvPr id="11" name="10 Rectángulo"/>
          <p:cNvSpPr/>
          <p:nvPr/>
        </p:nvSpPr>
        <p:spPr>
          <a:xfrm>
            <a:off x="1959100" y="250742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4</a:t>
            </a:r>
            <a:endParaRPr lang="es-CL" b="1" dirty="0"/>
          </a:p>
        </p:txBody>
      </p:sp>
      <p:sp>
        <p:nvSpPr>
          <p:cNvPr id="13" name="12 Rectángulo"/>
          <p:cNvSpPr/>
          <p:nvPr/>
        </p:nvSpPr>
        <p:spPr>
          <a:xfrm>
            <a:off x="2217085" y="3122539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5</a:t>
            </a:r>
            <a:endParaRPr lang="es-CL" b="1" dirty="0"/>
          </a:p>
        </p:txBody>
      </p:sp>
      <p:sp>
        <p:nvSpPr>
          <p:cNvPr id="14" name="13 Rectángulo"/>
          <p:cNvSpPr/>
          <p:nvPr/>
        </p:nvSpPr>
        <p:spPr>
          <a:xfrm>
            <a:off x="1351013" y="283927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6</a:t>
            </a:r>
            <a:endParaRPr lang="es-CL" b="1" dirty="0"/>
          </a:p>
        </p:txBody>
      </p:sp>
      <p:sp>
        <p:nvSpPr>
          <p:cNvPr id="20" name="19 Rectángulo"/>
          <p:cNvSpPr/>
          <p:nvPr/>
        </p:nvSpPr>
        <p:spPr>
          <a:xfrm>
            <a:off x="912452" y="325988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7</a:t>
            </a:r>
            <a:endParaRPr lang="es-CL" b="1" dirty="0"/>
          </a:p>
        </p:txBody>
      </p:sp>
      <p:sp>
        <p:nvSpPr>
          <p:cNvPr id="27" name="26 Rectángulo"/>
          <p:cNvSpPr/>
          <p:nvPr/>
        </p:nvSpPr>
        <p:spPr>
          <a:xfrm>
            <a:off x="1289679" y="380116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8</a:t>
            </a:r>
            <a:endParaRPr lang="es-CL" b="1" dirty="0"/>
          </a:p>
        </p:txBody>
      </p:sp>
      <p:sp>
        <p:nvSpPr>
          <p:cNvPr id="28" name="27 Rectángulo"/>
          <p:cNvSpPr/>
          <p:nvPr/>
        </p:nvSpPr>
        <p:spPr>
          <a:xfrm>
            <a:off x="1989954" y="354182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9</a:t>
            </a:r>
            <a:endParaRPr lang="es-CL" b="1" dirty="0"/>
          </a:p>
        </p:txBody>
      </p:sp>
      <p:sp>
        <p:nvSpPr>
          <p:cNvPr id="29" name="28 Rectángulo"/>
          <p:cNvSpPr/>
          <p:nvPr/>
        </p:nvSpPr>
        <p:spPr>
          <a:xfrm>
            <a:off x="1995303" y="4116618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10</a:t>
            </a:r>
            <a:endParaRPr lang="es-CL" b="1" dirty="0"/>
          </a:p>
        </p:txBody>
      </p:sp>
      <p:sp>
        <p:nvSpPr>
          <p:cNvPr id="30" name="29 Rectángulo"/>
          <p:cNvSpPr/>
          <p:nvPr/>
        </p:nvSpPr>
        <p:spPr>
          <a:xfrm>
            <a:off x="2552380" y="388649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11</a:t>
            </a:r>
            <a:endParaRPr lang="es-CL" b="1" dirty="0"/>
          </a:p>
        </p:txBody>
      </p:sp>
      <p:sp>
        <p:nvSpPr>
          <p:cNvPr id="31" name="30 Rectángulo"/>
          <p:cNvSpPr/>
          <p:nvPr/>
        </p:nvSpPr>
        <p:spPr>
          <a:xfrm>
            <a:off x="2403032" y="4814292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12</a:t>
            </a:r>
            <a:endParaRPr lang="es-CL" b="1" dirty="0"/>
          </a:p>
        </p:txBody>
      </p:sp>
      <p:sp>
        <p:nvSpPr>
          <p:cNvPr id="2048" name="2047 Rectángulo"/>
          <p:cNvSpPr/>
          <p:nvPr/>
        </p:nvSpPr>
        <p:spPr>
          <a:xfrm>
            <a:off x="2946296" y="5085184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13</a:t>
            </a:r>
            <a:endParaRPr lang="es-CL" b="1" dirty="0"/>
          </a:p>
        </p:txBody>
      </p:sp>
      <p:sp>
        <p:nvSpPr>
          <p:cNvPr id="53" name="52 Rectángulo"/>
          <p:cNvSpPr/>
          <p:nvPr/>
        </p:nvSpPr>
        <p:spPr>
          <a:xfrm>
            <a:off x="3374895" y="182364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2</a:t>
            </a:r>
            <a:endParaRPr lang="es-CL" b="1" dirty="0"/>
          </a:p>
        </p:txBody>
      </p:sp>
      <p:sp>
        <p:nvSpPr>
          <p:cNvPr id="55" name="54 Rectángulo"/>
          <p:cNvSpPr/>
          <p:nvPr/>
        </p:nvSpPr>
        <p:spPr>
          <a:xfrm>
            <a:off x="3244570" y="234888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3</a:t>
            </a:r>
            <a:endParaRPr lang="es-CL" b="1" dirty="0"/>
          </a:p>
        </p:txBody>
      </p:sp>
      <p:sp>
        <p:nvSpPr>
          <p:cNvPr id="56" name="55 Rectángulo"/>
          <p:cNvSpPr/>
          <p:nvPr/>
        </p:nvSpPr>
        <p:spPr>
          <a:xfrm>
            <a:off x="3622615" y="252991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4</a:t>
            </a:r>
            <a:endParaRPr lang="es-CL" b="1" dirty="0"/>
          </a:p>
        </p:txBody>
      </p:sp>
      <p:sp>
        <p:nvSpPr>
          <p:cNvPr id="57" name="56 Rectángulo"/>
          <p:cNvSpPr/>
          <p:nvPr/>
        </p:nvSpPr>
        <p:spPr>
          <a:xfrm>
            <a:off x="3620705" y="3036198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/>
              <a:t>5</a:t>
            </a:r>
            <a:endParaRPr lang="es-CL" b="1" dirty="0"/>
          </a:p>
        </p:txBody>
      </p:sp>
      <p:sp>
        <p:nvSpPr>
          <p:cNvPr id="58" name="57 Rectángulo"/>
          <p:cNvSpPr/>
          <p:nvPr/>
        </p:nvSpPr>
        <p:spPr>
          <a:xfrm>
            <a:off x="4322780" y="274492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/>
              <a:t>6</a:t>
            </a:r>
            <a:endParaRPr lang="es-CL" b="1" dirty="0"/>
          </a:p>
        </p:txBody>
      </p:sp>
      <p:sp>
        <p:nvSpPr>
          <p:cNvPr id="59" name="58 Rectángulo"/>
          <p:cNvSpPr/>
          <p:nvPr/>
        </p:nvSpPr>
        <p:spPr>
          <a:xfrm>
            <a:off x="4684730" y="327569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7</a:t>
            </a:r>
            <a:endParaRPr lang="es-CL" b="1" dirty="0"/>
          </a:p>
        </p:txBody>
      </p:sp>
      <p:sp>
        <p:nvSpPr>
          <p:cNvPr id="60" name="59 Rectángulo"/>
          <p:cNvSpPr/>
          <p:nvPr/>
        </p:nvSpPr>
        <p:spPr>
          <a:xfrm>
            <a:off x="4386023" y="374728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/>
              <a:t>8</a:t>
            </a:r>
            <a:endParaRPr lang="es-CL" b="1" dirty="0"/>
          </a:p>
        </p:txBody>
      </p:sp>
      <p:sp>
        <p:nvSpPr>
          <p:cNvPr id="61" name="60 Rectángulo"/>
          <p:cNvSpPr/>
          <p:nvPr/>
        </p:nvSpPr>
        <p:spPr>
          <a:xfrm>
            <a:off x="3366548" y="3501081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/>
              <a:t>9</a:t>
            </a:r>
            <a:endParaRPr lang="es-CL" b="1" dirty="0"/>
          </a:p>
        </p:txBody>
      </p:sp>
      <p:sp>
        <p:nvSpPr>
          <p:cNvPr id="62" name="61 Rectángulo"/>
          <p:cNvSpPr/>
          <p:nvPr/>
        </p:nvSpPr>
        <p:spPr>
          <a:xfrm>
            <a:off x="3635896" y="4128254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10</a:t>
            </a:r>
            <a:endParaRPr lang="es-CL" b="1" dirty="0"/>
          </a:p>
        </p:txBody>
      </p:sp>
      <p:sp>
        <p:nvSpPr>
          <p:cNvPr id="63" name="62 Rectángulo"/>
          <p:cNvSpPr/>
          <p:nvPr/>
        </p:nvSpPr>
        <p:spPr>
          <a:xfrm>
            <a:off x="2794991" y="254144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3</a:t>
            </a:r>
            <a:endParaRPr lang="es-CL" b="1" dirty="0"/>
          </a:p>
        </p:txBody>
      </p:sp>
      <p:sp>
        <p:nvSpPr>
          <p:cNvPr id="64" name="63 Rectángulo"/>
          <p:cNvSpPr/>
          <p:nvPr/>
        </p:nvSpPr>
        <p:spPr>
          <a:xfrm>
            <a:off x="2977149" y="4112952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11</a:t>
            </a:r>
            <a:endParaRPr lang="es-CL" b="1" dirty="0"/>
          </a:p>
        </p:txBody>
      </p:sp>
      <p:sp>
        <p:nvSpPr>
          <p:cNvPr id="65" name="64 Rectángulo"/>
          <p:cNvSpPr/>
          <p:nvPr/>
        </p:nvSpPr>
        <p:spPr>
          <a:xfrm>
            <a:off x="3325942" y="4627314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12</a:t>
            </a:r>
            <a:endParaRPr lang="es-CL" b="1" dirty="0"/>
          </a:p>
        </p:txBody>
      </p:sp>
      <p:cxnSp>
        <p:nvCxnSpPr>
          <p:cNvPr id="9" name="8 Conector recto"/>
          <p:cNvCxnSpPr>
            <a:endCxn id="43" idx="1"/>
          </p:cNvCxnSpPr>
          <p:nvPr/>
        </p:nvCxnSpPr>
        <p:spPr>
          <a:xfrm>
            <a:off x="2954650" y="1736812"/>
            <a:ext cx="339170" cy="2836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>
            <a:off x="4386023" y="3137136"/>
            <a:ext cx="339170" cy="2836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 flipH="1" flipV="1">
            <a:off x="3329901" y="2173228"/>
            <a:ext cx="17963" cy="5955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 flipH="1" flipV="1">
            <a:off x="3298678" y="4185084"/>
            <a:ext cx="17963" cy="5955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 flipH="1" flipV="1">
            <a:off x="3325942" y="4170494"/>
            <a:ext cx="332559" cy="247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 flipV="1">
            <a:off x="3622888" y="3802948"/>
            <a:ext cx="13008" cy="382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>
            <a:stCxn id="44" idx="6"/>
            <a:endCxn id="45" idx="6"/>
          </p:cNvCxnSpPr>
          <p:nvPr/>
        </p:nvCxnSpPr>
        <p:spPr>
          <a:xfrm flipV="1">
            <a:off x="3398522" y="2744924"/>
            <a:ext cx="295691" cy="238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>
            <a:stCxn id="46" idx="6"/>
          </p:cNvCxnSpPr>
          <p:nvPr/>
        </p:nvCxnSpPr>
        <p:spPr>
          <a:xfrm flipH="1" flipV="1">
            <a:off x="3671225" y="2744924"/>
            <a:ext cx="30646" cy="3556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>
            <a:stCxn id="46" idx="6"/>
            <a:endCxn id="47" idx="2"/>
          </p:cNvCxnSpPr>
          <p:nvPr/>
        </p:nvCxnSpPr>
        <p:spPr>
          <a:xfrm>
            <a:off x="3701871" y="3100596"/>
            <a:ext cx="58209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>
            <a:off x="3714878" y="3803144"/>
            <a:ext cx="58209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>
            <a:stCxn id="48" idx="6"/>
            <a:endCxn id="40" idx="2"/>
          </p:cNvCxnSpPr>
          <p:nvPr/>
        </p:nvCxnSpPr>
        <p:spPr>
          <a:xfrm flipV="1">
            <a:off x="4406635" y="3451096"/>
            <a:ext cx="237373" cy="35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"/>
          <p:cNvCxnSpPr/>
          <p:nvPr/>
        </p:nvCxnSpPr>
        <p:spPr>
          <a:xfrm flipV="1">
            <a:off x="3046231" y="4843748"/>
            <a:ext cx="237373" cy="35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78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Resultado de imagen para imagenes de niños leyendo y escribiendo | Kids  reading, Free childrens book, Kids reading boo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830" y="2996952"/>
            <a:ext cx="294782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0375" y="492914"/>
            <a:ext cx="8396536" cy="6048672"/>
          </a:xfrm>
        </p:spPr>
        <p:txBody>
          <a:bodyPr/>
          <a:lstStyle/>
          <a:p>
            <a:pPr marL="0" indent="0" algn="ctr">
              <a:buNone/>
            </a:pPr>
            <a:r>
              <a:rPr lang="es-ES" sz="3600" dirty="0" smtClean="0"/>
              <a:t>AHORA ES </a:t>
            </a:r>
            <a:r>
              <a:rPr lang="es-ES" sz="3600" smtClean="0"/>
              <a:t>TU TURNO DE CREAR FIGURAS SIMÉTRICAS</a:t>
            </a: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Y no olvides desarrollar las actividades el texto del estudiante.</a:t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/>
              <a:t/>
            </a:r>
            <a:br>
              <a:rPr lang="es-ES" sz="3600" dirty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Si tienes duda escribe al correo:</a:t>
            </a:r>
            <a:br>
              <a:rPr lang="es-ES" sz="3600" dirty="0" smtClean="0"/>
            </a:br>
            <a:r>
              <a:rPr lang="es-ES" sz="3600" dirty="0" smtClean="0">
                <a:hlinkClick r:id="rId3"/>
              </a:rPr>
              <a:t>maritza.medina@colegio-mineralelteniente.cl</a:t>
            </a:r>
            <a:r>
              <a:rPr lang="es-ES" sz="3600" dirty="0" smtClean="0"/>
              <a:t> </a:t>
            </a:r>
            <a:endParaRPr lang="es-CL" sz="3600" dirty="0"/>
          </a:p>
        </p:txBody>
      </p:sp>
      <p:sp>
        <p:nvSpPr>
          <p:cNvPr id="6" name="AutoShape 4" descr="Naipes rey as de corazones, pequeño corazón, amor, juego png | PNGEg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7" name="AutoShape 6" descr="Naipes rey as de corazones, pequeño corazón, amor, juego png | PNGEg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" name="AutoShape 4" descr="Resultado de imagen para imagenes de niños leyendo y escribiendo | Kids  reading, Free childrens book, Kids reading book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934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2856</TotalTime>
  <Words>363</Words>
  <Application>Microsoft Office PowerPoint</Application>
  <PresentationFormat>Presentación en pantalla (4:3)</PresentationFormat>
  <Paragraphs>73</Paragraphs>
  <Slides>8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Transmisión de listas</vt:lpstr>
      <vt:lpstr>APOYO GUÍA N° 19</vt:lpstr>
      <vt:lpstr>?</vt:lpstr>
      <vt:lpstr>1° PASO:</vt:lpstr>
      <vt:lpstr>2° PASO:</vt:lpstr>
      <vt:lpstr>3° PASO:</vt:lpstr>
      <vt:lpstr>3° PASO:</vt:lpstr>
      <vt:lpstr>4° PASO:</vt:lpstr>
      <vt:lpstr>AHORA ES TU TURNO DE CREAR FIGURAS SIMÉTRICAS  Y no olvides desarrollar las actividades el texto del estudiante.    Si tienes duda escribe al correo: maritza.medina@colegio-mineralelteniente.cl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Maritza Medina Silva</cp:lastModifiedBy>
  <cp:revision>131</cp:revision>
  <dcterms:created xsi:type="dcterms:W3CDTF">2020-03-26T01:06:58Z</dcterms:created>
  <dcterms:modified xsi:type="dcterms:W3CDTF">2020-10-14T01:24:56Z</dcterms:modified>
</cp:coreProperties>
</file>