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93" r:id="rId3"/>
    <p:sldId id="297" r:id="rId4"/>
    <p:sldId id="299" r:id="rId5"/>
    <p:sldId id="300" r:id="rId6"/>
    <p:sldId id="298" r:id="rId7"/>
    <p:sldId id="284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190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21-09-2020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aritza.medina@colegio-mineralelteniente.c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301208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Colegio Mineral El Teniente</a:t>
            </a:r>
          </a:p>
          <a:p>
            <a:pPr algn="ctr"/>
            <a:r>
              <a:rPr lang="es-CL" dirty="0" smtClean="0"/>
              <a:t>Cuarto año Básico A – B y C</a:t>
            </a:r>
          </a:p>
          <a:p>
            <a:pPr algn="ctr"/>
            <a:r>
              <a:rPr lang="es-CL" dirty="0" smtClean="0"/>
              <a:t>Maritza Medina Silva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129857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18</a:t>
            </a:r>
            <a:endParaRPr lang="es-CL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772816"/>
            <a:ext cx="8165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Geometría</a:t>
            </a:r>
            <a:endParaRPr lang="es-CL" sz="2400" dirty="0"/>
          </a:p>
          <a:p>
            <a:r>
              <a:rPr lang="es-CL" sz="2400" b="1" dirty="0"/>
              <a:t>PRIORIZACIÓN CURRICULAR, NIVEL 1: (OA 17): Demostrar que comprende una línea de simetría: identificando figuras simétricas 2D, Creando figuras geométricas 2D, dibujando una o más líneas de simetría en figuras 2D, usando software geométricos</a:t>
            </a:r>
            <a:r>
              <a:rPr lang="es-CL" sz="2400" dirty="0"/>
              <a:t>.</a:t>
            </a:r>
            <a:r>
              <a:rPr lang="es-CL" sz="2400" dirty="0"/>
              <a:t>		</a:t>
            </a:r>
            <a:endParaRPr lang="es-CL" sz="2400" dirty="0" smtClean="0"/>
          </a:p>
          <a:p>
            <a:r>
              <a:rPr lang="es-CL" sz="2400" dirty="0"/>
              <a:t>	</a:t>
            </a:r>
          </a:p>
          <a:p>
            <a:pPr algn="just"/>
            <a:r>
              <a:rPr lang="es-CL" sz="2400" u="sng" dirty="0" smtClean="0"/>
              <a:t>Objetivo</a:t>
            </a:r>
            <a:r>
              <a:rPr lang="es-CL" sz="2400" dirty="0" smtClean="0"/>
              <a:t>: </a:t>
            </a:r>
            <a:r>
              <a:rPr lang="es-CL" sz="2400" dirty="0" smtClean="0"/>
              <a:t>Reconocer </a:t>
            </a:r>
            <a:r>
              <a:rPr lang="es-CL" sz="2400" dirty="0"/>
              <a:t>figuras simétricas y asimétricas identificando eje de simetría.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143000"/>
          </a:xfrm>
        </p:spPr>
        <p:txBody>
          <a:bodyPr/>
          <a:lstStyle/>
          <a:p>
            <a:pPr marL="0" indent="0" algn="just">
              <a:buNone/>
            </a:pPr>
            <a:r>
              <a:rPr lang="es-CL" sz="3200" dirty="0" smtClean="0"/>
              <a:t>Haz clic en el siguiente enlace y observa con mucha atención el video: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467544" y="191683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/>
              <a:t>https://www.youtube.com/watch?v=nV7Pxdp3PnY</a:t>
            </a:r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8" t="29063" r="43148" b="26562"/>
          <a:stretch/>
        </p:blipFill>
        <p:spPr bwMode="auto">
          <a:xfrm>
            <a:off x="1143000" y="2407919"/>
            <a:ext cx="6669360" cy="3587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9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Resultado de imagen para regla para medir centimetros | Regla, Figuras  geometricas, Geometric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4" name="13 CuadroTexto"/>
          <p:cNvSpPr txBox="1"/>
          <p:nvPr/>
        </p:nvSpPr>
        <p:spPr>
          <a:xfrm>
            <a:off x="460374" y="548680"/>
            <a:ext cx="78560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800" dirty="0" smtClean="0"/>
              <a:t>EJE DE SIMETRÍA:</a:t>
            </a:r>
          </a:p>
          <a:p>
            <a:pPr algn="just"/>
            <a:r>
              <a:rPr lang="es-CL" sz="2800" dirty="0" smtClean="0"/>
              <a:t>Es la línea imaginaria que divide una figura en dos partes iguales con respecto al EJE.</a:t>
            </a:r>
            <a:endParaRPr lang="es-CL" sz="2800" dirty="0" smtClean="0"/>
          </a:p>
        </p:txBody>
      </p:sp>
      <p:sp>
        <p:nvSpPr>
          <p:cNvPr id="4" name="AutoShape 2" descr="Lepidoptera - Wikipedia, la enciclopedia libr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4" descr="Lepidoptera - Wikipedia, la enciclopedia libr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AutoShape 6" descr="Lepidoptera - Wikipedia, la enciclopedia libr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2056" name="Picture 8" descr="Mariposa pared calcomanía morfo, mariposa azul, pintura de acuarela, azul  png | PNGE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493" y="2348880"/>
            <a:ext cx="5695801" cy="3784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12 Conector recto"/>
          <p:cNvCxnSpPr/>
          <p:nvPr/>
        </p:nvCxnSpPr>
        <p:spPr>
          <a:xfrm flipV="1">
            <a:off x="4427984" y="1772817"/>
            <a:ext cx="0" cy="468051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Llamada con línea 1"/>
          <p:cNvSpPr/>
          <p:nvPr/>
        </p:nvSpPr>
        <p:spPr>
          <a:xfrm>
            <a:off x="5652120" y="1933674"/>
            <a:ext cx="2376264" cy="576063"/>
          </a:xfrm>
          <a:prstGeom prst="borderCallout1">
            <a:avLst>
              <a:gd name="adj1" fmla="val 18750"/>
              <a:gd name="adj2" fmla="val -8333"/>
              <a:gd name="adj3" fmla="val 101918"/>
              <a:gd name="adj4" fmla="val -5116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EJE DE SIMETRÍA</a:t>
            </a:r>
            <a:endParaRPr lang="es-CL" dirty="0"/>
          </a:p>
        </p:txBody>
      </p:sp>
      <p:cxnSp>
        <p:nvCxnSpPr>
          <p:cNvPr id="19" name="18 Conector recto de flecha"/>
          <p:cNvCxnSpPr/>
          <p:nvPr/>
        </p:nvCxnSpPr>
        <p:spPr>
          <a:xfrm flipH="1">
            <a:off x="4388393" y="1933675"/>
            <a:ext cx="1263726" cy="5760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9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FIGURAS SIMÉTRICAS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23528" y="1772816"/>
            <a:ext cx="8352928" cy="720080"/>
          </a:xfrm>
        </p:spPr>
        <p:txBody>
          <a:bodyPr/>
          <a:lstStyle/>
          <a:p>
            <a:r>
              <a:rPr lang="es-CL" dirty="0" smtClean="0"/>
              <a:t>Son aquellas figuras que tienen al menos un EJE DE SIMETRÍA</a:t>
            </a:r>
            <a:endParaRPr lang="es-CL" dirty="0"/>
          </a:p>
        </p:txBody>
      </p:sp>
      <p:sp>
        <p:nvSpPr>
          <p:cNvPr id="5" name="4 Corazón"/>
          <p:cNvSpPr/>
          <p:nvPr/>
        </p:nvSpPr>
        <p:spPr>
          <a:xfrm>
            <a:off x="971600" y="2766079"/>
            <a:ext cx="1656184" cy="151216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Flecha arriba y abajo"/>
          <p:cNvSpPr/>
          <p:nvPr/>
        </p:nvSpPr>
        <p:spPr>
          <a:xfrm>
            <a:off x="3851920" y="4026219"/>
            <a:ext cx="1296144" cy="201622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6723856" y="2855404"/>
            <a:ext cx="13681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1799692" y="2514051"/>
            <a:ext cx="0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V="1">
            <a:off x="4499992" y="3831350"/>
            <a:ext cx="0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7403584" y="2348880"/>
            <a:ext cx="0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3491880" y="5070335"/>
            <a:ext cx="187220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H="1">
            <a:off x="6372200" y="3503476"/>
            <a:ext cx="223224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6219800" y="2711388"/>
            <a:ext cx="2088232" cy="174515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H="1">
            <a:off x="3491880" y="5070335"/>
            <a:ext cx="2232248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611560" y="5070335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 eje de simetría</a:t>
            </a:r>
            <a:endParaRPr lang="es-CL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764496" y="3253934"/>
            <a:ext cx="1687016" cy="660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 ejes de simetría</a:t>
            </a:r>
            <a:endParaRPr lang="es-CL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564424" y="4779604"/>
            <a:ext cx="1687016" cy="660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3 ejes de simetría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3698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FIGURAS ASIMÉTRICAS</a:t>
            </a:r>
            <a:endParaRPr lang="es-CL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73400" y="1340768"/>
            <a:ext cx="8352928" cy="1914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Si  trazamos  líneas en la mitad de estas figuras </a:t>
            </a:r>
            <a:r>
              <a:rPr lang="es-CL" b="1" u="sng" dirty="0" smtClean="0"/>
              <a:t>NO</a:t>
            </a:r>
            <a:r>
              <a:rPr lang="es-CL" dirty="0" smtClean="0"/>
              <a:t> las divide en </a:t>
            </a:r>
            <a:r>
              <a:rPr lang="es-CL" b="1" u="sng" dirty="0" smtClean="0"/>
              <a:t>partes iguales</a:t>
            </a:r>
            <a:r>
              <a:rPr lang="es-CL" dirty="0" smtClean="0"/>
              <a:t>.</a:t>
            </a:r>
          </a:p>
          <a:p>
            <a:r>
              <a:rPr lang="es-CL" dirty="0" smtClean="0"/>
              <a:t>Cuando las figuras </a:t>
            </a:r>
            <a:r>
              <a:rPr lang="es-CL" b="1" u="sng" dirty="0" smtClean="0"/>
              <a:t>NO tiene ningún eje de simetría</a:t>
            </a:r>
            <a:r>
              <a:rPr lang="es-CL" dirty="0" smtClean="0"/>
              <a:t>, entonces es una figura ASIMÉTRICA</a:t>
            </a:r>
            <a:endParaRPr lang="es-CL" dirty="0"/>
          </a:p>
        </p:txBody>
      </p:sp>
      <p:sp>
        <p:nvSpPr>
          <p:cNvPr id="19" name="18 Rayo"/>
          <p:cNvSpPr/>
          <p:nvPr/>
        </p:nvSpPr>
        <p:spPr>
          <a:xfrm>
            <a:off x="539552" y="3429000"/>
            <a:ext cx="2736304" cy="172819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Triángulo rectángulo"/>
          <p:cNvSpPr/>
          <p:nvPr/>
        </p:nvSpPr>
        <p:spPr>
          <a:xfrm>
            <a:off x="4853920" y="3543318"/>
            <a:ext cx="3672408" cy="1152128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2051720" y="3255286"/>
            <a:ext cx="0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755576" y="4293096"/>
            <a:ext cx="2736304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H="1" flipV="1">
            <a:off x="827584" y="3255286"/>
            <a:ext cx="2736304" cy="218993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6156176" y="2880397"/>
            <a:ext cx="0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 flipV="1">
            <a:off x="4499992" y="4208510"/>
            <a:ext cx="3888432" cy="8458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flipV="1">
            <a:off x="4499992" y="2679222"/>
            <a:ext cx="2165332" cy="247797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6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CL" sz="3600" dirty="0" smtClean="0"/>
              <a:t>¿Cómo podemos hacer una figura simétrica?</a:t>
            </a:r>
            <a:endParaRPr lang="es-CL" sz="3600" dirty="0"/>
          </a:p>
        </p:txBody>
      </p:sp>
      <p:pic>
        <p:nvPicPr>
          <p:cNvPr id="3074" name="Picture 2" descr="Figuras simétricas 2 - Curriculum Nacional. MINEDUC. Chile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6" t="45299" r="15554" b="30901"/>
          <a:stretch/>
        </p:blipFill>
        <p:spPr bwMode="auto">
          <a:xfrm>
            <a:off x="2377440" y="3212976"/>
            <a:ext cx="4785360" cy="176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11560" y="162880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L" dirty="0" smtClean="0"/>
              <a:t>Haz un doblez en papel lustre sobre la mitad como lo muestra la imagen.</a:t>
            </a:r>
          </a:p>
          <a:p>
            <a:pPr marL="342900" indent="-342900">
              <a:buAutoNum type="arabicPeriod"/>
            </a:pPr>
            <a:r>
              <a:rPr lang="es-CL" dirty="0" smtClean="0"/>
              <a:t>Dibuja en la mitad la figura que se muestra, y en tu cuaderno dibuja la figura que crees se va a formar.</a:t>
            </a:r>
          </a:p>
          <a:p>
            <a:pPr marL="342900" indent="-342900">
              <a:buAutoNum type="arabicPeriod"/>
            </a:pPr>
            <a:r>
              <a:rPr lang="es-CL" dirty="0" smtClean="0"/>
              <a:t>Recórtala con el papel doblado.</a:t>
            </a:r>
            <a:endParaRPr lang="es-CL" dirty="0"/>
          </a:p>
          <a:p>
            <a:pPr marL="342900" indent="-342900">
              <a:buAutoNum type="arabicPeriod"/>
            </a:pPr>
            <a:r>
              <a:rPr lang="es-CL" dirty="0" smtClean="0"/>
              <a:t>Abre la figura y compárala con lo que tu dibujaste en el cuaderno.  </a:t>
            </a:r>
            <a:endParaRPr lang="es-C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532" y="4509120"/>
            <a:ext cx="1902180" cy="219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Llamada rectangular redondeada"/>
          <p:cNvSpPr/>
          <p:nvPr/>
        </p:nvSpPr>
        <p:spPr>
          <a:xfrm>
            <a:off x="2377440" y="5157192"/>
            <a:ext cx="6299016" cy="1152128"/>
          </a:xfrm>
          <a:prstGeom prst="wedgeRoundRectCallout">
            <a:avLst>
              <a:gd name="adj1" fmla="val -60754"/>
              <a:gd name="adj2" fmla="val -2612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dobles corresponde al eje de simetría.</a:t>
            </a:r>
          </a:p>
          <a:p>
            <a:pPr algn="ctr"/>
            <a:r>
              <a:rPr lang="es-CL" dirty="0" smtClean="0"/>
              <a:t>Intenta hacerlo con otras figuras.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372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Resultado de imagen para imagenes de niños leyendo y escribiendo | Kids  reading, Free childrens book, Kids reading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830" y="2996952"/>
            <a:ext cx="2947827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0375" y="492914"/>
            <a:ext cx="8396536" cy="6048672"/>
          </a:xfrm>
        </p:spPr>
        <p:txBody>
          <a:bodyPr/>
          <a:lstStyle/>
          <a:p>
            <a:pPr marL="0" indent="0" algn="ctr">
              <a:buNone/>
            </a:pPr>
            <a:r>
              <a:rPr lang="es-ES" sz="3600" dirty="0" smtClean="0"/>
              <a:t>Aplica lo que aprendiste ahora en tu guía de </a:t>
            </a:r>
            <a:r>
              <a:rPr lang="es-ES" sz="3600" dirty="0" smtClean="0"/>
              <a:t>trabaj</a:t>
            </a:r>
            <a:r>
              <a:rPr lang="es-ES" sz="3600" dirty="0"/>
              <a:t>o</a:t>
            </a:r>
            <a:r>
              <a:rPr lang="es-ES" sz="3600" dirty="0" smtClean="0"/>
              <a:t>.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Y no olvides desarrollar las actividades </a:t>
            </a:r>
            <a:r>
              <a:rPr lang="es-ES" sz="3600" dirty="0" smtClean="0"/>
              <a:t>el </a:t>
            </a:r>
            <a:r>
              <a:rPr lang="es-ES" sz="3600" dirty="0" smtClean="0"/>
              <a:t>texto del estudiante</a:t>
            </a:r>
            <a:r>
              <a:rPr lang="es-ES" sz="3600" dirty="0" smtClean="0"/>
              <a:t>.</a:t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Si tienes duda escribe al correo:</a:t>
            </a:r>
            <a:br>
              <a:rPr lang="es-ES" sz="3600" dirty="0" smtClean="0"/>
            </a:br>
            <a:r>
              <a:rPr lang="es-ES" sz="3600" dirty="0" smtClean="0">
                <a:hlinkClick r:id="rId3"/>
              </a:rPr>
              <a:t>maritza.medina@colegio-mineralelteniente.cl</a:t>
            </a:r>
            <a:r>
              <a:rPr lang="es-ES" sz="3600" dirty="0" smtClean="0"/>
              <a:t> </a:t>
            </a:r>
            <a:endParaRPr lang="es-CL" sz="3600" dirty="0"/>
          </a:p>
        </p:txBody>
      </p:sp>
      <p:sp>
        <p:nvSpPr>
          <p:cNvPr id="6" name="AutoShape 4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6" descr="Naipes rey as de corazones, pequeño corazón, amor, juego png | PNGEg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" name="AutoShape 4" descr="Resultado de imagen para imagenes de niños leyendo y escribiendo | Kids  reading, Free childrens book, Kids reading book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3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2738</TotalTime>
  <Words>258</Words>
  <Application>Microsoft Office PowerPoint</Application>
  <PresentationFormat>Presentación en pantalla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Transmisión de listas</vt:lpstr>
      <vt:lpstr>APOYO GUÍA N° 18</vt:lpstr>
      <vt:lpstr>Haz clic en el siguiente enlace y observa con mucha atención el video:</vt:lpstr>
      <vt:lpstr>Presentación de PowerPoint</vt:lpstr>
      <vt:lpstr>FIGURAS SIMÉTRICAS</vt:lpstr>
      <vt:lpstr>FIGURAS ASIMÉTRICAS</vt:lpstr>
      <vt:lpstr>¿Cómo podemos hacer una figura simétrica?</vt:lpstr>
      <vt:lpstr>Aplica lo que aprendiste ahora en tu guía de trabajo.  Y no olvides desarrollar las actividades el texto del estudiante.    Si tienes duda escribe al correo: maritza.medina@colegio-mineralelteniente.cl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119</cp:revision>
  <dcterms:created xsi:type="dcterms:W3CDTF">2020-03-26T01:06:58Z</dcterms:created>
  <dcterms:modified xsi:type="dcterms:W3CDTF">2020-09-22T03:37:37Z</dcterms:modified>
</cp:coreProperties>
</file>