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56" r:id="rId2"/>
    <p:sldId id="293" r:id="rId3"/>
    <p:sldId id="297" r:id="rId4"/>
    <p:sldId id="299" r:id="rId5"/>
    <p:sldId id="294" r:id="rId6"/>
    <p:sldId id="301" r:id="rId7"/>
    <p:sldId id="300" r:id="rId8"/>
    <p:sldId id="302" r:id="rId9"/>
    <p:sldId id="284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>
        <p:scale>
          <a:sx n="50" d="100"/>
          <a:sy n="50" d="100"/>
        </p:scale>
        <p:origin x="-710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0TxNnk8LCX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maritza.medina@colegio-mineralelteniente.c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9067" y="5301208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Colegio Mineral El Teniente</a:t>
            </a:r>
          </a:p>
          <a:p>
            <a:pPr algn="ctr"/>
            <a:r>
              <a:rPr lang="es-CL" dirty="0" smtClean="0"/>
              <a:t>Cuarto año Básico A – B y C</a:t>
            </a:r>
          </a:p>
          <a:p>
            <a:pPr algn="ctr"/>
            <a:r>
              <a:rPr lang="es-CL" dirty="0" smtClean="0"/>
              <a:t>Maritza Medina Silva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303493"/>
            <a:ext cx="4419600" cy="1298575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APOYO GUÍA N° </a:t>
            </a:r>
            <a:r>
              <a:rPr lang="es-CL" dirty="0" smtClean="0"/>
              <a:t>17</a:t>
            </a:r>
            <a:endParaRPr lang="es-CL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943531" cy="933815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332656"/>
            <a:ext cx="666444" cy="821926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95536" y="1772816"/>
            <a:ext cx="81654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EJE TEMÁTICO: Medición</a:t>
            </a:r>
            <a:endParaRPr lang="es-CL" sz="2400" dirty="0"/>
          </a:p>
          <a:p>
            <a:pPr algn="just"/>
            <a:r>
              <a:rPr lang="es-CL" sz="2400" b="1" dirty="0"/>
              <a:t>PRIORIZACIÓN CURRICULAR, NIVEL 1: (OA 22): Medir longitudes con unidades estandarizadas (m, cm) y realizar transformaciones entre estas unidades (m a cm y viceversa) en el contexto de la resolución de problemas</a:t>
            </a:r>
            <a:r>
              <a:rPr lang="es-CL" sz="2400" dirty="0"/>
              <a:t>.	</a:t>
            </a:r>
            <a:r>
              <a:rPr lang="es-CL" sz="2400" dirty="0"/>
              <a:t>	</a:t>
            </a:r>
            <a:endParaRPr lang="es-CL" sz="2400" dirty="0" smtClean="0"/>
          </a:p>
          <a:p>
            <a:r>
              <a:rPr lang="es-CL" sz="2400" dirty="0"/>
              <a:t>	</a:t>
            </a:r>
          </a:p>
          <a:p>
            <a:pPr algn="just"/>
            <a:r>
              <a:rPr lang="es-CL" sz="2400" u="sng" dirty="0" smtClean="0"/>
              <a:t>Objetivo: </a:t>
            </a:r>
            <a:r>
              <a:rPr lang="es-CL" sz="2400" dirty="0" smtClean="0"/>
              <a:t>Escoger </a:t>
            </a:r>
            <a:r>
              <a:rPr lang="es-CL" sz="2400" dirty="0"/>
              <a:t>la unidad de medida más adecuada para medir por longitud expresando centímetros en metros y viceversa.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143000"/>
          </a:xfrm>
        </p:spPr>
        <p:txBody>
          <a:bodyPr/>
          <a:lstStyle/>
          <a:p>
            <a:pPr marL="0" indent="0" algn="just">
              <a:buNone/>
            </a:pPr>
            <a:r>
              <a:rPr lang="es-CL" sz="3200" dirty="0" smtClean="0"/>
              <a:t>Haz clic en el siguiente enlace y observa con mucha atención el video:</a:t>
            </a:r>
            <a:endParaRPr lang="es-CL" sz="3200" dirty="0"/>
          </a:p>
        </p:txBody>
      </p:sp>
      <p:sp>
        <p:nvSpPr>
          <p:cNvPr id="6" name="5 Rectángulo"/>
          <p:cNvSpPr/>
          <p:nvPr/>
        </p:nvSpPr>
        <p:spPr>
          <a:xfrm>
            <a:off x="467544" y="1916832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/>
              <a:t>https://www.youtube.com/watch?v=0TxNnk8LCXU</a:t>
            </a:r>
          </a:p>
        </p:txBody>
      </p:sp>
      <p:pic>
        <p:nvPicPr>
          <p:cNvPr id="2050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92896"/>
            <a:ext cx="5489741" cy="3086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890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9 Conector recto"/>
          <p:cNvCxnSpPr/>
          <p:nvPr/>
        </p:nvCxnSpPr>
        <p:spPr>
          <a:xfrm flipV="1">
            <a:off x="783448" y="4820949"/>
            <a:ext cx="7205168" cy="16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Resultado de imagen para regla para medir centimetros | Regla, Figuras  geometricas, Geometric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3" name="AutoShape 4" descr="Resultado de imagen para regla para medir centimetros | Regla, Figuras  geometricas, Geometric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6" name="5 CuadroTexto"/>
          <p:cNvSpPr txBox="1"/>
          <p:nvPr/>
        </p:nvSpPr>
        <p:spPr>
          <a:xfrm>
            <a:off x="492342" y="2708920"/>
            <a:ext cx="76800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/>
              <a:t>LONGITUD </a:t>
            </a:r>
            <a:r>
              <a:rPr lang="es-CL" sz="2800" dirty="0" smtClean="0"/>
              <a:t>ES LA DISTANCIA QUE HAY DE UN PUNTO A OTRO</a:t>
            </a:r>
            <a:endParaRPr lang="es-CL" sz="2800" dirty="0"/>
          </a:p>
        </p:txBody>
      </p:sp>
      <p:sp>
        <p:nvSpPr>
          <p:cNvPr id="7" name="6 Elipse"/>
          <p:cNvSpPr/>
          <p:nvPr/>
        </p:nvSpPr>
        <p:spPr>
          <a:xfrm>
            <a:off x="675436" y="4748941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Elipse"/>
          <p:cNvSpPr/>
          <p:nvPr/>
        </p:nvSpPr>
        <p:spPr>
          <a:xfrm>
            <a:off x="7804228" y="4692369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Rectángulo"/>
          <p:cNvSpPr/>
          <p:nvPr/>
        </p:nvSpPr>
        <p:spPr>
          <a:xfrm>
            <a:off x="3152103" y="4272178"/>
            <a:ext cx="215956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LONGITUD</a:t>
            </a:r>
            <a:endParaRPr lang="es-ES" sz="32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60374" y="548680"/>
            <a:ext cx="785604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600" dirty="0" smtClean="0"/>
              <a:t>UNIDADES DE MEDIDA: </a:t>
            </a:r>
            <a:r>
              <a:rPr lang="es-CL" sz="2800" dirty="0" smtClean="0"/>
              <a:t>nos ayudan a comparar el tamaño de las cosas.  Existen muchos tipos de unidades de medidas:</a:t>
            </a:r>
          </a:p>
          <a:p>
            <a:pPr algn="just"/>
            <a:r>
              <a:rPr lang="es-CL" sz="2800" dirty="0" smtClean="0"/>
              <a:t>Peso, capacidad, tiempo y longitud.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612775" y="5277434"/>
            <a:ext cx="8207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800" dirty="0" smtClean="0"/>
              <a:t>Para medir la longitud podemos utilizar diversas medidas: cuartas, pulgadas, yardas, metros, etc.</a:t>
            </a:r>
          </a:p>
        </p:txBody>
      </p:sp>
    </p:spTree>
    <p:extLst>
      <p:ext uri="{BB962C8B-B14F-4D97-AF65-F5344CB8AC3E}">
        <p14:creationId xmlns:p14="http://schemas.microsoft.com/office/powerpoint/2010/main" val="22299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Resultado de imagen para regla para medir centimetros | Regla, Figuras  geometricas, Geometric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3" name="AutoShape 4" descr="Resultado de imagen para regla para medir centimetros | Regla, Figuras  geometricas, Geometric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4" name="AutoShape 2" descr="La medición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8" name="AutoShape 4" descr="La medición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3078" name="Picture 6" descr="La medició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475"/>
          <a:stretch/>
        </p:blipFill>
        <p:spPr bwMode="auto">
          <a:xfrm>
            <a:off x="460375" y="1360201"/>
            <a:ext cx="8063681" cy="125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Cubo"/>
          <p:cNvSpPr/>
          <p:nvPr/>
        </p:nvSpPr>
        <p:spPr>
          <a:xfrm>
            <a:off x="917535" y="4725144"/>
            <a:ext cx="7470849" cy="64807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Rectángulo"/>
          <p:cNvSpPr/>
          <p:nvPr/>
        </p:nvSpPr>
        <p:spPr>
          <a:xfrm>
            <a:off x="1559800" y="2780928"/>
            <a:ext cx="60244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100 centímetros = 100 cm</a:t>
            </a:r>
            <a:endParaRPr lang="es-ES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2821724" y="5517232"/>
            <a:ext cx="334097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 metro = 1 m</a:t>
            </a:r>
            <a:endParaRPr lang="es-ES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002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2536" y="257926"/>
            <a:ext cx="8892480" cy="1143000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Convertir </a:t>
            </a:r>
            <a:r>
              <a:rPr lang="es-CL" dirty="0" smtClean="0"/>
              <a:t>metros a centímetros  </a:t>
            </a:r>
            <a:endParaRPr lang="es-CL" dirty="0"/>
          </a:p>
        </p:txBody>
      </p:sp>
      <p:sp>
        <p:nvSpPr>
          <p:cNvPr id="16" name="10 Rectángulo redondeado"/>
          <p:cNvSpPr/>
          <p:nvPr/>
        </p:nvSpPr>
        <p:spPr>
          <a:xfrm>
            <a:off x="179512" y="1400926"/>
            <a:ext cx="8640960" cy="94795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b="1" dirty="0" smtClean="0">
                <a:ea typeface="Calibri"/>
                <a:cs typeface="Times New Roman"/>
              </a:rPr>
              <a:t>Recordando la equivalencia de 1m = 100 cm. Tendremos que </a:t>
            </a:r>
            <a:r>
              <a:rPr lang="es-CL" sz="2000" b="1" dirty="0" smtClean="0">
                <a:solidFill>
                  <a:srgbClr val="FF0000"/>
                </a:solidFill>
                <a:ea typeface="Calibri"/>
                <a:cs typeface="Times New Roman"/>
              </a:rPr>
              <a:t>multiplicar</a:t>
            </a:r>
            <a:r>
              <a:rPr lang="es-CL" b="1" dirty="0" smtClean="0">
                <a:ea typeface="Calibri"/>
                <a:cs typeface="Times New Roman"/>
              </a:rPr>
              <a:t> por 100 la cantidad de</a:t>
            </a:r>
            <a:r>
              <a:rPr lang="es-CL" sz="2000" b="1" u="sng" dirty="0" smtClean="0">
                <a:ea typeface="Calibri"/>
                <a:cs typeface="Times New Roman"/>
              </a:rPr>
              <a:t> metros </a:t>
            </a:r>
            <a:r>
              <a:rPr lang="es-CL" b="1" dirty="0" smtClean="0">
                <a:ea typeface="Calibri"/>
                <a:cs typeface="Times New Roman"/>
              </a:rPr>
              <a:t>ejemplo:</a:t>
            </a:r>
            <a:endParaRPr lang="es-CL" b="1" dirty="0" smtClean="0">
              <a:effectLst/>
              <a:ea typeface="Calibri"/>
              <a:cs typeface="Times New Roman"/>
            </a:endParaRPr>
          </a:p>
        </p:txBody>
      </p:sp>
      <p:pic>
        <p:nvPicPr>
          <p:cNvPr id="7" name="Picture 6" descr="La medició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475"/>
          <a:stretch/>
        </p:blipFill>
        <p:spPr bwMode="auto">
          <a:xfrm>
            <a:off x="222136" y="2848604"/>
            <a:ext cx="2880320" cy="449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La medició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475"/>
          <a:stretch/>
        </p:blipFill>
        <p:spPr bwMode="auto">
          <a:xfrm>
            <a:off x="3203848" y="2848604"/>
            <a:ext cx="2880320" cy="449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La medició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475"/>
          <a:stretch/>
        </p:blipFill>
        <p:spPr bwMode="auto">
          <a:xfrm>
            <a:off x="6156176" y="2858516"/>
            <a:ext cx="2880320" cy="449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683568" y="3288924"/>
            <a:ext cx="15921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100 cm</a:t>
            </a:r>
            <a:endParaRPr lang="es-ES" sz="3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703940" y="3325591"/>
            <a:ext cx="15921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100 cm</a:t>
            </a:r>
            <a:endParaRPr lang="es-ES" sz="3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6800284" y="3322143"/>
            <a:ext cx="15921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100 cm</a:t>
            </a:r>
            <a:endParaRPr lang="es-ES" sz="3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43607" y="2369894"/>
            <a:ext cx="123206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 m</a:t>
            </a:r>
            <a:endParaRPr lang="es-E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027976" y="2392828"/>
            <a:ext cx="123206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 m</a:t>
            </a:r>
            <a:endParaRPr lang="es-E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7160324" y="2392828"/>
            <a:ext cx="123206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 m</a:t>
            </a:r>
            <a:endParaRPr lang="es-E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8" name="10 Rectángulo redondeado"/>
          <p:cNvSpPr/>
          <p:nvPr/>
        </p:nvSpPr>
        <p:spPr>
          <a:xfrm>
            <a:off x="2987824" y="4077072"/>
            <a:ext cx="2726472" cy="94795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L" b="1" dirty="0" smtClean="0">
                <a:ea typeface="Calibri"/>
                <a:cs typeface="Times New Roman"/>
              </a:rPr>
              <a:t>3 metros = 300 </a:t>
            </a:r>
            <a:r>
              <a:rPr lang="es-CL" b="1" dirty="0" err="1" smtClean="0">
                <a:ea typeface="Calibri"/>
                <a:cs typeface="Times New Roman"/>
              </a:rPr>
              <a:t>cms</a:t>
            </a:r>
            <a:endParaRPr lang="es-CL" b="1" dirty="0" smtClean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L" b="1" dirty="0" smtClean="0">
                <a:effectLst/>
                <a:ea typeface="Calibri"/>
                <a:cs typeface="Times New Roman"/>
              </a:rPr>
              <a:t>3m x 100 = 300 </a:t>
            </a:r>
            <a:r>
              <a:rPr lang="es-CL" b="1" dirty="0" err="1" smtClean="0">
                <a:effectLst/>
                <a:ea typeface="Calibri"/>
                <a:cs typeface="Times New Roman"/>
              </a:rPr>
              <a:t>cms</a:t>
            </a:r>
            <a:endParaRPr lang="es-CL" b="1" dirty="0" smtClean="0">
              <a:effectLst/>
              <a:ea typeface="Calibri"/>
              <a:cs typeface="Times New Roman"/>
            </a:endParaRPr>
          </a:p>
        </p:txBody>
      </p:sp>
      <p:sp>
        <p:nvSpPr>
          <p:cNvPr id="10" name="9 Flecha curvada hacia la derecha"/>
          <p:cNvSpPr/>
          <p:nvPr/>
        </p:nvSpPr>
        <p:spPr>
          <a:xfrm>
            <a:off x="247514" y="2619536"/>
            <a:ext cx="504056" cy="1152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3" name="12 Llamada con línea 1"/>
          <p:cNvSpPr/>
          <p:nvPr/>
        </p:nvSpPr>
        <p:spPr>
          <a:xfrm>
            <a:off x="247514" y="5373216"/>
            <a:ext cx="8572958" cy="1152128"/>
          </a:xfrm>
          <a:prstGeom prst="borderCallout1">
            <a:avLst>
              <a:gd name="adj1" fmla="val 231"/>
              <a:gd name="adj2" fmla="val 48999"/>
              <a:gd name="adj3" fmla="val -35650"/>
              <a:gd name="adj4" fmla="val 4900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De la unidad más grande (</a:t>
            </a:r>
            <a:r>
              <a:rPr lang="es-CL" b="1" dirty="0" smtClean="0"/>
              <a:t>metros</a:t>
            </a:r>
            <a:r>
              <a:rPr lang="es-CL" dirty="0" smtClean="0"/>
              <a:t>) a la unidad más pequeña (</a:t>
            </a:r>
            <a:r>
              <a:rPr lang="es-CL" b="1" dirty="0" smtClean="0"/>
              <a:t>centímetros</a:t>
            </a:r>
            <a:r>
              <a:rPr lang="es-CL" dirty="0" smtClean="0"/>
              <a:t>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5125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2536" y="257926"/>
            <a:ext cx="8892480" cy="1143000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Convertir centímetros a metros</a:t>
            </a:r>
            <a:endParaRPr lang="es-CL" dirty="0"/>
          </a:p>
        </p:txBody>
      </p:sp>
      <p:sp>
        <p:nvSpPr>
          <p:cNvPr id="16" name="10 Rectángulo redondeado"/>
          <p:cNvSpPr/>
          <p:nvPr/>
        </p:nvSpPr>
        <p:spPr>
          <a:xfrm>
            <a:off x="179512" y="1400926"/>
            <a:ext cx="8640960" cy="94795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b="1" dirty="0" smtClean="0">
                <a:ea typeface="Calibri"/>
                <a:cs typeface="Times New Roman"/>
              </a:rPr>
              <a:t>Recordando la equivalencia de 1m = 100 cm. Tendremos que </a:t>
            </a:r>
            <a:r>
              <a:rPr lang="es-CL" b="1" dirty="0" smtClean="0">
                <a:solidFill>
                  <a:srgbClr val="FF0000"/>
                </a:solidFill>
                <a:ea typeface="Calibri"/>
                <a:cs typeface="Times New Roman"/>
              </a:rPr>
              <a:t>DIVIDIR </a:t>
            </a:r>
            <a:r>
              <a:rPr lang="es-CL" b="1" dirty="0" smtClean="0">
                <a:ea typeface="Calibri"/>
                <a:cs typeface="Times New Roman"/>
              </a:rPr>
              <a:t>por 100 la cantidad de CENTÍMETROS ejemplo:</a:t>
            </a:r>
            <a:endParaRPr lang="es-CL" b="1" dirty="0" smtClean="0">
              <a:effectLst/>
              <a:ea typeface="Calibri"/>
              <a:cs typeface="Times New Roman"/>
            </a:endParaRPr>
          </a:p>
        </p:txBody>
      </p:sp>
      <p:pic>
        <p:nvPicPr>
          <p:cNvPr id="7" name="Picture 6" descr="La medició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475"/>
          <a:stretch/>
        </p:blipFill>
        <p:spPr bwMode="auto">
          <a:xfrm>
            <a:off x="222136" y="2848604"/>
            <a:ext cx="2880320" cy="449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La medició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475"/>
          <a:stretch/>
        </p:blipFill>
        <p:spPr bwMode="auto">
          <a:xfrm>
            <a:off x="3203848" y="2848604"/>
            <a:ext cx="2880320" cy="449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La medició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475"/>
          <a:stretch/>
        </p:blipFill>
        <p:spPr bwMode="auto">
          <a:xfrm>
            <a:off x="6156176" y="2858516"/>
            <a:ext cx="2880320" cy="449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683568" y="3288924"/>
            <a:ext cx="15921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100 cm</a:t>
            </a:r>
            <a:endParaRPr lang="es-ES" sz="3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703940" y="3325591"/>
            <a:ext cx="15921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100 cm</a:t>
            </a:r>
            <a:endParaRPr lang="es-ES" sz="3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6800284" y="3322143"/>
            <a:ext cx="15921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100 cm</a:t>
            </a:r>
            <a:endParaRPr lang="es-ES" sz="3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43607" y="2369894"/>
            <a:ext cx="123206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 m</a:t>
            </a:r>
            <a:endParaRPr lang="es-E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027976" y="2392828"/>
            <a:ext cx="123206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 m</a:t>
            </a:r>
            <a:endParaRPr lang="es-E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7160324" y="2392828"/>
            <a:ext cx="123206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 m</a:t>
            </a:r>
            <a:endParaRPr lang="es-E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8" name="10 Rectángulo redondeado"/>
          <p:cNvSpPr/>
          <p:nvPr/>
        </p:nvSpPr>
        <p:spPr>
          <a:xfrm>
            <a:off x="2987824" y="4077072"/>
            <a:ext cx="2726472" cy="94795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L" b="1" dirty="0">
                <a:ea typeface="Calibri"/>
                <a:cs typeface="Times New Roman"/>
              </a:rPr>
              <a:t>300 </a:t>
            </a:r>
            <a:r>
              <a:rPr lang="es-CL" b="1" dirty="0" err="1" smtClean="0">
                <a:ea typeface="Calibri"/>
                <a:cs typeface="Times New Roman"/>
              </a:rPr>
              <a:t>cms</a:t>
            </a:r>
            <a:r>
              <a:rPr lang="es-CL" b="1" dirty="0" smtClean="0">
                <a:ea typeface="Calibri"/>
                <a:cs typeface="Times New Roman"/>
              </a:rPr>
              <a:t> = 3 </a:t>
            </a:r>
            <a:r>
              <a:rPr lang="es-CL" b="1" dirty="0">
                <a:ea typeface="Calibri"/>
                <a:cs typeface="Times New Roman"/>
              </a:rPr>
              <a:t>metros </a:t>
            </a:r>
            <a:endParaRPr lang="es-CL" b="1" dirty="0" smtClean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es-CL" b="1" dirty="0">
                <a:ea typeface="Calibri"/>
                <a:cs typeface="Times New Roman"/>
              </a:rPr>
              <a:t>300 </a:t>
            </a:r>
            <a:r>
              <a:rPr lang="es-CL" b="1" dirty="0" err="1" smtClean="0">
                <a:ea typeface="Calibri"/>
                <a:cs typeface="Times New Roman"/>
              </a:rPr>
              <a:t>cms</a:t>
            </a:r>
            <a:r>
              <a:rPr lang="es-CL" b="1" dirty="0" smtClean="0">
                <a:ea typeface="Calibri"/>
                <a:cs typeface="Times New Roman"/>
              </a:rPr>
              <a:t> :</a:t>
            </a:r>
            <a:r>
              <a:rPr lang="es-CL" b="1" dirty="0" smtClean="0">
                <a:effectLst/>
                <a:ea typeface="Calibri"/>
                <a:cs typeface="Times New Roman"/>
              </a:rPr>
              <a:t> </a:t>
            </a:r>
            <a:r>
              <a:rPr lang="es-CL" b="1" dirty="0">
                <a:ea typeface="Calibri"/>
                <a:cs typeface="Times New Roman"/>
              </a:rPr>
              <a:t>100 =3m</a:t>
            </a:r>
            <a:endParaRPr lang="es-CL" b="1" dirty="0" smtClean="0">
              <a:effectLst/>
              <a:ea typeface="Calibri"/>
              <a:cs typeface="Times New Roman"/>
            </a:endParaRPr>
          </a:p>
        </p:txBody>
      </p:sp>
      <p:sp>
        <p:nvSpPr>
          <p:cNvPr id="15" name="14 Llamada con línea 1"/>
          <p:cNvSpPr/>
          <p:nvPr/>
        </p:nvSpPr>
        <p:spPr>
          <a:xfrm>
            <a:off x="247514" y="5373216"/>
            <a:ext cx="8572958" cy="1152128"/>
          </a:xfrm>
          <a:prstGeom prst="borderCallout1">
            <a:avLst>
              <a:gd name="adj1" fmla="val 231"/>
              <a:gd name="adj2" fmla="val 48999"/>
              <a:gd name="adj3" fmla="val -35650"/>
              <a:gd name="adj4" fmla="val 4900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De la unidad más pequeña </a:t>
            </a:r>
            <a:r>
              <a:rPr lang="es-CL" dirty="0"/>
              <a:t>(</a:t>
            </a:r>
            <a:r>
              <a:rPr lang="es-CL" b="1" dirty="0"/>
              <a:t>centímetros</a:t>
            </a:r>
            <a:r>
              <a:rPr lang="es-CL" dirty="0" smtClean="0"/>
              <a:t>) a la unidad más grande </a:t>
            </a:r>
            <a:r>
              <a:rPr lang="es-CL" dirty="0"/>
              <a:t>(</a:t>
            </a:r>
            <a:r>
              <a:rPr lang="es-CL" b="1" dirty="0" smtClean="0"/>
              <a:t>metros)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275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143000"/>
          </a:xfrm>
        </p:spPr>
        <p:txBody>
          <a:bodyPr/>
          <a:lstStyle/>
          <a:p>
            <a:pPr marL="0" indent="0" algn="l">
              <a:buNone/>
            </a:pPr>
            <a:r>
              <a:rPr lang="es-CL" dirty="0" smtClean="0"/>
              <a:t>Multiplicar  por 100</a:t>
            </a:r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-167208" y="1124744"/>
            <a:ext cx="364875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</a:t>
            </a:r>
            <a:r>
              <a:rPr lang="es-ES" sz="54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</a:t>
            </a:r>
            <a:r>
              <a:rPr lang="es-ES" sz="5400" b="1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00</a:t>
            </a:r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x 6</a:t>
            </a:r>
          </a:p>
          <a:p>
            <a:pPr algn="ctr"/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600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-180528" y="3068960"/>
            <a:ext cx="364875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</a:t>
            </a:r>
            <a:r>
              <a:rPr lang="es-ES" sz="54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</a:t>
            </a:r>
            <a:r>
              <a:rPr lang="es-ES" sz="5400" b="1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00</a:t>
            </a:r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x 5</a:t>
            </a:r>
          </a:p>
          <a:p>
            <a:pPr algn="ctr"/>
            <a:r>
              <a:rPr lang="es-E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</a:t>
            </a:r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00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95536" y="4823286"/>
            <a:ext cx="373211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7 x 100 = ?</a:t>
            </a:r>
          </a:p>
          <a:p>
            <a:pPr algn="ctr"/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 x 100 = ?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6 Llamada de flecha a la izquierda"/>
          <p:cNvSpPr/>
          <p:nvPr/>
        </p:nvSpPr>
        <p:spPr>
          <a:xfrm>
            <a:off x="4860032" y="1124744"/>
            <a:ext cx="3960440" cy="3698542"/>
          </a:xfrm>
          <a:prstGeom prst="leftArrowCallout">
            <a:avLst>
              <a:gd name="adj1" fmla="val 13010"/>
              <a:gd name="adj2" fmla="val 13509"/>
              <a:gd name="adj3" fmla="val 18006"/>
              <a:gd name="adj4" fmla="val 796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 smtClean="0"/>
              <a:t>Cada vez que multiplicamos un número por cien, el producto será el mismo número y le </a:t>
            </a:r>
            <a:r>
              <a:rPr lang="es-CL" sz="2800" b="1" dirty="0" smtClean="0"/>
              <a:t>AGREGAMOS</a:t>
            </a:r>
            <a:r>
              <a:rPr lang="es-CL" sz="2800" dirty="0" smtClean="0"/>
              <a:t> 2 ceros a la derecha.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37830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143000"/>
          </a:xfrm>
        </p:spPr>
        <p:txBody>
          <a:bodyPr/>
          <a:lstStyle/>
          <a:p>
            <a:pPr marL="0" indent="0" algn="l">
              <a:buNone/>
            </a:pPr>
            <a:r>
              <a:rPr lang="es-CL" dirty="0" smtClean="0"/>
              <a:t>Dividir  por 100</a:t>
            </a:r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193182" y="1124744"/>
            <a:ext cx="48108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600 : 100 = 6</a:t>
            </a:r>
            <a:endParaRPr lang="es-E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96497" y="4823286"/>
            <a:ext cx="505810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500 : 100 = ?</a:t>
            </a:r>
          </a:p>
          <a:p>
            <a:pPr algn="ctr"/>
            <a:r>
              <a:rPr lang="es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2.300:100 = ?</a:t>
            </a:r>
            <a:endParaRPr lang="es-E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6 Llamada de flecha a la izquierda"/>
          <p:cNvSpPr/>
          <p:nvPr/>
        </p:nvSpPr>
        <p:spPr>
          <a:xfrm>
            <a:off x="4860032" y="1124744"/>
            <a:ext cx="3960440" cy="3698542"/>
          </a:xfrm>
          <a:prstGeom prst="leftArrowCallout">
            <a:avLst>
              <a:gd name="adj1" fmla="val 13010"/>
              <a:gd name="adj2" fmla="val 13509"/>
              <a:gd name="adj3" fmla="val 18006"/>
              <a:gd name="adj4" fmla="val 796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 smtClean="0"/>
              <a:t>Cada vez que dividimos un número por cien, el </a:t>
            </a:r>
            <a:r>
              <a:rPr lang="es-CL" sz="2800" dirty="0" err="1" smtClean="0"/>
              <a:t>cuociente</a:t>
            </a:r>
            <a:r>
              <a:rPr lang="es-CL" sz="2800" dirty="0" smtClean="0"/>
              <a:t> será el mismo número y le </a:t>
            </a:r>
            <a:r>
              <a:rPr lang="es-CL" sz="2800" b="1" dirty="0" smtClean="0"/>
              <a:t>QUITAMOS</a:t>
            </a:r>
            <a:r>
              <a:rPr lang="es-CL" sz="2800" dirty="0" smtClean="0"/>
              <a:t> 2 ceros a la derecha.</a:t>
            </a:r>
            <a:endParaRPr lang="es-CL" sz="2800" dirty="0"/>
          </a:p>
        </p:txBody>
      </p:sp>
      <p:sp>
        <p:nvSpPr>
          <p:cNvPr id="9" name="8 Rectángulo"/>
          <p:cNvSpPr/>
          <p:nvPr/>
        </p:nvSpPr>
        <p:spPr>
          <a:xfrm>
            <a:off x="179512" y="2145630"/>
            <a:ext cx="48108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</a:t>
            </a:r>
            <a:r>
              <a:rPr lang="es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00 : 100 = 7</a:t>
            </a:r>
            <a:endParaRPr lang="es-E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-180528" y="3501008"/>
            <a:ext cx="60121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1.300 : 100 = 13</a:t>
            </a:r>
            <a:endParaRPr lang="es-E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077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3936" y="332656"/>
            <a:ext cx="8396536" cy="6048672"/>
          </a:xfrm>
        </p:spPr>
        <p:txBody>
          <a:bodyPr/>
          <a:lstStyle/>
          <a:p>
            <a:pPr marL="0" indent="0" algn="ctr">
              <a:buNone/>
            </a:pPr>
            <a:r>
              <a:rPr lang="es-ES" sz="4400" dirty="0" smtClean="0"/>
              <a:t>Aplica lo que aprendiste ahora en tu guía de trabajo y el texto del estudiante.</a:t>
            </a:r>
            <a:br>
              <a:rPr lang="es-ES" sz="4400" dirty="0" smtClean="0"/>
            </a:br>
            <a:r>
              <a:rPr lang="es-ES" sz="4400" dirty="0" smtClean="0"/>
              <a:t>Si tienes duda escribe al correo:</a:t>
            </a:r>
            <a:br>
              <a:rPr lang="es-ES" sz="4400" dirty="0" smtClean="0"/>
            </a:br>
            <a:r>
              <a:rPr lang="es-ES" sz="4400" dirty="0" smtClean="0">
                <a:hlinkClick r:id="rId2"/>
              </a:rPr>
              <a:t>maritza.medina@colegio-mineralelteniente.cl</a:t>
            </a:r>
            <a:r>
              <a:rPr lang="es-ES" sz="4400" dirty="0" smtClean="0"/>
              <a:t> </a:t>
            </a:r>
            <a:endParaRPr lang="es-CL" sz="4400" dirty="0"/>
          </a:p>
        </p:txBody>
      </p:sp>
      <p:sp>
        <p:nvSpPr>
          <p:cNvPr id="6" name="AutoShape 4" descr="Naipes rey as de corazones, pequeño corazón, amor, juego png | PNGEg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7" name="AutoShape 6" descr="Naipes rey as de corazones, pequeño corazón, amor, juego png | PNGEg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934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2670</TotalTime>
  <Words>393</Words>
  <Application>Microsoft Office PowerPoint</Application>
  <PresentationFormat>Presentación en pantalla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Transmisión de listas</vt:lpstr>
      <vt:lpstr>APOYO GUÍA N° 17</vt:lpstr>
      <vt:lpstr>Haz clic en el siguiente enlace y observa con mucha atención el video:</vt:lpstr>
      <vt:lpstr>Presentación de PowerPoint</vt:lpstr>
      <vt:lpstr>Presentación de PowerPoint</vt:lpstr>
      <vt:lpstr>Convertir metros a centímetros  </vt:lpstr>
      <vt:lpstr>Convertir centímetros a metros</vt:lpstr>
      <vt:lpstr>Multiplicar  por 100</vt:lpstr>
      <vt:lpstr>Dividir  por 100</vt:lpstr>
      <vt:lpstr>Aplica lo que aprendiste ahora en tu guía de trabajo y el texto del estudiante. Si tienes duda escribe al correo: maritza.medina@colegio-mineralelteniente.cl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Maritza Medina Silva</cp:lastModifiedBy>
  <cp:revision>111</cp:revision>
  <dcterms:created xsi:type="dcterms:W3CDTF">2020-03-26T01:06:58Z</dcterms:created>
  <dcterms:modified xsi:type="dcterms:W3CDTF">2020-09-02T07:30:38Z</dcterms:modified>
</cp:coreProperties>
</file>