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56" r:id="rId2"/>
    <p:sldId id="293" r:id="rId3"/>
    <p:sldId id="294" r:id="rId4"/>
    <p:sldId id="291" r:id="rId5"/>
    <p:sldId id="287" r:id="rId6"/>
    <p:sldId id="284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>
        <p:scale>
          <a:sx n="50" d="100"/>
          <a:sy n="50" d="100"/>
        </p:scale>
        <p:origin x="-1267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4301B-571C-46FD-A683-32846BF45071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256C-9F9D-4688-B05E-FC267D04DC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28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A256C-9F9D-4688-B05E-FC267D04DCA1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9283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maritza.medina@colegio-mineralelteniente.c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9067" y="5301208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Colegio Mineral El Teniente</a:t>
            </a:r>
          </a:p>
          <a:p>
            <a:pPr algn="ctr"/>
            <a:r>
              <a:rPr lang="es-CL" dirty="0" smtClean="0"/>
              <a:t>Cuarto año Básico A – B y C</a:t>
            </a:r>
          </a:p>
          <a:p>
            <a:pPr algn="ctr"/>
            <a:r>
              <a:rPr lang="es-CL" dirty="0" smtClean="0"/>
              <a:t>Maritza Medina Silva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67744" y="303493"/>
            <a:ext cx="4419600" cy="1298575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APOYO GUÍA N° 16</a:t>
            </a:r>
            <a:endParaRPr lang="es-CL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943531" cy="933815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332656"/>
            <a:ext cx="666444" cy="821926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95536" y="1988840"/>
            <a:ext cx="81654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EJE TEMÁTICO: PATRONES Y ÁLGEBRA</a:t>
            </a:r>
            <a:endParaRPr lang="es-CL" sz="2400" dirty="0"/>
          </a:p>
          <a:p>
            <a:r>
              <a:rPr lang="es-CL" sz="2400" b="1" dirty="0"/>
              <a:t>PRIORIZACIÓN CURRICULAR, NIVEL 1: (OA 13):</a:t>
            </a:r>
            <a:r>
              <a:rPr lang="es-CL" sz="2400" dirty="0"/>
              <a:t> Identificar y describir patrones numéricos en tablas que involucren una operación de manera manual y/o software educativo.	</a:t>
            </a:r>
            <a:endParaRPr lang="es-CL" sz="2400" dirty="0" smtClean="0"/>
          </a:p>
          <a:p>
            <a:r>
              <a:rPr lang="es-CL" sz="2400" dirty="0"/>
              <a:t>	</a:t>
            </a:r>
          </a:p>
          <a:p>
            <a:r>
              <a:rPr lang="es-CL" sz="2400" u="sng" dirty="0"/>
              <a:t>Objetivo:</a:t>
            </a:r>
            <a:r>
              <a:rPr lang="es-CL" sz="2400" dirty="0"/>
              <a:t> Describir y aplicar patrones numéricos de multiplicación y división  en tablas</a:t>
            </a:r>
            <a:r>
              <a:rPr lang="es-CL" sz="2400" dirty="0" smtClean="0"/>
              <a:t>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CONCEPTOS CLAVES</a:t>
            </a:r>
            <a:endParaRPr lang="es-CL" dirty="0"/>
          </a:p>
        </p:txBody>
      </p:sp>
      <p:sp>
        <p:nvSpPr>
          <p:cNvPr id="4" name="10 Rectángulo redondeado"/>
          <p:cNvSpPr/>
          <p:nvPr/>
        </p:nvSpPr>
        <p:spPr>
          <a:xfrm>
            <a:off x="128262" y="3619637"/>
            <a:ext cx="5307834" cy="118754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L" dirty="0">
                <a:effectLst/>
                <a:ea typeface="Calibri"/>
                <a:cs typeface="Times New Roman"/>
              </a:rPr>
              <a:t>SECUENCIA: </a:t>
            </a:r>
            <a:r>
              <a:rPr lang="es-CL" dirty="0">
                <a:solidFill>
                  <a:srgbClr val="222222"/>
                </a:solidFill>
                <a:effectLst/>
                <a:latin typeface="Arial"/>
                <a:ea typeface="Calibri"/>
                <a:cs typeface="Times New Roman"/>
              </a:rPr>
              <a:t>o una sucesión es un grupo de números o de otros elementos matemáticos que forman un conjunto ordenado</a:t>
            </a:r>
            <a:endParaRPr lang="es-CL" dirty="0">
              <a:effectLst/>
              <a:ea typeface="Calibri"/>
              <a:cs typeface="Times New Roman"/>
            </a:endParaRPr>
          </a:p>
        </p:txBody>
      </p:sp>
      <p:sp>
        <p:nvSpPr>
          <p:cNvPr id="5" name="12 Rectángulo redondeado"/>
          <p:cNvSpPr/>
          <p:nvPr/>
        </p:nvSpPr>
        <p:spPr>
          <a:xfrm>
            <a:off x="297903" y="1772816"/>
            <a:ext cx="4968552" cy="71247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effectLst/>
                <a:ea typeface="Calibri"/>
                <a:cs typeface="Times New Roman"/>
              </a:rPr>
              <a:t>PATRÓN: es una regla que se repite y llega a formar una secuencia numérica.</a:t>
            </a:r>
          </a:p>
        </p:txBody>
      </p:sp>
      <p:sp>
        <p:nvSpPr>
          <p:cNvPr id="15" name="12 Rectángulo redondeado"/>
          <p:cNvSpPr/>
          <p:nvPr/>
        </p:nvSpPr>
        <p:spPr>
          <a:xfrm>
            <a:off x="5652120" y="1556792"/>
            <a:ext cx="3301989" cy="252028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 smtClean="0">
                <a:ea typeface="Calibri"/>
                <a:cs typeface="Times New Roman"/>
              </a:rPr>
              <a:t>Ejemplos de PATRÓN: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s-CL" dirty="0" smtClean="0">
                <a:ea typeface="Calibri"/>
                <a:cs typeface="Times New Roman"/>
              </a:rPr>
              <a:t>sumar 5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s-CL" dirty="0" smtClean="0">
                <a:ea typeface="Calibri"/>
                <a:cs typeface="Times New Roman"/>
              </a:rPr>
              <a:t>restar 20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s-CL" dirty="0" smtClean="0">
                <a:ea typeface="Calibri"/>
                <a:cs typeface="Times New Roman"/>
              </a:rPr>
              <a:t>multiplicar por 3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s-CL" dirty="0" smtClean="0">
                <a:ea typeface="Calibri"/>
                <a:cs typeface="Times New Roman"/>
              </a:rPr>
              <a:t>dividir por 2.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s-ES" dirty="0" smtClean="0">
                <a:effectLst/>
                <a:ea typeface="Calibri"/>
                <a:cs typeface="Times New Roman"/>
              </a:rPr>
              <a:t>Sumar 10 y restar 3, etc.</a:t>
            </a:r>
            <a:endParaRPr lang="es-CL" dirty="0">
              <a:effectLst/>
              <a:ea typeface="Calibri"/>
              <a:cs typeface="Times New Roman"/>
            </a:endParaRPr>
          </a:p>
        </p:txBody>
      </p:sp>
      <p:sp>
        <p:nvSpPr>
          <p:cNvPr id="16" name="10 Rectángulo redondeado"/>
          <p:cNvSpPr/>
          <p:nvPr/>
        </p:nvSpPr>
        <p:spPr>
          <a:xfrm>
            <a:off x="5436096" y="4365104"/>
            <a:ext cx="3552360" cy="223224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L" dirty="0" smtClean="0">
                <a:effectLst/>
                <a:ea typeface="Calibri"/>
                <a:cs typeface="Times New Roman"/>
              </a:rPr>
              <a:t>Ejemplos de SECUENCIA: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es-CL" dirty="0" smtClean="0">
                <a:ea typeface="Calibri"/>
                <a:cs typeface="Times New Roman"/>
              </a:rPr>
              <a:t>5, 10, 15, 20, </a:t>
            </a:r>
            <a:r>
              <a:rPr lang="es-CL" dirty="0" err="1" smtClean="0">
                <a:ea typeface="Calibri"/>
                <a:cs typeface="Times New Roman"/>
              </a:rPr>
              <a:t>etc</a:t>
            </a:r>
            <a:endParaRPr lang="es-CL" dirty="0" smtClean="0"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es-CL" dirty="0" smtClean="0">
                <a:effectLst/>
                <a:ea typeface="Calibri"/>
                <a:cs typeface="Times New Roman"/>
              </a:rPr>
              <a:t>100, 80, 60, 40, etc. 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es-ES" dirty="0" smtClean="0">
                <a:ea typeface="Calibri"/>
                <a:cs typeface="Times New Roman"/>
              </a:rPr>
              <a:t>4, 12, 36, 108, </a:t>
            </a:r>
            <a:r>
              <a:rPr lang="es-ES" dirty="0" err="1" smtClean="0">
                <a:ea typeface="Calibri"/>
                <a:cs typeface="Times New Roman"/>
              </a:rPr>
              <a:t>etc</a:t>
            </a:r>
            <a:endParaRPr lang="es-ES" dirty="0" smtClean="0"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es-ES" dirty="0" smtClean="0">
                <a:ea typeface="Calibri"/>
                <a:cs typeface="Times New Roman"/>
              </a:rPr>
              <a:t>200, 100, 50, 25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es-ES" dirty="0" smtClean="0">
                <a:effectLst/>
                <a:ea typeface="Calibri"/>
                <a:cs typeface="Times New Roman"/>
              </a:rPr>
              <a:t>20, 30, 27, 37, 34, 44, 41</a:t>
            </a:r>
            <a:endParaRPr lang="es-CL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890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CONCEPTOS CLAVES</a:t>
            </a:r>
            <a:endParaRPr lang="es-CL" dirty="0"/>
          </a:p>
        </p:txBody>
      </p:sp>
      <p:sp>
        <p:nvSpPr>
          <p:cNvPr id="15" name="12 Rectángulo redondeado"/>
          <p:cNvSpPr/>
          <p:nvPr/>
        </p:nvSpPr>
        <p:spPr>
          <a:xfrm>
            <a:off x="1115616" y="1340768"/>
            <a:ext cx="5616624" cy="2088232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MULTIPLICACIÓN:</a:t>
            </a:r>
            <a:r>
              <a:rPr lang="es-CL" dirty="0" smtClean="0">
                <a:ea typeface="Calibri"/>
                <a:cs typeface="Times New Roman"/>
              </a:rPr>
              <a:t> </a:t>
            </a:r>
            <a:endParaRPr lang="es-CL" dirty="0" smtClean="0"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s-ES" dirty="0" smtClean="0">
                <a:ea typeface="Calibri"/>
                <a:cs typeface="Times New Roman"/>
              </a:rPr>
              <a:t>DOBLE O DUPLICAR: MULTIPLICAR POR 2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s-ES" dirty="0" smtClean="0">
                <a:effectLst/>
                <a:ea typeface="Calibri"/>
                <a:cs typeface="Times New Roman"/>
              </a:rPr>
              <a:t>TRIPLICAR: MULTIPLICAR POR 3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s-ES" dirty="0" smtClean="0">
                <a:ea typeface="Calibri"/>
                <a:cs typeface="Times New Roman"/>
              </a:rPr>
              <a:t>CUADRUPLICAR: MULTIPLICAR POR 4</a:t>
            </a:r>
            <a:endParaRPr lang="es-CL" dirty="0">
              <a:effectLst/>
              <a:ea typeface="Calibri"/>
              <a:cs typeface="Times New Roman"/>
            </a:endParaRPr>
          </a:p>
        </p:txBody>
      </p:sp>
      <p:sp>
        <p:nvSpPr>
          <p:cNvPr id="16" name="10 Rectángulo redondeado"/>
          <p:cNvSpPr/>
          <p:nvPr/>
        </p:nvSpPr>
        <p:spPr>
          <a:xfrm>
            <a:off x="1115616" y="3933056"/>
            <a:ext cx="5832648" cy="2582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L" b="1" u="sng" dirty="0" smtClean="0">
                <a:effectLst/>
                <a:ea typeface="Calibri"/>
                <a:cs typeface="Times New Roman"/>
              </a:rPr>
              <a:t>DIVISIÓN:</a:t>
            </a:r>
            <a:endParaRPr lang="es-CL" b="1" u="sng" dirty="0" smtClean="0">
              <a:effectLst/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es-ES" dirty="0" smtClean="0">
                <a:ea typeface="Calibri"/>
                <a:cs typeface="Times New Roman"/>
              </a:rPr>
              <a:t>MITAD O MEDIO: DIVIDIR EN 2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es-ES" dirty="0" smtClean="0">
                <a:effectLst/>
                <a:ea typeface="Calibri"/>
                <a:cs typeface="Times New Roman"/>
              </a:rPr>
              <a:t>TERCIO O TERCERA PARTE: DIVIDIR EN 3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es-ES" dirty="0" smtClean="0">
                <a:ea typeface="Calibri"/>
                <a:cs typeface="Times New Roman"/>
              </a:rPr>
              <a:t>CUARTO O CUARTA PARTE: DIVIDIR EN 4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es-ES" dirty="0" smtClean="0">
                <a:ea typeface="Calibri"/>
                <a:cs typeface="Times New Roman"/>
              </a:rPr>
              <a:t>QUINTO O QUINTA PARTE: DIVIDIR EN 5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endParaRPr lang="es-CL" dirty="0">
              <a:effectLst/>
              <a:ea typeface="Calibri"/>
              <a:cs typeface="Times New Roman"/>
            </a:endParaRPr>
          </a:p>
        </p:txBody>
      </p:sp>
      <p:sp>
        <p:nvSpPr>
          <p:cNvPr id="3" name="2 Explosión 2"/>
          <p:cNvSpPr/>
          <p:nvPr/>
        </p:nvSpPr>
        <p:spPr>
          <a:xfrm>
            <a:off x="5508104" y="1484784"/>
            <a:ext cx="3635896" cy="373973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INVESTIGA OTROS NÚMEROS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5125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7697670" cy="990042"/>
          </a:xfrm>
        </p:spPr>
        <p:txBody>
          <a:bodyPr/>
          <a:lstStyle/>
          <a:p>
            <a:pPr marL="0" indent="0" algn="ctr">
              <a:buNone/>
            </a:pPr>
            <a:r>
              <a:rPr lang="es-CL" sz="2800" dirty="0" smtClean="0"/>
              <a:t>PATRONES DE MULTIPLICACIÓN</a:t>
            </a:r>
            <a:endParaRPr lang="es-CL" sz="2800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3"/>
          </p:nvPr>
        </p:nvSpPr>
        <p:spPr>
          <a:xfrm>
            <a:off x="539552" y="908720"/>
            <a:ext cx="7704856" cy="792088"/>
          </a:xfrm>
        </p:spPr>
        <p:txBody>
          <a:bodyPr/>
          <a:lstStyle/>
          <a:p>
            <a:r>
              <a:rPr lang="es-ES" dirty="0" smtClean="0"/>
              <a:t>PATRÓN: multiplicar por 4</a:t>
            </a:r>
            <a:endParaRPr lang="es-CL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297322"/>
              </p:ext>
            </p:extLst>
          </p:nvPr>
        </p:nvGraphicFramePr>
        <p:xfrm>
          <a:off x="827584" y="2131115"/>
          <a:ext cx="5700635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0127"/>
                <a:gridCol w="1140127"/>
                <a:gridCol w="1140127"/>
                <a:gridCol w="1140127"/>
                <a:gridCol w="1140127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8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32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128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512</a:t>
                      </a:r>
                      <a:endParaRPr lang="es-CL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3" name="32 Flecha curvada hacia abajo"/>
          <p:cNvSpPr/>
          <p:nvPr/>
        </p:nvSpPr>
        <p:spPr>
          <a:xfrm>
            <a:off x="1475656" y="1771075"/>
            <a:ext cx="792088" cy="2880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43" name="42 Flecha curvada hacia abajo"/>
          <p:cNvSpPr/>
          <p:nvPr/>
        </p:nvSpPr>
        <p:spPr>
          <a:xfrm>
            <a:off x="2699792" y="1771075"/>
            <a:ext cx="792088" cy="2880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44" name="43 Flecha curvada hacia abajo"/>
          <p:cNvSpPr/>
          <p:nvPr/>
        </p:nvSpPr>
        <p:spPr>
          <a:xfrm>
            <a:off x="3851920" y="1771075"/>
            <a:ext cx="792088" cy="2880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45" name="44 Flecha curvada hacia abajo"/>
          <p:cNvSpPr/>
          <p:nvPr/>
        </p:nvSpPr>
        <p:spPr>
          <a:xfrm>
            <a:off x="5004048" y="1744043"/>
            <a:ext cx="792088" cy="2880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1475656" y="1268760"/>
            <a:ext cx="6254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·4</a:t>
            </a:r>
            <a:endParaRPr lang="es-E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6" name="45 Rectángulo"/>
          <p:cNvSpPr/>
          <p:nvPr/>
        </p:nvSpPr>
        <p:spPr>
          <a:xfrm>
            <a:off x="2783090" y="1272813"/>
            <a:ext cx="6254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·4</a:t>
            </a:r>
            <a:endParaRPr lang="es-E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3855275" y="1268760"/>
            <a:ext cx="6254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·4</a:t>
            </a:r>
            <a:endParaRPr lang="es-E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5087346" y="1272813"/>
            <a:ext cx="6254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·4</a:t>
            </a:r>
            <a:endParaRPr lang="es-E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9" name="4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587362"/>
              </p:ext>
            </p:extLst>
          </p:nvPr>
        </p:nvGraphicFramePr>
        <p:xfrm>
          <a:off x="827584" y="5083443"/>
          <a:ext cx="5700635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0127"/>
                <a:gridCol w="1140127"/>
                <a:gridCol w="1140127"/>
                <a:gridCol w="1140127"/>
                <a:gridCol w="1140127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36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108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324</a:t>
                      </a:r>
                      <a:endParaRPr lang="es-CL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0" name="49 Flecha curvada hacia abajo"/>
          <p:cNvSpPr/>
          <p:nvPr/>
        </p:nvSpPr>
        <p:spPr>
          <a:xfrm>
            <a:off x="1475656" y="4723403"/>
            <a:ext cx="792088" cy="2880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51" name="50 Flecha curvada hacia abajo"/>
          <p:cNvSpPr/>
          <p:nvPr/>
        </p:nvSpPr>
        <p:spPr>
          <a:xfrm>
            <a:off x="2699792" y="4723403"/>
            <a:ext cx="792088" cy="2880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52" name="51 Flecha curvada hacia abajo"/>
          <p:cNvSpPr/>
          <p:nvPr/>
        </p:nvSpPr>
        <p:spPr>
          <a:xfrm>
            <a:off x="3851920" y="4723403"/>
            <a:ext cx="792088" cy="2880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53" name="52 Flecha curvada hacia abajo"/>
          <p:cNvSpPr/>
          <p:nvPr/>
        </p:nvSpPr>
        <p:spPr>
          <a:xfrm>
            <a:off x="5004048" y="4725144"/>
            <a:ext cx="792088" cy="2880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54" name="53 Rectángulo"/>
          <p:cNvSpPr/>
          <p:nvPr/>
        </p:nvSpPr>
        <p:spPr>
          <a:xfrm>
            <a:off x="1509012" y="4221088"/>
            <a:ext cx="6254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·3</a:t>
            </a:r>
            <a:endParaRPr lang="es-E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5" name="54 Rectángulo"/>
          <p:cNvSpPr/>
          <p:nvPr/>
        </p:nvSpPr>
        <p:spPr>
          <a:xfrm>
            <a:off x="2816446" y="4225141"/>
            <a:ext cx="6254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·3</a:t>
            </a:r>
            <a:endParaRPr lang="es-E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6" name="55 Rectángulo"/>
          <p:cNvSpPr/>
          <p:nvPr/>
        </p:nvSpPr>
        <p:spPr>
          <a:xfrm>
            <a:off x="3888631" y="4221088"/>
            <a:ext cx="6254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·3</a:t>
            </a:r>
            <a:endParaRPr lang="es-E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7" name="56 Rectángulo"/>
          <p:cNvSpPr/>
          <p:nvPr/>
        </p:nvSpPr>
        <p:spPr>
          <a:xfrm>
            <a:off x="5120702" y="4225141"/>
            <a:ext cx="6254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·3</a:t>
            </a:r>
            <a:endParaRPr lang="es-E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8" name="3 Marcador de contenido"/>
          <p:cNvSpPr txBox="1">
            <a:spLocks/>
          </p:cNvSpPr>
          <p:nvPr/>
        </p:nvSpPr>
        <p:spPr>
          <a:xfrm>
            <a:off x="628338" y="3949506"/>
            <a:ext cx="7704856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PATRÓN: multiplicar por 3</a:t>
            </a:r>
            <a:endParaRPr lang="es-CL" dirty="0"/>
          </a:p>
        </p:txBody>
      </p:sp>
      <p:sp>
        <p:nvSpPr>
          <p:cNvPr id="36" name="35 Rectángulo redondeado"/>
          <p:cNvSpPr/>
          <p:nvPr/>
        </p:nvSpPr>
        <p:spPr>
          <a:xfrm>
            <a:off x="611914" y="2924944"/>
            <a:ext cx="8064188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Para completar la secuencia debes multiplicar por 4 el resultado obtenido</a:t>
            </a:r>
            <a:endParaRPr lang="es-CL" dirty="0"/>
          </a:p>
        </p:txBody>
      </p:sp>
      <p:sp>
        <p:nvSpPr>
          <p:cNvPr id="59" name="58 Rectángulo redondeado"/>
          <p:cNvSpPr/>
          <p:nvPr/>
        </p:nvSpPr>
        <p:spPr>
          <a:xfrm>
            <a:off x="633626" y="5877272"/>
            <a:ext cx="8064188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Para completar la secuencia debes multiplicar por 3 el resultado obtenido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6771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pic>
        <p:nvPicPr>
          <p:cNvPr id="20" name="Picture 2" descr="Fotos de Niña pensando caricatura de stock, imágenes de Niña ...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38"/>
          <a:stretch/>
        </p:blipFill>
        <p:spPr bwMode="auto">
          <a:xfrm>
            <a:off x="611560" y="332656"/>
            <a:ext cx="1836204" cy="153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16 Llamada de nube"/>
          <p:cNvSpPr/>
          <p:nvPr/>
        </p:nvSpPr>
        <p:spPr>
          <a:xfrm>
            <a:off x="3995936" y="188640"/>
            <a:ext cx="3672408" cy="1728192"/>
          </a:xfrm>
          <a:prstGeom prst="cloudCallout">
            <a:avLst>
              <a:gd name="adj1" fmla="val -109771"/>
              <a:gd name="adj2" fmla="val -3697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¿Cómo puedo encontrar el patrón de una secuencia?</a:t>
            </a:r>
            <a:endParaRPr lang="es-CL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23528" y="1870843"/>
            <a:ext cx="8471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dirty="0" smtClean="0"/>
              <a:t>Para encontrar el patrón de una secuencia primero debo identificar:</a:t>
            </a:r>
            <a:endParaRPr lang="es-CL" sz="2000" dirty="0"/>
          </a:p>
        </p:txBody>
      </p:sp>
      <p:sp>
        <p:nvSpPr>
          <p:cNvPr id="2" name="1 Rectángulo redondeado"/>
          <p:cNvSpPr/>
          <p:nvPr/>
        </p:nvSpPr>
        <p:spPr>
          <a:xfrm>
            <a:off x="971600" y="2276872"/>
            <a:ext cx="259228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AUMENTA</a:t>
            </a:r>
            <a:endParaRPr lang="es-CL" sz="2400" b="1" dirty="0"/>
          </a:p>
        </p:txBody>
      </p:sp>
      <p:sp>
        <p:nvSpPr>
          <p:cNvPr id="24" name="23 Rectángulo redondeado"/>
          <p:cNvSpPr/>
          <p:nvPr/>
        </p:nvSpPr>
        <p:spPr>
          <a:xfrm>
            <a:off x="5292080" y="2276872"/>
            <a:ext cx="2592288" cy="64807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DISMINUYE</a:t>
            </a:r>
            <a:endParaRPr lang="es-CL" sz="2400" b="1" dirty="0"/>
          </a:p>
        </p:txBody>
      </p:sp>
      <p:sp>
        <p:nvSpPr>
          <p:cNvPr id="26" name="25 Rectángulo redondeado"/>
          <p:cNvSpPr/>
          <p:nvPr/>
        </p:nvSpPr>
        <p:spPr>
          <a:xfrm>
            <a:off x="971600" y="3219636"/>
            <a:ext cx="2592288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Si aumenta es una secuencia de adición o multiplicación.</a:t>
            </a:r>
            <a:endParaRPr lang="es-CL" sz="2400" b="1" dirty="0"/>
          </a:p>
        </p:txBody>
      </p:sp>
      <p:sp>
        <p:nvSpPr>
          <p:cNvPr id="28" name="27 Rectángulo redondeado"/>
          <p:cNvSpPr/>
          <p:nvPr/>
        </p:nvSpPr>
        <p:spPr>
          <a:xfrm>
            <a:off x="5292080" y="3160400"/>
            <a:ext cx="2592288" cy="157140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Si disminuye es una secuencia de sustracción o división.</a:t>
            </a:r>
            <a:endParaRPr lang="es-CL" sz="24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4152751" y="2308520"/>
            <a:ext cx="563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o</a:t>
            </a:r>
            <a:endParaRPr lang="es-CL" sz="3200" dirty="0"/>
          </a:p>
        </p:txBody>
      </p:sp>
      <p:sp>
        <p:nvSpPr>
          <p:cNvPr id="38" name="37 Rectángulo redondeado"/>
          <p:cNvSpPr/>
          <p:nvPr/>
        </p:nvSpPr>
        <p:spPr>
          <a:xfrm>
            <a:off x="323528" y="5589240"/>
            <a:ext cx="3672408" cy="1160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Si es adición resto.</a:t>
            </a:r>
          </a:p>
          <a:p>
            <a:pPr algn="ctr"/>
            <a:r>
              <a:rPr lang="es-ES" sz="2000" b="1" dirty="0" smtClean="0"/>
              <a:t>Si es multiplicación divido</a:t>
            </a:r>
            <a:r>
              <a:rPr lang="es-ES" sz="2400" b="1" dirty="0" smtClean="0"/>
              <a:t>.</a:t>
            </a:r>
            <a:endParaRPr lang="es-CL" sz="2400" b="1" dirty="0"/>
          </a:p>
        </p:txBody>
      </p:sp>
      <p:sp>
        <p:nvSpPr>
          <p:cNvPr id="39" name="38 Rectángulo redondeado"/>
          <p:cNvSpPr/>
          <p:nvPr/>
        </p:nvSpPr>
        <p:spPr>
          <a:xfrm>
            <a:off x="4716016" y="5589240"/>
            <a:ext cx="3665944" cy="116051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Si es sustracción, sumo.</a:t>
            </a:r>
          </a:p>
          <a:p>
            <a:pPr algn="ctr"/>
            <a:r>
              <a:rPr lang="es-ES" sz="2400" b="1" dirty="0" smtClean="0"/>
              <a:t>Si es división, resto.</a:t>
            </a:r>
            <a:endParaRPr lang="es-CL" sz="2400" b="1" dirty="0"/>
          </a:p>
        </p:txBody>
      </p:sp>
      <p:sp>
        <p:nvSpPr>
          <p:cNvPr id="6" name="5 Rectángulo"/>
          <p:cNvSpPr/>
          <p:nvPr/>
        </p:nvSpPr>
        <p:spPr>
          <a:xfrm>
            <a:off x="2121891" y="4869160"/>
            <a:ext cx="4624984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es-ES" sz="2800" b="1" dirty="0"/>
              <a:t>Aplico operación INVERSA.</a:t>
            </a:r>
          </a:p>
        </p:txBody>
      </p:sp>
    </p:spTree>
    <p:extLst>
      <p:ext uri="{BB962C8B-B14F-4D97-AF65-F5344CB8AC3E}">
        <p14:creationId xmlns:p14="http://schemas.microsoft.com/office/powerpoint/2010/main" val="368914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3936" y="332656"/>
            <a:ext cx="8396536" cy="6048672"/>
          </a:xfrm>
        </p:spPr>
        <p:txBody>
          <a:bodyPr/>
          <a:lstStyle/>
          <a:p>
            <a:pPr marL="0" indent="0" algn="ctr">
              <a:buNone/>
            </a:pPr>
            <a:r>
              <a:rPr lang="es-ES" sz="4400" dirty="0" smtClean="0"/>
              <a:t>Aplica lo que aprendiste ahora en tu guía de trabajo y el texto del estudiante.</a:t>
            </a:r>
            <a:br>
              <a:rPr lang="es-ES" sz="4400" dirty="0" smtClean="0"/>
            </a:br>
            <a:r>
              <a:rPr lang="es-ES" sz="4400" dirty="0" smtClean="0"/>
              <a:t>Si tienes duda escribe al correo:</a:t>
            </a:r>
            <a:br>
              <a:rPr lang="es-ES" sz="4400" dirty="0" smtClean="0"/>
            </a:br>
            <a:r>
              <a:rPr lang="es-ES" sz="4400" dirty="0" smtClean="0">
                <a:hlinkClick r:id="rId2"/>
              </a:rPr>
              <a:t>maritza.medina@colegio-mineralelteniente.cl</a:t>
            </a:r>
            <a:r>
              <a:rPr lang="es-ES" sz="4400" dirty="0" smtClean="0"/>
              <a:t> </a:t>
            </a:r>
            <a:endParaRPr lang="es-CL" sz="4400" dirty="0"/>
          </a:p>
        </p:txBody>
      </p:sp>
      <p:sp>
        <p:nvSpPr>
          <p:cNvPr id="6" name="AutoShape 4" descr="Naipes rey as de corazones, pequeño corazón, amor, juego png | PNGEg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7" name="AutoShape 6" descr="Naipes rey as de corazones, pequeño corazón, amor, juego png | PNGEg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934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946</TotalTime>
  <Words>372</Words>
  <Application>Microsoft Office PowerPoint</Application>
  <PresentationFormat>Presentación en pantalla (4:3)</PresentationFormat>
  <Paragraphs>71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Transmisión de listas</vt:lpstr>
      <vt:lpstr>APOYO GUÍA N° 16</vt:lpstr>
      <vt:lpstr>CONCEPTOS CLAVES</vt:lpstr>
      <vt:lpstr>CONCEPTOS CLAVES</vt:lpstr>
      <vt:lpstr>PATRONES DE MULTIPLICACIÓN</vt:lpstr>
      <vt:lpstr>Presentación de PowerPoint</vt:lpstr>
      <vt:lpstr>Aplica lo que aprendiste ahora en tu guía de trabajo y el texto del estudiante. Si tienes duda escribe al correo: maritza.medina@colegio-mineralelteniente.cl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Maritza Medina Silva</cp:lastModifiedBy>
  <cp:revision>96</cp:revision>
  <dcterms:created xsi:type="dcterms:W3CDTF">2020-03-26T01:06:58Z</dcterms:created>
  <dcterms:modified xsi:type="dcterms:W3CDTF">2020-08-17T05:42:13Z</dcterms:modified>
</cp:coreProperties>
</file>