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287" r:id="rId3"/>
    <p:sldId id="264" r:id="rId4"/>
    <p:sldId id="288" r:id="rId5"/>
    <p:sldId id="289" r:id="rId6"/>
    <p:sldId id="290" r:id="rId7"/>
    <p:sldId id="284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>
        <p:scale>
          <a:sx n="50" d="100"/>
          <a:sy n="50" d="100"/>
        </p:scale>
        <p:origin x="-1267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9067" y="4869160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Colegio Mineral El Teniente</a:t>
            </a:r>
          </a:p>
          <a:p>
            <a:pPr algn="ctr"/>
            <a:r>
              <a:rPr lang="es-CL" dirty="0" smtClean="0"/>
              <a:t>Cuarto año Básico A – B y C</a:t>
            </a:r>
          </a:p>
          <a:p>
            <a:pPr algn="ctr"/>
            <a:r>
              <a:rPr lang="es-CL" dirty="0" smtClean="0"/>
              <a:t>Maritza Medina Silva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303493"/>
            <a:ext cx="4419600" cy="1298575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APOYO GUÍA N° </a:t>
            </a:r>
            <a:r>
              <a:rPr lang="es-CL" dirty="0" smtClean="0"/>
              <a:t>14</a:t>
            </a:r>
            <a:endParaRPr lang="es-CL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943531" cy="933815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332656"/>
            <a:ext cx="666444" cy="821926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611560" y="1988840"/>
            <a:ext cx="79494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/>
              <a:t>EJE TEMÁTICO: NÚMEROS Y </a:t>
            </a:r>
            <a:r>
              <a:rPr lang="es-CL" sz="2000" b="1" dirty="0" smtClean="0"/>
              <a:t>OPERACIONES</a:t>
            </a:r>
          </a:p>
          <a:p>
            <a:endParaRPr lang="es-CL" sz="2000" dirty="0"/>
          </a:p>
          <a:p>
            <a:r>
              <a:rPr lang="es-CL" sz="2000" b="1" dirty="0"/>
              <a:t>PRIORIZACIÓN CURRICULAR, NIVEL 1: (OA 7):</a:t>
            </a:r>
            <a:r>
              <a:rPr lang="es-CL" sz="2000" dirty="0"/>
              <a:t> Resolver problemas rutinarios y no rutinarios en contextos cotidianos, que incluyan dinero, seleccionando y utilizando la operación apropiada.</a:t>
            </a:r>
          </a:p>
          <a:p>
            <a:endParaRPr lang="es-CL" sz="2000" u="sng" dirty="0" smtClean="0"/>
          </a:p>
          <a:p>
            <a:r>
              <a:rPr lang="es-CL" sz="2000" u="sng" dirty="0" smtClean="0"/>
              <a:t>Objetivo</a:t>
            </a:r>
            <a:r>
              <a:rPr lang="es-CL" sz="2000" u="sng" dirty="0"/>
              <a:t>:</a:t>
            </a:r>
            <a:r>
              <a:rPr lang="es-CL" sz="2000" dirty="0"/>
              <a:t> Resolver problemas rutinarios que involucran las cuatro operaciones aplicando los cuatro pasos</a:t>
            </a:r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7733146" cy="803276"/>
          </a:xfrm>
        </p:spPr>
        <p:txBody>
          <a:bodyPr>
            <a:normAutofit fontScale="90000"/>
          </a:bodyPr>
          <a:lstStyle/>
          <a:p>
            <a:pPr marL="0" lvl="0" indent="0" algn="l">
              <a:buNone/>
            </a:pPr>
            <a:r>
              <a:rPr lang="es-CL" dirty="0" smtClean="0"/>
              <a:t>¿CÓMO RESOLVER UN PROBLEMA?</a:t>
            </a:r>
            <a:endParaRPr lang="es-CL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" name="3 CuadroTexto"/>
          <p:cNvSpPr txBox="1"/>
          <p:nvPr/>
        </p:nvSpPr>
        <p:spPr>
          <a:xfrm>
            <a:off x="755576" y="170080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Resolver un problema es como jugar a los espías, debes descubrir que quiere tu enemigo con 4 pasos claves:</a:t>
            </a:r>
            <a:endParaRPr lang="es-CL" dirty="0"/>
          </a:p>
        </p:txBody>
      </p:sp>
      <p:pic>
        <p:nvPicPr>
          <p:cNvPr id="1026" name="Picture 2" descr="Un Espía De Dibujos Animados Con Un Abrigo A Escondidas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3416194"/>
            <a:ext cx="1800200" cy="301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adrón de dibujos animados caminando con cuidado Vector Premiu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01243" y="3391826"/>
            <a:ext cx="2372712" cy="2975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619672" y="2347139"/>
            <a:ext cx="1620179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Espiar y ver que información tienes.</a:t>
            </a:r>
            <a:endParaRPr lang="es-CL" dirty="0"/>
          </a:p>
        </p:txBody>
      </p:sp>
      <p:sp>
        <p:nvSpPr>
          <p:cNvPr id="10" name="9 CuadroTexto"/>
          <p:cNvSpPr txBox="1"/>
          <p:nvPr/>
        </p:nvSpPr>
        <p:spPr>
          <a:xfrm>
            <a:off x="2921341" y="4077072"/>
            <a:ext cx="162017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Ordenar esa información y hacer un plan</a:t>
            </a:r>
            <a:endParaRPr lang="es-C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545320" y="3068660"/>
            <a:ext cx="162017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Ejecutar ese plan.</a:t>
            </a:r>
            <a:endParaRPr lang="es-CL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300192" y="2054632"/>
            <a:ext cx="1620179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Descubrir al villano y comprobar que es él</a:t>
            </a:r>
            <a:endParaRPr lang="es-CL" dirty="0"/>
          </a:p>
        </p:txBody>
      </p:sp>
      <p:sp>
        <p:nvSpPr>
          <p:cNvPr id="6" name="5 Flecha abajo"/>
          <p:cNvSpPr/>
          <p:nvPr/>
        </p:nvSpPr>
        <p:spPr>
          <a:xfrm rot="18867525">
            <a:off x="2398548" y="3640753"/>
            <a:ext cx="504056" cy="578105"/>
          </a:xfrm>
          <a:prstGeom prst="downArrow">
            <a:avLst>
              <a:gd name="adj1" fmla="val 2581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13 Flecha abajo"/>
          <p:cNvSpPr/>
          <p:nvPr/>
        </p:nvSpPr>
        <p:spPr>
          <a:xfrm rot="13132651">
            <a:off x="4667119" y="3788019"/>
            <a:ext cx="504056" cy="578105"/>
          </a:xfrm>
          <a:prstGeom prst="downArrow">
            <a:avLst>
              <a:gd name="adj1" fmla="val 2581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Flecha abajo"/>
          <p:cNvSpPr/>
          <p:nvPr/>
        </p:nvSpPr>
        <p:spPr>
          <a:xfrm rot="15118657">
            <a:off x="5796370" y="2452907"/>
            <a:ext cx="504056" cy="578105"/>
          </a:xfrm>
          <a:prstGeom prst="downArrow">
            <a:avLst>
              <a:gd name="adj1" fmla="val 2581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914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7733146" cy="803276"/>
          </a:xfrm>
        </p:spPr>
        <p:txBody>
          <a:bodyPr>
            <a:normAutofit/>
          </a:bodyPr>
          <a:lstStyle/>
          <a:p>
            <a:pPr marL="0" lvl="0" indent="0" algn="l">
              <a:buNone/>
            </a:pPr>
            <a:r>
              <a:rPr lang="es-CL" dirty="0" smtClean="0"/>
              <a:t>1 paso: LEER </a:t>
            </a:r>
            <a:endParaRPr lang="es-CL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" name="3 CuadroTexto"/>
          <p:cNvSpPr txBox="1"/>
          <p:nvPr/>
        </p:nvSpPr>
        <p:spPr>
          <a:xfrm>
            <a:off x="755576" y="2276872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sz="2800" b="1" u="sng" dirty="0" smtClean="0"/>
              <a:t>Tenemos que conocer nuestra misión</a:t>
            </a:r>
            <a:r>
              <a:rPr lang="es-CL" sz="2800" dirty="0" smtClean="0"/>
              <a:t>. Saber de que se trata </a:t>
            </a:r>
            <a:r>
              <a:rPr lang="es-CL" sz="2800" dirty="0"/>
              <a:t>el problema</a:t>
            </a:r>
            <a:r>
              <a:rPr lang="es-CL" sz="2800" dirty="0" smtClean="0"/>
              <a:t>, recopilar </a:t>
            </a:r>
            <a:r>
              <a:rPr lang="es-CL" sz="2800" dirty="0"/>
              <a:t>toda la información que nos </a:t>
            </a:r>
            <a:r>
              <a:rPr lang="es-CL" sz="2800" dirty="0" smtClean="0"/>
              <a:t>entregan.</a:t>
            </a:r>
          </a:p>
          <a:p>
            <a:pPr lvl="0"/>
            <a:r>
              <a:rPr lang="es-CL" sz="2800" dirty="0" smtClean="0"/>
              <a:t>Nuestra misión: RESPONDER </a:t>
            </a:r>
            <a:r>
              <a:rPr lang="es-CL" sz="2800" dirty="0"/>
              <a:t>LA PREGUNTA</a:t>
            </a:r>
            <a:r>
              <a:rPr lang="es-CL" sz="2800" dirty="0" smtClean="0"/>
              <a:t>.</a:t>
            </a:r>
            <a:endParaRPr lang="es-CL" sz="28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3761910" y="916546"/>
            <a:ext cx="1620179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Espiar y ver que información tienes.</a:t>
            </a:r>
            <a:endParaRPr lang="es-CL" dirty="0"/>
          </a:p>
        </p:txBody>
      </p:sp>
      <p:pic>
        <p:nvPicPr>
          <p:cNvPr id="29" name="Picture 2" descr="Un Espía De Dibujos Animados Con Un Abrigo A Escondidas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175" y="1133987"/>
            <a:ext cx="587465" cy="98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2" descr="Niño de dibujos animados acostado y leyendo un libro | Vector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2052" name="Picture 4" descr="Niño de dibujos animados acostado y leyendo un libro | Vector ...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77"/>
          <a:stretch/>
        </p:blipFill>
        <p:spPr bwMode="auto">
          <a:xfrm>
            <a:off x="5148064" y="4365104"/>
            <a:ext cx="3773014" cy="294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Ladrón de dibujos animados caminando con cuidado Vector Premium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09535" y="1050891"/>
            <a:ext cx="850071" cy="1065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20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7733146" cy="803276"/>
          </a:xfrm>
        </p:spPr>
        <p:txBody>
          <a:bodyPr>
            <a:normAutofit fontScale="90000"/>
          </a:bodyPr>
          <a:lstStyle/>
          <a:p>
            <a:pPr marL="0" lvl="0" indent="0" algn="l">
              <a:buNone/>
            </a:pPr>
            <a:r>
              <a:rPr lang="es-CL" dirty="0"/>
              <a:t>2</a:t>
            </a:r>
            <a:r>
              <a:rPr lang="es-CL" dirty="0" smtClean="0"/>
              <a:t> paso: organizar y planificar</a:t>
            </a:r>
            <a:endParaRPr lang="es-CL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" name="3 CuadroTexto"/>
          <p:cNvSpPr txBox="1"/>
          <p:nvPr/>
        </p:nvSpPr>
        <p:spPr>
          <a:xfrm>
            <a:off x="395536" y="2276872"/>
            <a:ext cx="689524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sz="2800" dirty="0" smtClean="0"/>
              <a:t>Aquí el espía debe reunir y analizar toda la información que tiene del villano, haz un mapa… y elige un PLAN para atraparlo.</a:t>
            </a:r>
          </a:p>
          <a:p>
            <a:pPr lvl="0"/>
            <a:endParaRPr lang="es-CL" sz="2800" dirty="0"/>
          </a:p>
          <a:p>
            <a:pPr lvl="0"/>
            <a:r>
              <a:rPr lang="es-CL" sz="2800" dirty="0" smtClean="0"/>
              <a:t>Subraya los datos importantes,                   puedes realizar un dibujo para                  encontrar la fórmula (operación matemática)</a:t>
            </a:r>
          </a:p>
        </p:txBody>
      </p:sp>
      <p:pic>
        <p:nvPicPr>
          <p:cNvPr id="29" name="Picture 2" descr="Un Espía De Dibujos Animados Con Un Abrigo A Escondidas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175" y="1133987"/>
            <a:ext cx="587465" cy="98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2" descr="Niño de dibujos animados acostado y leyendo un libro | Vector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31" name="Picture 4" descr="Ladrón de dibujos animados caminando con cuidado Vector Premiu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09535" y="1050891"/>
            <a:ext cx="850071" cy="1065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3695622" y="1193545"/>
            <a:ext cx="162017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Ordenar esa información y hacer un plan</a:t>
            </a:r>
            <a:endParaRPr lang="es-CL" dirty="0"/>
          </a:p>
        </p:txBody>
      </p:sp>
      <p:pic>
        <p:nvPicPr>
          <p:cNvPr id="4100" name="Picture 4" descr="Niño niña pensando cara | Vector Premium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71" t="9053" r="5189" b="33011"/>
          <a:stretch/>
        </p:blipFill>
        <p:spPr bwMode="auto">
          <a:xfrm>
            <a:off x="5652120" y="4144726"/>
            <a:ext cx="2857910" cy="2409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Llamada de nube"/>
          <p:cNvSpPr/>
          <p:nvPr/>
        </p:nvSpPr>
        <p:spPr>
          <a:xfrm>
            <a:off x="7034570" y="1655210"/>
            <a:ext cx="2109431" cy="2606821"/>
          </a:xfrm>
          <a:prstGeom prst="cloudCallout">
            <a:avLst>
              <a:gd name="adj1" fmla="val -24984"/>
              <a:gd name="adj2" fmla="val 625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¿Qué tengo que hacer para atraparlo?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100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7733146" cy="803276"/>
          </a:xfrm>
        </p:spPr>
        <p:txBody>
          <a:bodyPr>
            <a:normAutofit/>
          </a:bodyPr>
          <a:lstStyle/>
          <a:p>
            <a:pPr marL="0" lvl="0" indent="0" algn="l">
              <a:buNone/>
            </a:pPr>
            <a:r>
              <a:rPr lang="es-CL" dirty="0"/>
              <a:t>3</a:t>
            </a:r>
            <a:r>
              <a:rPr lang="es-CL" dirty="0" smtClean="0"/>
              <a:t> paso: Resolver</a:t>
            </a:r>
            <a:endParaRPr lang="es-CL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" name="3 CuadroTexto"/>
          <p:cNvSpPr txBox="1"/>
          <p:nvPr/>
        </p:nvSpPr>
        <p:spPr>
          <a:xfrm>
            <a:off x="755576" y="2276872"/>
            <a:ext cx="77768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sz="2800" dirty="0" smtClean="0"/>
              <a:t>Ahora que ya tenemos un plan debemos REALIZARLO.</a:t>
            </a:r>
          </a:p>
          <a:p>
            <a:pPr lvl="0"/>
            <a:endParaRPr lang="es-CL" sz="2800" dirty="0"/>
          </a:p>
          <a:p>
            <a:pPr lvl="0"/>
            <a:r>
              <a:rPr lang="es-CL" sz="2800" dirty="0" smtClean="0"/>
              <a:t>Elegimos la operación matemática, así que ahora a RESOLVER</a:t>
            </a:r>
            <a:endParaRPr lang="es-CL" sz="2800" dirty="0"/>
          </a:p>
        </p:txBody>
      </p:sp>
      <p:pic>
        <p:nvPicPr>
          <p:cNvPr id="29" name="Picture 2" descr="Un Espía De Dibujos Animados Con Un Abrigo A Escondidas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175" y="1133987"/>
            <a:ext cx="587465" cy="98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2" descr="Niño de dibujos animados acostado y leyendo un libro | Vector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31" name="Picture 4" descr="Ladrón de dibujos animados caminando con cuidado Vector Premiu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09535" y="1050891"/>
            <a:ext cx="850071" cy="1065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3059245" y="1133987"/>
            <a:ext cx="2376851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2400" dirty="0" smtClean="0"/>
              <a:t>Ejecutar ese plan</a:t>
            </a:r>
            <a:r>
              <a:rPr lang="es-CL" dirty="0" smtClean="0"/>
              <a:t>.</a:t>
            </a:r>
            <a:endParaRPr lang="es-CL" dirty="0"/>
          </a:p>
        </p:txBody>
      </p:sp>
      <p:pic>
        <p:nvPicPr>
          <p:cNvPr id="14" name="13 Imagen" descr="Operaciones de vectores | Matematicas Modernas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23641"/>
            <a:ext cx="3600400" cy="18576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575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7733146" cy="803276"/>
          </a:xfrm>
        </p:spPr>
        <p:txBody>
          <a:bodyPr>
            <a:normAutofit/>
          </a:bodyPr>
          <a:lstStyle/>
          <a:p>
            <a:pPr marL="0" lvl="0" indent="0" algn="l">
              <a:buNone/>
            </a:pPr>
            <a:r>
              <a:rPr lang="es-CL" dirty="0" smtClean="0"/>
              <a:t>4 paso: Responder</a:t>
            </a:r>
            <a:endParaRPr lang="es-CL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" name="3 CuadroTexto"/>
          <p:cNvSpPr txBox="1"/>
          <p:nvPr/>
        </p:nvSpPr>
        <p:spPr>
          <a:xfrm>
            <a:off x="755576" y="2276872"/>
            <a:ext cx="77768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sz="2800" dirty="0" smtClean="0"/>
              <a:t>Recuerda que la misión es </a:t>
            </a:r>
            <a:r>
              <a:rPr lang="es-CL" sz="2800" b="1" dirty="0" smtClean="0"/>
              <a:t>RESPONDER LA PREGUNTA</a:t>
            </a:r>
            <a:r>
              <a:rPr lang="es-CL" sz="2800" dirty="0" smtClean="0"/>
              <a:t>.  Así que es necesario volver a leerla.</a:t>
            </a:r>
          </a:p>
          <a:p>
            <a:pPr lvl="0"/>
            <a:r>
              <a:rPr lang="es-CL" sz="2800" dirty="0" smtClean="0"/>
              <a:t>¿El resultado tiene relación con la pregunta?</a:t>
            </a:r>
            <a:endParaRPr lang="es-CL" sz="2800" dirty="0"/>
          </a:p>
          <a:p>
            <a:pPr lvl="0"/>
            <a:endParaRPr lang="es-CL" sz="2800" dirty="0"/>
          </a:p>
          <a:p>
            <a:pPr lvl="0"/>
            <a:r>
              <a:rPr lang="es-CL" sz="2800" dirty="0" smtClean="0"/>
              <a:t>Un buen espía entrega un reporte de su trabajo. Por ello, la respuesta tiene que ser completa.</a:t>
            </a:r>
            <a:endParaRPr lang="es-CL" sz="2800" dirty="0"/>
          </a:p>
        </p:txBody>
      </p:sp>
      <p:sp>
        <p:nvSpPr>
          <p:cNvPr id="6" name="AutoShape 2" descr="Niño de dibujos animados acostado y leyendo un libro | Vector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5" name="14 CuadroTexto"/>
          <p:cNvSpPr txBox="1"/>
          <p:nvPr/>
        </p:nvSpPr>
        <p:spPr>
          <a:xfrm>
            <a:off x="2558088" y="1124744"/>
            <a:ext cx="235593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Descubrir al villano y comprobar que es él</a:t>
            </a:r>
            <a:endParaRPr lang="es-CL" dirty="0"/>
          </a:p>
        </p:txBody>
      </p:sp>
      <p:pic>
        <p:nvPicPr>
          <p:cNvPr id="5122" name="Picture 2" descr="Ilustración de Detective De Captura De Un Ladrón Ilustración De ...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83" t="11598" r="8227" b="10015"/>
          <a:stretch/>
        </p:blipFill>
        <p:spPr bwMode="auto">
          <a:xfrm>
            <a:off x="5724128" y="399728"/>
            <a:ext cx="18002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91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3936" y="332656"/>
            <a:ext cx="7604447" cy="1143000"/>
          </a:xfrm>
        </p:spPr>
        <p:txBody>
          <a:bodyPr/>
          <a:lstStyle/>
          <a:p>
            <a:pPr marL="0" indent="0" algn="l">
              <a:buNone/>
            </a:pPr>
            <a:r>
              <a:rPr lang="es-CL" dirty="0" smtClean="0"/>
              <a:t>AHORA </a:t>
            </a:r>
            <a:r>
              <a:rPr lang="es-CL" dirty="0" smtClean="0"/>
              <a:t>TRANSFORMATE EN UN ESPÍA Y GÁNALE AL VILLANO.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331640" y="2552467"/>
            <a:ext cx="6400800" cy="1956653"/>
          </a:xfrm>
        </p:spPr>
        <p:txBody>
          <a:bodyPr/>
          <a:lstStyle/>
          <a:p>
            <a:pPr marL="502920" indent="-457200">
              <a:buAutoNum type="arabicPeriod"/>
            </a:pPr>
            <a:r>
              <a:rPr lang="es-CL" dirty="0" smtClean="0"/>
              <a:t>Leer </a:t>
            </a:r>
            <a:endParaRPr lang="es-CL" dirty="0" smtClean="0"/>
          </a:p>
          <a:p>
            <a:pPr marL="502920" indent="-457200">
              <a:buAutoNum type="arabicPeriod"/>
            </a:pPr>
            <a:r>
              <a:rPr lang="es-CL" dirty="0" smtClean="0"/>
              <a:t>Ordenar y planificar</a:t>
            </a:r>
            <a:endParaRPr lang="es-CL" dirty="0" smtClean="0"/>
          </a:p>
          <a:p>
            <a:pPr marL="502920" indent="-457200">
              <a:buAutoNum type="arabicPeriod"/>
            </a:pPr>
            <a:r>
              <a:rPr lang="es-CL" dirty="0" smtClean="0"/>
              <a:t>Resolver</a:t>
            </a:r>
            <a:endParaRPr lang="es-CL" dirty="0" smtClean="0"/>
          </a:p>
          <a:p>
            <a:pPr marL="502920" indent="-457200">
              <a:buAutoNum type="arabicPeriod"/>
            </a:pPr>
            <a:r>
              <a:rPr lang="es-CL" dirty="0" smtClean="0"/>
              <a:t>Responder </a:t>
            </a:r>
            <a:endParaRPr lang="es-CL" dirty="0" smtClean="0"/>
          </a:p>
        </p:txBody>
      </p:sp>
      <p:pic>
        <p:nvPicPr>
          <p:cNvPr id="6146" name="Picture 2" descr="Perro Inspector Para Colorear Dibujo De Perro Espia | COLOREA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016646"/>
            <a:ext cx="3356570" cy="335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934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776</TotalTime>
  <Words>329</Words>
  <Application>Microsoft Office PowerPoint</Application>
  <PresentationFormat>Presentación en pantalla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Transmisión de listas</vt:lpstr>
      <vt:lpstr>APOYO GUÍA N° 14</vt:lpstr>
      <vt:lpstr>¿CÓMO RESOLVER UN PROBLEMA?</vt:lpstr>
      <vt:lpstr>1 paso: LEER </vt:lpstr>
      <vt:lpstr>2 paso: organizar y planificar</vt:lpstr>
      <vt:lpstr>3 paso: Resolver</vt:lpstr>
      <vt:lpstr>4 paso: Responder</vt:lpstr>
      <vt:lpstr>AHORA TRANSFORMATE EN UN ESPÍA Y GÁNALE AL VILLANO.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Maritza Medina Silva</cp:lastModifiedBy>
  <cp:revision>79</cp:revision>
  <dcterms:created xsi:type="dcterms:W3CDTF">2020-03-26T01:06:58Z</dcterms:created>
  <dcterms:modified xsi:type="dcterms:W3CDTF">2020-07-01T07:18:08Z</dcterms:modified>
</cp:coreProperties>
</file>