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64" r:id="rId3"/>
    <p:sldId id="283" r:id="rId4"/>
    <p:sldId id="278" r:id="rId5"/>
    <p:sldId id="273" r:id="rId6"/>
    <p:sldId id="285" r:id="rId7"/>
    <p:sldId id="274" r:id="rId8"/>
    <p:sldId id="279" r:id="rId9"/>
    <p:sldId id="280" r:id="rId10"/>
    <p:sldId id="281" r:id="rId11"/>
    <p:sldId id="282" r:id="rId12"/>
    <p:sldId id="284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50" d="100"/>
          <a:sy n="50" d="100"/>
        </p:scale>
        <p:origin x="-1267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9692" y="4412704"/>
            <a:ext cx="6400800" cy="1752600"/>
          </a:xfrm>
        </p:spPr>
        <p:txBody>
          <a:bodyPr>
            <a:normAutofit/>
          </a:bodyPr>
          <a:lstStyle/>
          <a:p>
            <a:r>
              <a:rPr lang="es-CL" dirty="0" smtClean="0"/>
              <a:t>Colegio Mineral El Teniente</a:t>
            </a:r>
          </a:p>
          <a:p>
            <a:r>
              <a:rPr lang="es-CL" dirty="0" smtClean="0"/>
              <a:t>Cuarto año Básico A – B y C</a:t>
            </a:r>
          </a:p>
          <a:p>
            <a:r>
              <a:rPr lang="es-CL" dirty="0" smtClean="0"/>
              <a:t>Maritza Medina Silva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303493"/>
            <a:ext cx="4419600" cy="1298575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APOYO GUÍA N° 13</a:t>
            </a:r>
            <a:endParaRPr lang="es-CL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943531" cy="933815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32656"/>
            <a:ext cx="666444" cy="821926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611560" y="2420888"/>
            <a:ext cx="7949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Objetivo: </a:t>
            </a:r>
            <a:r>
              <a:rPr lang="es-CL" sz="3200" dirty="0" smtClean="0"/>
              <a:t>Aplicar algoritmo de la división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pPr algn="l"/>
            <a:r>
              <a:rPr lang="es-CL" dirty="0"/>
              <a:t>4</a:t>
            </a:r>
            <a:r>
              <a:rPr lang="es-CL" dirty="0" smtClean="0"/>
              <a:t>. Se baja la cifra siguiente: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57200" y="4653136"/>
            <a:ext cx="8229600" cy="1473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 smtClean="0">
                <a:solidFill>
                  <a:srgbClr val="002060"/>
                </a:solidFill>
              </a:rPr>
              <a:t>Ahora es el turno del 8, se escribe justo al lado del resultado obtenido recién.  En este caso al lado del 2.</a:t>
            </a:r>
          </a:p>
          <a:p>
            <a:pPr marL="0" indent="0">
              <a:buNone/>
            </a:pPr>
            <a:r>
              <a:rPr lang="es-CL" dirty="0" smtClean="0">
                <a:solidFill>
                  <a:srgbClr val="002060"/>
                </a:solidFill>
              </a:rPr>
              <a:t>Se forma una nueva cifra:</a:t>
            </a:r>
            <a:r>
              <a:rPr lang="es-CL" dirty="0" smtClean="0">
                <a:solidFill>
                  <a:srgbClr val="FF0000"/>
                </a:solidFill>
              </a:rPr>
              <a:t> 28</a:t>
            </a:r>
            <a:endParaRPr lang="es-CL" dirty="0">
              <a:solidFill>
                <a:srgbClr val="FF000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128215"/>
              </p:ext>
            </p:extLst>
          </p:nvPr>
        </p:nvGraphicFramePr>
        <p:xfrm>
          <a:off x="683568" y="1124744"/>
          <a:ext cx="6216352" cy="32561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7044"/>
                <a:gridCol w="777044"/>
                <a:gridCol w="777044"/>
                <a:gridCol w="777044"/>
                <a:gridCol w="777044"/>
                <a:gridCol w="777044"/>
                <a:gridCol w="777044"/>
                <a:gridCol w="777044"/>
              </a:tblGrid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s-CL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8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: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3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=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CL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-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CL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CL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8</a:t>
                      </a:r>
                      <a:endParaRPr lang="es-CL" sz="3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7 Conector recto"/>
          <p:cNvCxnSpPr/>
          <p:nvPr/>
        </p:nvCxnSpPr>
        <p:spPr>
          <a:xfrm>
            <a:off x="1302545" y="2420888"/>
            <a:ext cx="110921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>
            <a:off x="2623965" y="1772816"/>
            <a:ext cx="0" cy="6480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7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pPr algn="l"/>
            <a:r>
              <a:rPr lang="es-CL" dirty="0" smtClean="0"/>
              <a:t>5. Se repite otra vez: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57200" y="4653136"/>
            <a:ext cx="8229600" cy="19442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dirty="0" smtClean="0">
                <a:solidFill>
                  <a:srgbClr val="00B050"/>
                </a:solidFill>
              </a:rPr>
              <a:t>Preguntar y responder: 3 x ____ = 28 (o lo más cercano)</a:t>
            </a:r>
          </a:p>
          <a:p>
            <a:pPr marL="0" indent="0">
              <a:buNone/>
            </a:pPr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Multiplicar:   9 x 3 = 27</a:t>
            </a:r>
          </a:p>
          <a:p>
            <a:pPr marL="0" indent="0">
              <a:buNone/>
            </a:pPr>
            <a:r>
              <a:rPr lang="es-CL" dirty="0" smtClean="0">
                <a:solidFill>
                  <a:srgbClr val="FF0000"/>
                </a:solidFill>
              </a:rPr>
              <a:t>Restar: 28 – 27 = 1</a:t>
            </a: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Si ya no quedan más números que bajar, se cierra la división con don líneas diagonales.</a:t>
            </a:r>
          </a:p>
          <a:p>
            <a:pPr marL="0" indent="0">
              <a:buNone/>
            </a:pPr>
            <a:endParaRPr lang="es-CL" dirty="0">
              <a:solidFill>
                <a:srgbClr val="FF000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030537"/>
              </p:ext>
            </p:extLst>
          </p:nvPr>
        </p:nvGraphicFramePr>
        <p:xfrm>
          <a:off x="683568" y="1124744"/>
          <a:ext cx="6216352" cy="32561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7044"/>
                <a:gridCol w="777044"/>
                <a:gridCol w="777044"/>
                <a:gridCol w="777044"/>
                <a:gridCol w="777044"/>
                <a:gridCol w="777044"/>
                <a:gridCol w="777044"/>
                <a:gridCol w="777044"/>
              </a:tblGrid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s-CL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8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: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3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=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CL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es-C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-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CL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x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CL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8</a:t>
                      </a:r>
                      <a:endParaRPr lang="es-CL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s-CL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CL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7</a:t>
                      </a:r>
                      <a:endParaRPr lang="es-CL" sz="3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s-CL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7 Conector recto"/>
          <p:cNvCxnSpPr/>
          <p:nvPr/>
        </p:nvCxnSpPr>
        <p:spPr>
          <a:xfrm>
            <a:off x="1302545" y="2420888"/>
            <a:ext cx="110921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 flipV="1">
            <a:off x="4716016" y="1772816"/>
            <a:ext cx="1656184" cy="288032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Elipse"/>
          <p:cNvSpPr/>
          <p:nvPr/>
        </p:nvSpPr>
        <p:spPr>
          <a:xfrm>
            <a:off x="4427984" y="4653136"/>
            <a:ext cx="432048" cy="50405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Flecha curvada hacia arriba"/>
          <p:cNvSpPr/>
          <p:nvPr/>
        </p:nvSpPr>
        <p:spPr>
          <a:xfrm flipH="1">
            <a:off x="4096112" y="1916832"/>
            <a:ext cx="2492112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 flipH="1">
            <a:off x="2915816" y="1916832"/>
            <a:ext cx="1008112" cy="129614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1300417" y="3717032"/>
            <a:ext cx="183142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2699792" y="4077072"/>
            <a:ext cx="432048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2771800" y="4149080"/>
            <a:ext cx="432048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35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332656"/>
            <a:ext cx="6512511" cy="1143000"/>
          </a:xfrm>
        </p:spPr>
        <p:txBody>
          <a:bodyPr/>
          <a:lstStyle/>
          <a:p>
            <a:r>
              <a:rPr lang="es-CL" dirty="0" smtClean="0"/>
              <a:t>AHORA INTENTA APLICARLO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259632" y="1988840"/>
            <a:ext cx="6400800" cy="3474720"/>
          </a:xfrm>
        </p:spPr>
        <p:txBody>
          <a:bodyPr/>
          <a:lstStyle/>
          <a:p>
            <a:r>
              <a:rPr lang="es-CL" dirty="0" smtClean="0"/>
              <a:t>Recuerda:</a:t>
            </a:r>
          </a:p>
          <a:p>
            <a:r>
              <a:rPr lang="es-CL" dirty="0" smtClean="0"/>
              <a:t>Una vez que selecciono el dígito a trabajar:</a:t>
            </a:r>
          </a:p>
          <a:p>
            <a:pPr marL="502920" indent="-457200">
              <a:buAutoNum type="arabicPeriod"/>
            </a:pPr>
            <a:r>
              <a:rPr lang="es-CL" dirty="0" smtClean="0"/>
              <a:t>Preguntar y responder.</a:t>
            </a:r>
          </a:p>
          <a:p>
            <a:pPr marL="502920" indent="-457200">
              <a:buAutoNum type="arabicPeriod"/>
            </a:pPr>
            <a:r>
              <a:rPr lang="es-CL" dirty="0" smtClean="0"/>
              <a:t>Multiplicar</a:t>
            </a:r>
          </a:p>
          <a:p>
            <a:pPr marL="502920" indent="-457200">
              <a:buAutoNum type="arabicPeriod"/>
            </a:pPr>
            <a:r>
              <a:rPr lang="es-CL" dirty="0" smtClean="0"/>
              <a:t>Restar</a:t>
            </a:r>
          </a:p>
          <a:p>
            <a:pPr marL="502920" indent="-457200">
              <a:buAutoNum type="arabicPeriod"/>
            </a:pPr>
            <a:r>
              <a:rPr lang="es-CL" dirty="0" smtClean="0"/>
              <a:t>Bajar la cifra siguiente.</a:t>
            </a:r>
          </a:p>
        </p:txBody>
      </p:sp>
      <p:sp>
        <p:nvSpPr>
          <p:cNvPr id="4" name="3 Flecha curvada hacia la derecha"/>
          <p:cNvSpPr/>
          <p:nvPr/>
        </p:nvSpPr>
        <p:spPr>
          <a:xfrm flipH="1" flipV="1">
            <a:off x="4860032" y="2996952"/>
            <a:ext cx="792088" cy="15121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509120"/>
            <a:ext cx="25050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34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es-CL" dirty="0" smtClean="0"/>
              <a:t>Elementos de la División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2" name="21 CuadroTexto"/>
          <p:cNvSpPr txBox="1"/>
          <p:nvPr/>
        </p:nvSpPr>
        <p:spPr>
          <a:xfrm>
            <a:off x="5505709" y="3224771"/>
            <a:ext cx="2970001" cy="120032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600" b="1" dirty="0" err="1" smtClean="0">
                <a:solidFill>
                  <a:srgbClr val="FF0000"/>
                </a:solidFill>
              </a:rPr>
              <a:t>Cuociente</a:t>
            </a:r>
            <a:r>
              <a:rPr lang="es-CL" sz="3600" b="1" dirty="0" smtClean="0">
                <a:solidFill>
                  <a:srgbClr val="FF0000"/>
                </a:solidFill>
              </a:rPr>
              <a:t> o cociente</a:t>
            </a:r>
            <a:endParaRPr lang="es-CL" sz="3600" b="1" dirty="0">
              <a:solidFill>
                <a:srgbClr val="FF0000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42040" y="832356"/>
            <a:ext cx="2970001" cy="58477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200" b="1" dirty="0" smtClean="0">
                <a:solidFill>
                  <a:srgbClr val="00B050"/>
                </a:solidFill>
              </a:rPr>
              <a:t>Dividendo</a:t>
            </a:r>
            <a:endParaRPr lang="es-CL" sz="3200" b="1" dirty="0">
              <a:solidFill>
                <a:srgbClr val="00B050"/>
              </a:solidFill>
            </a:endParaRPr>
          </a:p>
        </p:txBody>
      </p:sp>
      <p:cxnSp>
        <p:nvCxnSpPr>
          <p:cNvPr id="28" name="27 Conector recto de flecha"/>
          <p:cNvCxnSpPr/>
          <p:nvPr/>
        </p:nvCxnSpPr>
        <p:spPr>
          <a:xfrm flipH="1" flipV="1">
            <a:off x="6956081" y="2683841"/>
            <a:ext cx="29110" cy="54093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cxnSp>
        <p:nvCxnSpPr>
          <p:cNvPr id="43" name="42 Conector recto de flecha"/>
          <p:cNvCxnSpPr>
            <a:stCxn id="27" idx="2"/>
          </p:cNvCxnSpPr>
          <p:nvPr/>
        </p:nvCxnSpPr>
        <p:spPr>
          <a:xfrm>
            <a:off x="1727041" y="1417131"/>
            <a:ext cx="786168" cy="43076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1038 Conector recto"/>
          <p:cNvCxnSpPr/>
          <p:nvPr/>
        </p:nvCxnSpPr>
        <p:spPr>
          <a:xfrm>
            <a:off x="1914613" y="3224771"/>
            <a:ext cx="151216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CuadroTexto"/>
          <p:cNvSpPr txBox="1"/>
          <p:nvPr/>
        </p:nvSpPr>
        <p:spPr>
          <a:xfrm>
            <a:off x="1102876" y="5568914"/>
            <a:ext cx="2839625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sz="2400" dirty="0" smtClean="0">
                <a:solidFill>
                  <a:srgbClr val="FF0000"/>
                </a:solidFill>
              </a:rPr>
              <a:t>Resto o residuo</a:t>
            </a:r>
            <a:endParaRPr lang="es-CL" sz="2400" dirty="0">
              <a:solidFill>
                <a:srgbClr val="FF0000"/>
              </a:solidFill>
            </a:endParaRPr>
          </a:p>
        </p:txBody>
      </p:sp>
      <p:cxnSp>
        <p:nvCxnSpPr>
          <p:cNvPr id="60" name="59 Conector recto de flecha"/>
          <p:cNvCxnSpPr/>
          <p:nvPr/>
        </p:nvCxnSpPr>
        <p:spPr>
          <a:xfrm flipH="1">
            <a:off x="5076056" y="1609275"/>
            <a:ext cx="150835" cy="416355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883911"/>
              </p:ext>
            </p:extLst>
          </p:nvPr>
        </p:nvGraphicFramePr>
        <p:xfrm>
          <a:off x="1463824" y="1875939"/>
          <a:ext cx="6216352" cy="32561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7044"/>
                <a:gridCol w="777044"/>
                <a:gridCol w="777044"/>
                <a:gridCol w="777044"/>
                <a:gridCol w="777044"/>
                <a:gridCol w="777044"/>
                <a:gridCol w="777044"/>
                <a:gridCol w="777044"/>
              </a:tblGrid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5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8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: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3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=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1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9</a:t>
                      </a:r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-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3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2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8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2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7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1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23 CuadroTexto"/>
          <p:cNvSpPr txBox="1"/>
          <p:nvPr/>
        </p:nvSpPr>
        <p:spPr>
          <a:xfrm>
            <a:off x="3741891" y="1010086"/>
            <a:ext cx="2970001" cy="58477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200" b="1" dirty="0" smtClean="0">
                <a:solidFill>
                  <a:schemeClr val="accent5">
                    <a:lumMod val="75000"/>
                  </a:schemeClr>
                </a:solidFill>
              </a:rPr>
              <a:t>Divisor</a:t>
            </a:r>
            <a:endParaRPr lang="es-CL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6" name="25 Conector recto"/>
          <p:cNvCxnSpPr/>
          <p:nvPr/>
        </p:nvCxnSpPr>
        <p:spPr>
          <a:xfrm>
            <a:off x="2242741" y="4509120"/>
            <a:ext cx="151216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flipV="1">
            <a:off x="2212657" y="4941168"/>
            <a:ext cx="999384" cy="643193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42040" y="1594861"/>
            <a:ext cx="1089600" cy="1200329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Cantidad que se divide o reparte</a:t>
            </a:r>
            <a:endParaRPr lang="es-CL" dirty="0"/>
          </a:p>
        </p:txBody>
      </p:sp>
      <p:sp>
        <p:nvSpPr>
          <p:cNvPr id="33" name="32 CuadroTexto"/>
          <p:cNvSpPr txBox="1"/>
          <p:nvPr/>
        </p:nvSpPr>
        <p:spPr>
          <a:xfrm>
            <a:off x="6793851" y="1032350"/>
            <a:ext cx="1980103" cy="369332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En cuanto divido</a:t>
            </a:r>
            <a:endParaRPr lang="es-CL" dirty="0"/>
          </a:p>
        </p:txBody>
      </p:sp>
      <p:sp>
        <p:nvSpPr>
          <p:cNvPr id="34" name="33 CuadroTexto"/>
          <p:cNvSpPr txBox="1"/>
          <p:nvPr/>
        </p:nvSpPr>
        <p:spPr>
          <a:xfrm>
            <a:off x="7671384" y="4599417"/>
            <a:ext cx="1293104" cy="923330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Resultado de la división</a:t>
            </a:r>
            <a:endParaRPr lang="es-CL" dirty="0"/>
          </a:p>
        </p:txBody>
      </p:sp>
      <p:sp>
        <p:nvSpPr>
          <p:cNvPr id="35" name="34 CuadroTexto"/>
          <p:cNvSpPr txBox="1"/>
          <p:nvPr/>
        </p:nvSpPr>
        <p:spPr>
          <a:xfrm>
            <a:off x="1252563" y="6156012"/>
            <a:ext cx="2489328" cy="369332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Lo que sobra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902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392912"/>
            <a:ext cx="8229600" cy="994122"/>
          </a:xfrm>
        </p:spPr>
        <p:txBody>
          <a:bodyPr/>
          <a:lstStyle/>
          <a:p>
            <a:r>
              <a:rPr lang="es-CL" dirty="0" smtClean="0"/>
              <a:t>58 : 3 = 1 9</a:t>
            </a:r>
            <a:endParaRPr lang="es-CL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74401624"/>
              </p:ext>
            </p:extLst>
          </p:nvPr>
        </p:nvGraphicFramePr>
        <p:xfrm>
          <a:off x="396672" y="2516088"/>
          <a:ext cx="8496944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8472"/>
                <a:gridCol w="4248472"/>
              </a:tblGrid>
              <a:tr h="360041"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DECENAS</a:t>
                      </a:r>
                      <a:endParaRPr lang="es-CL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/>
                        <a:t>UNIDADES</a:t>
                      </a:r>
                      <a:endParaRPr lang="es-CL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175015">
                <a:tc>
                  <a:txBody>
                    <a:bodyPr/>
                    <a:lstStyle/>
                    <a:p>
                      <a:r>
                        <a:rPr lang="es-CL" sz="4000" dirty="0" smtClean="0"/>
                        <a:t>D</a:t>
                      </a:r>
                      <a:r>
                        <a:rPr lang="es-CL" sz="4000" baseline="0" dirty="0" smtClean="0"/>
                        <a:t>  </a:t>
                      </a:r>
                      <a:r>
                        <a:rPr lang="es-CL" sz="4000" baseline="0" dirty="0" err="1" smtClean="0"/>
                        <a:t>D</a:t>
                      </a:r>
                      <a:r>
                        <a:rPr lang="es-CL" sz="4000" baseline="0" dirty="0" smtClean="0"/>
                        <a:t>  </a:t>
                      </a:r>
                      <a:r>
                        <a:rPr lang="es-CL" sz="4000" baseline="0" dirty="0" err="1" smtClean="0"/>
                        <a:t>D</a:t>
                      </a:r>
                      <a:r>
                        <a:rPr lang="es-CL" sz="4000" baseline="0" dirty="0" smtClean="0"/>
                        <a:t>  </a:t>
                      </a:r>
                      <a:r>
                        <a:rPr lang="es-CL" sz="4000" baseline="0" dirty="0" err="1" smtClean="0"/>
                        <a:t>D</a:t>
                      </a:r>
                      <a:r>
                        <a:rPr lang="es-CL" sz="4000" baseline="0" dirty="0" smtClean="0"/>
                        <a:t>  </a:t>
                      </a:r>
                      <a:r>
                        <a:rPr lang="es-CL" sz="4000" baseline="0" dirty="0" err="1" smtClean="0"/>
                        <a:t>D</a:t>
                      </a:r>
                      <a:endParaRPr lang="es-CL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4000" dirty="0" smtClean="0">
                          <a:solidFill>
                            <a:srgbClr val="FF0000"/>
                          </a:solidFill>
                        </a:rPr>
                        <a:t>U  </a:t>
                      </a:r>
                      <a:r>
                        <a:rPr lang="es-CL" sz="4000" dirty="0" err="1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es-CL" sz="400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s-CL" sz="4000" dirty="0" err="1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es-CL" sz="400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s-CL" sz="4000" dirty="0" err="1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es-CL" sz="400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s-CL" sz="4000" dirty="0" err="1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es-CL" sz="400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s-CL" sz="4000" dirty="0" err="1" smtClean="0">
                          <a:solidFill>
                            <a:srgbClr val="FF0000"/>
                          </a:solidFill>
                        </a:rPr>
                        <a:t>U</a:t>
                      </a:r>
                      <a:endParaRPr lang="es-CL" sz="40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s-CL" sz="4000" dirty="0" smtClean="0">
                          <a:solidFill>
                            <a:srgbClr val="FF0000"/>
                          </a:solidFill>
                        </a:rPr>
                        <a:t>U  </a:t>
                      </a:r>
                      <a:r>
                        <a:rPr lang="es-CL" sz="4000" dirty="0" err="1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es-CL" sz="400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s-CL" sz="400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 </a:t>
                      </a:r>
                      <a:r>
                        <a:rPr lang="es-CL" sz="40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 </a:t>
                      </a:r>
                      <a:r>
                        <a:rPr lang="es-CL" sz="40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 </a:t>
                      </a:r>
                      <a:r>
                        <a:rPr lang="es-CL" sz="40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endParaRPr lang="es-CL" sz="4000" baseline="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  </a:t>
                      </a:r>
                      <a:r>
                        <a:rPr lang="es-CL" sz="40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 </a:t>
                      </a:r>
                      <a:r>
                        <a:rPr lang="es-CL" sz="40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 </a:t>
                      </a:r>
                      <a:r>
                        <a:rPr lang="es-CL" sz="40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 </a:t>
                      </a:r>
                      <a:r>
                        <a:rPr lang="es-CL" sz="40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 </a:t>
                      </a:r>
                      <a:r>
                        <a:rPr lang="es-CL" sz="40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endParaRPr lang="es-CL" sz="4000" baseline="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  </a:t>
                      </a:r>
                      <a:r>
                        <a:rPr lang="es-CL" sz="40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 </a:t>
                      </a:r>
                      <a:r>
                        <a:rPr lang="es-CL" sz="40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 </a:t>
                      </a:r>
                      <a:r>
                        <a:rPr lang="es-CL" sz="40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 </a:t>
                      </a:r>
                      <a:r>
                        <a:rPr lang="es-CL" sz="40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 </a:t>
                      </a:r>
                      <a:r>
                        <a:rPr lang="es-CL" sz="40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</a:p>
                    <a:p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  </a:t>
                      </a:r>
                      <a:r>
                        <a:rPr lang="es-CL" sz="40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 </a:t>
                      </a:r>
                      <a:r>
                        <a:rPr lang="es-CL" sz="40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r>
                        <a:rPr lang="es-CL" sz="4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 </a:t>
                      </a:r>
                      <a:r>
                        <a:rPr lang="es-CL" sz="40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</a:t>
                      </a:r>
                      <a:endParaRPr lang="es-CL" sz="4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7" name="96 Rectángulo redondeado"/>
          <p:cNvSpPr/>
          <p:nvPr/>
        </p:nvSpPr>
        <p:spPr>
          <a:xfrm>
            <a:off x="457200" y="2948136"/>
            <a:ext cx="1522512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9" name="98 Rectángulo redondeado"/>
          <p:cNvSpPr/>
          <p:nvPr/>
        </p:nvSpPr>
        <p:spPr>
          <a:xfrm>
            <a:off x="6690632" y="3020144"/>
            <a:ext cx="1522512" cy="4525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00" name="99 Conector recto de flecha"/>
          <p:cNvCxnSpPr/>
          <p:nvPr/>
        </p:nvCxnSpPr>
        <p:spPr>
          <a:xfrm>
            <a:off x="3059832" y="3272172"/>
            <a:ext cx="1395772" cy="70457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Conector recto de flecha"/>
          <p:cNvCxnSpPr/>
          <p:nvPr/>
        </p:nvCxnSpPr>
        <p:spPr>
          <a:xfrm>
            <a:off x="2361946" y="3534307"/>
            <a:ext cx="2093658" cy="109050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103 Rectángulo redondeado"/>
          <p:cNvSpPr/>
          <p:nvPr/>
        </p:nvSpPr>
        <p:spPr>
          <a:xfrm>
            <a:off x="4716016" y="3008425"/>
            <a:ext cx="1522512" cy="4525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5" name="104 Rectángulo redondeado"/>
          <p:cNvSpPr/>
          <p:nvPr/>
        </p:nvSpPr>
        <p:spPr>
          <a:xfrm>
            <a:off x="4716016" y="3613698"/>
            <a:ext cx="1522512" cy="4525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6" name="105 Rectángulo redondeado"/>
          <p:cNvSpPr/>
          <p:nvPr/>
        </p:nvSpPr>
        <p:spPr>
          <a:xfrm>
            <a:off x="6706264" y="3596208"/>
            <a:ext cx="1522512" cy="4525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7" name="106 Rectángulo redondeado"/>
          <p:cNvSpPr/>
          <p:nvPr/>
        </p:nvSpPr>
        <p:spPr>
          <a:xfrm>
            <a:off x="4716016" y="4239809"/>
            <a:ext cx="1522512" cy="4525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8" name="107 Rectángulo redondeado"/>
          <p:cNvSpPr/>
          <p:nvPr/>
        </p:nvSpPr>
        <p:spPr>
          <a:xfrm>
            <a:off x="6690632" y="4239808"/>
            <a:ext cx="1522512" cy="4525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9" name="108 Rectángulo redondeado"/>
          <p:cNvSpPr/>
          <p:nvPr/>
        </p:nvSpPr>
        <p:spPr>
          <a:xfrm>
            <a:off x="4716016" y="4840839"/>
            <a:ext cx="1522512" cy="4525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0" name="109 Rectángulo redondeado"/>
          <p:cNvSpPr/>
          <p:nvPr/>
        </p:nvSpPr>
        <p:spPr>
          <a:xfrm>
            <a:off x="6721896" y="4840838"/>
            <a:ext cx="1522512" cy="4525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1" name="110 Rectángulo redondeado"/>
          <p:cNvSpPr/>
          <p:nvPr/>
        </p:nvSpPr>
        <p:spPr>
          <a:xfrm>
            <a:off x="4716016" y="5416903"/>
            <a:ext cx="1522512" cy="4525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12" name="111 Conector recto"/>
          <p:cNvCxnSpPr/>
          <p:nvPr/>
        </p:nvCxnSpPr>
        <p:spPr>
          <a:xfrm flipV="1">
            <a:off x="2123728" y="3044037"/>
            <a:ext cx="216024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Conector recto"/>
          <p:cNvCxnSpPr/>
          <p:nvPr/>
        </p:nvCxnSpPr>
        <p:spPr>
          <a:xfrm flipV="1">
            <a:off x="2699792" y="3029654"/>
            <a:ext cx="216024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457200" y="116632"/>
            <a:ext cx="65527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Dividir a través de la representación.</a:t>
            </a:r>
            <a:endParaRPr lang="es-C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935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68 Rectángulo redondeado"/>
          <p:cNvSpPr/>
          <p:nvPr/>
        </p:nvSpPr>
        <p:spPr>
          <a:xfrm>
            <a:off x="5088316" y="2204864"/>
            <a:ext cx="3732156" cy="13924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40 Rectángulo redondeado"/>
          <p:cNvSpPr/>
          <p:nvPr/>
        </p:nvSpPr>
        <p:spPr>
          <a:xfrm>
            <a:off x="2104416" y="1628800"/>
            <a:ext cx="1243448" cy="184840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568"/>
            <a:ext cx="8964488" cy="994122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REPRESENTACIÓN     58 : 3 = 1 9</a:t>
            </a:r>
            <a:endParaRPr lang="es-CL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86656112"/>
              </p:ext>
            </p:extLst>
          </p:nvPr>
        </p:nvGraphicFramePr>
        <p:xfrm>
          <a:off x="396672" y="1124744"/>
          <a:ext cx="8496944" cy="25407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8472"/>
                <a:gridCol w="4248472"/>
              </a:tblGrid>
              <a:tr h="360041">
                <a:tc>
                  <a:txBody>
                    <a:bodyPr/>
                    <a:lstStyle/>
                    <a:p>
                      <a:pPr algn="ctr"/>
                      <a:r>
                        <a:rPr lang="es-CL" b="1" i="1" dirty="0" smtClean="0"/>
                        <a:t>DECENAS</a:t>
                      </a:r>
                      <a:endParaRPr lang="es-CL" b="1" i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i="1" dirty="0" smtClean="0"/>
                        <a:t>UNIDADES</a:t>
                      </a:r>
                      <a:endParaRPr lang="es-CL" b="1" i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17501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683568" y="1700809"/>
            <a:ext cx="360040" cy="1626613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1196008" y="1700808"/>
            <a:ext cx="360040" cy="1626613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1691680" y="1716698"/>
            <a:ext cx="360040" cy="1626613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2267744" y="1716698"/>
            <a:ext cx="360040" cy="1626613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2699792" y="1719754"/>
            <a:ext cx="360040" cy="1626613"/>
          </a:xfrm>
          <a:prstGeom prst="rect">
            <a:avLst/>
          </a:prstGeom>
        </p:spPr>
      </p:pic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645144" y="1716698"/>
            <a:ext cx="443172" cy="416159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7596336" y="1788705"/>
            <a:ext cx="443172" cy="416159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7164288" y="1767395"/>
            <a:ext cx="443172" cy="416159"/>
          </a:xfrm>
          <a:prstGeom prst="rect">
            <a:avLst/>
          </a:prstGeom>
        </p:spPr>
      </p:pic>
      <p:pic>
        <p:nvPicPr>
          <p:cNvPr id="14" name="1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6732240" y="1772816"/>
            <a:ext cx="443172" cy="416159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6300192" y="1753777"/>
            <a:ext cx="443172" cy="416159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5868144" y="1700808"/>
            <a:ext cx="443172" cy="416159"/>
          </a:xfrm>
          <a:prstGeom prst="rect">
            <a:avLst/>
          </a:prstGeom>
        </p:spPr>
      </p:pic>
      <p:pic>
        <p:nvPicPr>
          <p:cNvPr id="17" name="16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5496980" y="1716697"/>
            <a:ext cx="443172" cy="416159"/>
          </a:xfrm>
          <a:prstGeom prst="rect">
            <a:avLst/>
          </a:prstGeom>
        </p:spPr>
      </p:pic>
      <p:pic>
        <p:nvPicPr>
          <p:cNvPr id="18" name="17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5076056" y="1716698"/>
            <a:ext cx="443172" cy="416159"/>
          </a:xfrm>
          <a:prstGeom prst="rect">
            <a:avLst/>
          </a:prstGeom>
        </p:spPr>
      </p:pic>
      <p:sp>
        <p:nvSpPr>
          <p:cNvPr id="20" name="19 Rectángulo redondeado"/>
          <p:cNvSpPr/>
          <p:nvPr/>
        </p:nvSpPr>
        <p:spPr>
          <a:xfrm>
            <a:off x="457200" y="4437112"/>
            <a:ext cx="2422612" cy="187220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3" name="22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683568" y="4581128"/>
            <a:ext cx="360040" cy="1626613"/>
          </a:xfrm>
          <a:prstGeom prst="rect">
            <a:avLst/>
          </a:prstGeom>
        </p:spPr>
      </p:pic>
      <p:sp>
        <p:nvSpPr>
          <p:cNvPr id="24" name="23 Rectángulo redondeado"/>
          <p:cNvSpPr/>
          <p:nvPr/>
        </p:nvSpPr>
        <p:spPr>
          <a:xfrm>
            <a:off x="3362592" y="4437112"/>
            <a:ext cx="2422612" cy="187220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Rectángulo redondeado"/>
          <p:cNvSpPr/>
          <p:nvPr/>
        </p:nvSpPr>
        <p:spPr>
          <a:xfrm>
            <a:off x="6264188" y="4408904"/>
            <a:ext cx="2422612" cy="187220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3635896" y="4531701"/>
            <a:ext cx="360040" cy="1626613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6675384" y="4525197"/>
            <a:ext cx="360040" cy="1626613"/>
          </a:xfrm>
          <a:prstGeom prst="rect">
            <a:avLst/>
          </a:prstGeom>
        </p:spPr>
      </p:pic>
      <p:cxnSp>
        <p:nvCxnSpPr>
          <p:cNvPr id="30" name="29 Conector recto de flecha"/>
          <p:cNvCxnSpPr/>
          <p:nvPr/>
        </p:nvCxnSpPr>
        <p:spPr>
          <a:xfrm>
            <a:off x="863588" y="3197086"/>
            <a:ext cx="0" cy="1312034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>
            <a:off x="1376028" y="3197086"/>
            <a:ext cx="2259868" cy="152805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1871700" y="3197086"/>
            <a:ext cx="4803684" cy="132811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/>
          <p:nvPr/>
        </p:nvCxnSpPr>
        <p:spPr>
          <a:xfrm>
            <a:off x="3136976" y="2028957"/>
            <a:ext cx="1729754" cy="247915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CuadroTexto"/>
          <p:cNvSpPr txBox="1"/>
          <p:nvPr/>
        </p:nvSpPr>
        <p:spPr>
          <a:xfrm>
            <a:off x="3295168" y="2276872"/>
            <a:ext cx="204215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Estas dos decenas que sobraron se descomponen  en 20 unidades</a:t>
            </a:r>
            <a:endParaRPr lang="es-CL" dirty="0"/>
          </a:p>
        </p:txBody>
      </p:sp>
      <p:pic>
        <p:nvPicPr>
          <p:cNvPr id="47" name="46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5342032" y="2292762"/>
            <a:ext cx="443172" cy="416159"/>
          </a:xfrm>
          <a:prstGeom prst="rect">
            <a:avLst/>
          </a:prstGeom>
        </p:spPr>
      </p:pic>
      <p:pic>
        <p:nvPicPr>
          <p:cNvPr id="48" name="47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8293224" y="2364769"/>
            <a:ext cx="443172" cy="416159"/>
          </a:xfrm>
          <a:prstGeom prst="rect">
            <a:avLst/>
          </a:prstGeom>
        </p:spPr>
      </p:pic>
      <p:pic>
        <p:nvPicPr>
          <p:cNvPr id="49" name="48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7861176" y="2343459"/>
            <a:ext cx="443172" cy="416159"/>
          </a:xfrm>
          <a:prstGeom prst="rect">
            <a:avLst/>
          </a:prstGeom>
        </p:spPr>
      </p:pic>
      <p:pic>
        <p:nvPicPr>
          <p:cNvPr id="50" name="49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7429128" y="2348880"/>
            <a:ext cx="443172" cy="416159"/>
          </a:xfrm>
          <a:prstGeom prst="rect">
            <a:avLst/>
          </a:prstGeom>
        </p:spPr>
      </p:pic>
      <p:pic>
        <p:nvPicPr>
          <p:cNvPr id="51" name="50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6997080" y="2329841"/>
            <a:ext cx="443172" cy="416159"/>
          </a:xfrm>
          <a:prstGeom prst="rect">
            <a:avLst/>
          </a:prstGeom>
        </p:spPr>
      </p:pic>
      <p:pic>
        <p:nvPicPr>
          <p:cNvPr id="52" name="5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6565032" y="2276872"/>
            <a:ext cx="443172" cy="416159"/>
          </a:xfrm>
          <a:prstGeom prst="rect">
            <a:avLst/>
          </a:prstGeom>
        </p:spPr>
      </p:pic>
      <p:pic>
        <p:nvPicPr>
          <p:cNvPr id="53" name="52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6193868" y="2292761"/>
            <a:ext cx="443172" cy="416159"/>
          </a:xfrm>
          <a:prstGeom prst="rect">
            <a:avLst/>
          </a:prstGeom>
        </p:spPr>
      </p:pic>
      <p:pic>
        <p:nvPicPr>
          <p:cNvPr id="54" name="5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5772944" y="2292762"/>
            <a:ext cx="443172" cy="416159"/>
          </a:xfrm>
          <a:prstGeom prst="rect">
            <a:avLst/>
          </a:prstGeom>
        </p:spPr>
      </p:pic>
      <p:pic>
        <p:nvPicPr>
          <p:cNvPr id="55" name="5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5343168" y="2708920"/>
            <a:ext cx="443172" cy="416159"/>
          </a:xfrm>
          <a:prstGeom prst="rect">
            <a:avLst/>
          </a:prstGeom>
        </p:spPr>
      </p:pic>
      <p:pic>
        <p:nvPicPr>
          <p:cNvPr id="56" name="55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8294360" y="2780927"/>
            <a:ext cx="443172" cy="416159"/>
          </a:xfrm>
          <a:prstGeom prst="rect">
            <a:avLst/>
          </a:prstGeom>
        </p:spPr>
      </p:pic>
      <p:pic>
        <p:nvPicPr>
          <p:cNvPr id="57" name="56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7862312" y="2759617"/>
            <a:ext cx="443172" cy="416159"/>
          </a:xfrm>
          <a:prstGeom prst="rect">
            <a:avLst/>
          </a:prstGeom>
        </p:spPr>
      </p:pic>
      <p:pic>
        <p:nvPicPr>
          <p:cNvPr id="58" name="57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7430264" y="2765038"/>
            <a:ext cx="443172" cy="416159"/>
          </a:xfrm>
          <a:prstGeom prst="rect">
            <a:avLst/>
          </a:prstGeom>
        </p:spPr>
      </p:pic>
      <p:pic>
        <p:nvPicPr>
          <p:cNvPr id="59" name="58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6998216" y="2745999"/>
            <a:ext cx="443172" cy="416159"/>
          </a:xfrm>
          <a:prstGeom prst="rect">
            <a:avLst/>
          </a:prstGeom>
        </p:spPr>
      </p:pic>
      <p:pic>
        <p:nvPicPr>
          <p:cNvPr id="60" name="59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6566168" y="2693030"/>
            <a:ext cx="443172" cy="416159"/>
          </a:xfrm>
          <a:prstGeom prst="rect">
            <a:avLst/>
          </a:prstGeom>
        </p:spPr>
      </p:pic>
      <p:pic>
        <p:nvPicPr>
          <p:cNvPr id="61" name="60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6195004" y="2708919"/>
            <a:ext cx="443172" cy="416159"/>
          </a:xfrm>
          <a:prstGeom prst="rect">
            <a:avLst/>
          </a:prstGeom>
        </p:spPr>
      </p:pic>
      <p:pic>
        <p:nvPicPr>
          <p:cNvPr id="62" name="6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5774080" y="2708920"/>
            <a:ext cx="443172" cy="416159"/>
          </a:xfrm>
          <a:prstGeom prst="rect">
            <a:avLst/>
          </a:prstGeom>
        </p:spPr>
      </p:pic>
      <p:pic>
        <p:nvPicPr>
          <p:cNvPr id="63" name="62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5713004" y="3156857"/>
            <a:ext cx="443172" cy="416159"/>
          </a:xfrm>
          <a:prstGeom prst="rect">
            <a:avLst/>
          </a:prstGeom>
        </p:spPr>
      </p:pic>
      <p:pic>
        <p:nvPicPr>
          <p:cNvPr id="64" name="6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6300192" y="3181197"/>
            <a:ext cx="443172" cy="416159"/>
          </a:xfrm>
          <a:prstGeom prst="rect">
            <a:avLst/>
          </a:prstGeom>
        </p:spPr>
      </p:pic>
      <p:pic>
        <p:nvPicPr>
          <p:cNvPr id="70" name="69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1223198" y="4714441"/>
            <a:ext cx="443172" cy="416159"/>
          </a:xfrm>
          <a:prstGeom prst="rect">
            <a:avLst/>
          </a:prstGeom>
        </p:spPr>
      </p:pic>
      <p:pic>
        <p:nvPicPr>
          <p:cNvPr id="71" name="70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1673424" y="4725144"/>
            <a:ext cx="443172" cy="416159"/>
          </a:xfrm>
          <a:prstGeom prst="rect">
            <a:avLst/>
          </a:prstGeom>
        </p:spPr>
      </p:pic>
      <p:pic>
        <p:nvPicPr>
          <p:cNvPr id="72" name="7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2184612" y="4725144"/>
            <a:ext cx="443172" cy="416159"/>
          </a:xfrm>
          <a:prstGeom prst="rect">
            <a:avLst/>
          </a:prstGeom>
        </p:spPr>
      </p:pic>
      <p:pic>
        <p:nvPicPr>
          <p:cNvPr id="73" name="72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1248508" y="5157192"/>
            <a:ext cx="443172" cy="416159"/>
          </a:xfrm>
          <a:prstGeom prst="rect">
            <a:avLst/>
          </a:prstGeom>
        </p:spPr>
      </p:pic>
      <p:pic>
        <p:nvPicPr>
          <p:cNvPr id="74" name="7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1698734" y="5167895"/>
            <a:ext cx="443172" cy="416159"/>
          </a:xfrm>
          <a:prstGeom prst="rect">
            <a:avLst/>
          </a:prstGeom>
        </p:spPr>
      </p:pic>
      <p:pic>
        <p:nvPicPr>
          <p:cNvPr id="75" name="7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2209922" y="5167895"/>
            <a:ext cx="443172" cy="416159"/>
          </a:xfrm>
          <a:prstGeom prst="rect">
            <a:avLst/>
          </a:prstGeom>
        </p:spPr>
      </p:pic>
      <p:pic>
        <p:nvPicPr>
          <p:cNvPr id="76" name="75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1295206" y="5666434"/>
            <a:ext cx="443172" cy="416159"/>
          </a:xfrm>
          <a:prstGeom prst="rect">
            <a:avLst/>
          </a:prstGeom>
        </p:spPr>
      </p:pic>
      <p:pic>
        <p:nvPicPr>
          <p:cNvPr id="77" name="76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1745432" y="5677137"/>
            <a:ext cx="443172" cy="416159"/>
          </a:xfrm>
          <a:prstGeom prst="rect">
            <a:avLst/>
          </a:prstGeom>
        </p:spPr>
      </p:pic>
      <p:pic>
        <p:nvPicPr>
          <p:cNvPr id="78" name="77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2256620" y="5677137"/>
            <a:ext cx="443172" cy="416159"/>
          </a:xfrm>
          <a:prstGeom prst="rect">
            <a:avLst/>
          </a:prstGeom>
        </p:spPr>
      </p:pic>
      <p:pic>
        <p:nvPicPr>
          <p:cNvPr id="79" name="78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092394" y="4714441"/>
            <a:ext cx="443172" cy="416159"/>
          </a:xfrm>
          <a:prstGeom prst="rect">
            <a:avLst/>
          </a:prstGeom>
        </p:spPr>
      </p:pic>
      <p:pic>
        <p:nvPicPr>
          <p:cNvPr id="80" name="79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542620" y="4725144"/>
            <a:ext cx="443172" cy="416159"/>
          </a:xfrm>
          <a:prstGeom prst="rect">
            <a:avLst/>
          </a:prstGeom>
        </p:spPr>
      </p:pic>
      <p:pic>
        <p:nvPicPr>
          <p:cNvPr id="81" name="80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5053808" y="4725144"/>
            <a:ext cx="443172" cy="416159"/>
          </a:xfrm>
          <a:prstGeom prst="rect">
            <a:avLst/>
          </a:prstGeom>
        </p:spPr>
      </p:pic>
      <p:pic>
        <p:nvPicPr>
          <p:cNvPr id="82" name="8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117704" y="5157192"/>
            <a:ext cx="443172" cy="416159"/>
          </a:xfrm>
          <a:prstGeom prst="rect">
            <a:avLst/>
          </a:prstGeom>
        </p:spPr>
      </p:pic>
      <p:pic>
        <p:nvPicPr>
          <p:cNvPr id="83" name="82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567930" y="5167895"/>
            <a:ext cx="443172" cy="416159"/>
          </a:xfrm>
          <a:prstGeom prst="rect">
            <a:avLst/>
          </a:prstGeom>
        </p:spPr>
      </p:pic>
      <p:pic>
        <p:nvPicPr>
          <p:cNvPr id="84" name="8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5079118" y="5167895"/>
            <a:ext cx="443172" cy="416159"/>
          </a:xfrm>
          <a:prstGeom prst="rect">
            <a:avLst/>
          </a:prstGeom>
        </p:spPr>
      </p:pic>
      <p:pic>
        <p:nvPicPr>
          <p:cNvPr id="85" name="8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164402" y="5666434"/>
            <a:ext cx="443172" cy="416159"/>
          </a:xfrm>
          <a:prstGeom prst="rect">
            <a:avLst/>
          </a:prstGeom>
        </p:spPr>
      </p:pic>
      <p:pic>
        <p:nvPicPr>
          <p:cNvPr id="86" name="85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614628" y="5677137"/>
            <a:ext cx="443172" cy="416159"/>
          </a:xfrm>
          <a:prstGeom prst="rect">
            <a:avLst/>
          </a:prstGeom>
        </p:spPr>
      </p:pic>
      <p:pic>
        <p:nvPicPr>
          <p:cNvPr id="87" name="86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5125816" y="5677137"/>
            <a:ext cx="443172" cy="416159"/>
          </a:xfrm>
          <a:prstGeom prst="rect">
            <a:avLst/>
          </a:prstGeom>
        </p:spPr>
      </p:pic>
      <p:pic>
        <p:nvPicPr>
          <p:cNvPr id="88" name="87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7078094" y="4683961"/>
            <a:ext cx="443172" cy="416159"/>
          </a:xfrm>
          <a:prstGeom prst="rect">
            <a:avLst/>
          </a:prstGeom>
        </p:spPr>
      </p:pic>
      <p:pic>
        <p:nvPicPr>
          <p:cNvPr id="89" name="88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7528320" y="4694664"/>
            <a:ext cx="443172" cy="416159"/>
          </a:xfrm>
          <a:prstGeom prst="rect">
            <a:avLst/>
          </a:prstGeom>
        </p:spPr>
      </p:pic>
      <p:pic>
        <p:nvPicPr>
          <p:cNvPr id="90" name="89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8039508" y="4694664"/>
            <a:ext cx="443172" cy="416159"/>
          </a:xfrm>
          <a:prstGeom prst="rect">
            <a:avLst/>
          </a:prstGeom>
        </p:spPr>
      </p:pic>
      <p:pic>
        <p:nvPicPr>
          <p:cNvPr id="91" name="90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7103404" y="5126712"/>
            <a:ext cx="443172" cy="416159"/>
          </a:xfrm>
          <a:prstGeom prst="rect">
            <a:avLst/>
          </a:prstGeom>
        </p:spPr>
      </p:pic>
      <p:pic>
        <p:nvPicPr>
          <p:cNvPr id="92" name="9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7553630" y="5137415"/>
            <a:ext cx="443172" cy="416159"/>
          </a:xfrm>
          <a:prstGeom prst="rect">
            <a:avLst/>
          </a:prstGeom>
        </p:spPr>
      </p:pic>
      <p:pic>
        <p:nvPicPr>
          <p:cNvPr id="93" name="92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8064818" y="5137415"/>
            <a:ext cx="443172" cy="416159"/>
          </a:xfrm>
          <a:prstGeom prst="rect">
            <a:avLst/>
          </a:prstGeom>
        </p:spPr>
      </p:pic>
      <p:pic>
        <p:nvPicPr>
          <p:cNvPr id="94" name="9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7150102" y="5635954"/>
            <a:ext cx="443172" cy="416159"/>
          </a:xfrm>
          <a:prstGeom prst="rect">
            <a:avLst/>
          </a:prstGeom>
        </p:spPr>
      </p:pic>
      <p:pic>
        <p:nvPicPr>
          <p:cNvPr id="95" name="9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7600328" y="5646657"/>
            <a:ext cx="443172" cy="416159"/>
          </a:xfrm>
          <a:prstGeom prst="rect">
            <a:avLst/>
          </a:prstGeom>
        </p:spPr>
      </p:pic>
      <p:pic>
        <p:nvPicPr>
          <p:cNvPr id="96" name="95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8111516" y="5646657"/>
            <a:ext cx="443172" cy="41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77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 fontScale="90000"/>
          </a:bodyPr>
          <a:lstStyle/>
          <a:p>
            <a:pPr lvl="0" algn="l"/>
            <a:r>
              <a:rPr lang="es-CL" dirty="0" smtClean="0"/>
              <a:t>APLICAR ALGORITMO: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cxnSp>
        <p:nvCxnSpPr>
          <p:cNvPr id="1039" name="1038 Conector recto"/>
          <p:cNvCxnSpPr/>
          <p:nvPr/>
        </p:nvCxnSpPr>
        <p:spPr>
          <a:xfrm>
            <a:off x="1998258" y="2708920"/>
            <a:ext cx="89858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158" y="1124744"/>
            <a:ext cx="9170317" cy="573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2771800" y="3140968"/>
            <a:ext cx="3024336" cy="24482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31" name="3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166246"/>
              </p:ext>
            </p:extLst>
          </p:nvPr>
        </p:nvGraphicFramePr>
        <p:xfrm>
          <a:off x="2798400" y="3261539"/>
          <a:ext cx="2853720" cy="2207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6715"/>
                <a:gridCol w="356715"/>
                <a:gridCol w="356715"/>
                <a:gridCol w="356715"/>
                <a:gridCol w="356715"/>
                <a:gridCol w="356715"/>
                <a:gridCol w="356715"/>
                <a:gridCol w="356715"/>
              </a:tblGrid>
              <a:tr h="441426"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 dirty="0" smtClean="0"/>
                        <a:t>5</a:t>
                      </a:r>
                      <a:endParaRPr lang="es-CL" sz="20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 dirty="0" smtClean="0"/>
                        <a:t>8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 dirty="0" smtClean="0"/>
                        <a:t>: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b="1" dirty="0" smtClean="0"/>
                        <a:t>3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/>
                        <a:t>=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/>
                        <a:t>1</a:t>
                      </a:r>
                      <a:endParaRPr lang="es-CL" sz="20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/>
                        <a:t>9</a:t>
                      </a:r>
                      <a:endParaRPr lang="es-CL" sz="2000" dirty="0"/>
                    </a:p>
                  </a:txBody>
                  <a:tcPr/>
                </a:tc>
              </a:tr>
              <a:tr h="441426"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/>
                        <a:t>-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/>
                        <a:t>3</a:t>
                      </a:r>
                      <a:endParaRPr lang="es-CL" sz="2000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000" dirty="0" smtClean="0"/>
                        <a:t>x</a:t>
                      </a:r>
                      <a:endParaRPr lang="es-C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</a:tr>
              <a:tr h="441426"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/>
                        <a:t>2</a:t>
                      </a:r>
                      <a:endParaRPr lang="es-CL" sz="2000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/>
                        <a:t>8</a:t>
                      </a:r>
                      <a:endParaRPr lang="es-CL" sz="2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</a:tr>
              <a:tr h="441426">
                <a:tc>
                  <a:txBody>
                    <a:bodyPr/>
                    <a:lstStyle/>
                    <a:p>
                      <a:pPr algn="ctr"/>
                      <a:endParaRPr lang="es-CL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/>
                        <a:t>2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/>
                        <a:t>7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</a:tr>
              <a:tr h="441426"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/>
                        <a:t>1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13 Conector recto de flecha"/>
          <p:cNvCxnSpPr/>
          <p:nvPr/>
        </p:nvCxnSpPr>
        <p:spPr>
          <a:xfrm flipH="1" flipV="1">
            <a:off x="4427984" y="3769226"/>
            <a:ext cx="648072" cy="198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 flipH="1">
            <a:off x="3563888" y="3662928"/>
            <a:ext cx="720080" cy="3284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 flipH="1">
            <a:off x="5076056" y="1772816"/>
            <a:ext cx="404428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flipV="1">
            <a:off x="2447550" y="4077072"/>
            <a:ext cx="612282" cy="864096"/>
          </a:xfrm>
          <a:prstGeom prst="straightConnector1">
            <a:avLst/>
          </a:prstGeom>
          <a:ln w="19050">
            <a:solidFill>
              <a:srgbClr val="FF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748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1340768"/>
            <a:ext cx="7128792" cy="4032448"/>
          </a:xfrm>
        </p:spPr>
        <p:txBody>
          <a:bodyPr/>
          <a:lstStyle/>
          <a:p>
            <a:pPr algn="ctr"/>
            <a:r>
              <a:rPr lang="es-CL" dirty="0"/>
              <a:t>OBSERVA ATENTAMENTE COMO RESOLVEMOS PASO A PASO 58 : 3 </a:t>
            </a:r>
            <a:r>
              <a:rPr lang="es-CL" dirty="0" smtClean="0"/>
              <a:t>=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7767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pPr algn="l"/>
            <a:r>
              <a:rPr lang="es-CL" dirty="0" smtClean="0"/>
              <a:t>1. Pregunto y respondo: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57200" y="4653136"/>
            <a:ext cx="8229600" cy="14730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dirty="0" smtClean="0">
                <a:solidFill>
                  <a:srgbClr val="00B050"/>
                </a:solidFill>
              </a:rPr>
              <a:t>Iniciamos por el mayor valor posicional.</a:t>
            </a:r>
          </a:p>
          <a:p>
            <a:pPr marL="0" indent="0">
              <a:buNone/>
            </a:pPr>
            <a:r>
              <a:rPr lang="es-CL" dirty="0" smtClean="0">
                <a:solidFill>
                  <a:srgbClr val="00B050"/>
                </a:solidFill>
              </a:rPr>
              <a:t>Dividimos 5:3 = </a:t>
            </a:r>
          </a:p>
          <a:p>
            <a:pPr marL="0" indent="0">
              <a:buNone/>
            </a:pPr>
            <a:r>
              <a:rPr lang="es-CL" dirty="0" smtClean="0">
                <a:solidFill>
                  <a:srgbClr val="00B050"/>
                </a:solidFill>
              </a:rPr>
              <a:t>Se puede formar sólo un grupo, esa respuesta se escribe en el </a:t>
            </a:r>
            <a:r>
              <a:rPr lang="es-CL" dirty="0" err="1" smtClean="0">
                <a:solidFill>
                  <a:srgbClr val="00B050"/>
                </a:solidFill>
              </a:rPr>
              <a:t>cuociente</a:t>
            </a:r>
            <a:endParaRPr lang="es-CL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174490"/>
              </p:ext>
            </p:extLst>
          </p:nvPr>
        </p:nvGraphicFramePr>
        <p:xfrm>
          <a:off x="683568" y="1124744"/>
          <a:ext cx="6216352" cy="32561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7044"/>
                <a:gridCol w="777044"/>
                <a:gridCol w="777044"/>
                <a:gridCol w="777044"/>
                <a:gridCol w="777044"/>
                <a:gridCol w="777044"/>
                <a:gridCol w="777044"/>
                <a:gridCol w="777044"/>
              </a:tblGrid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5</a:t>
                      </a:r>
                      <a:endParaRPr lang="es-CL" sz="32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8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: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3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=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s-C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Elipse"/>
          <p:cNvSpPr/>
          <p:nvPr/>
        </p:nvSpPr>
        <p:spPr>
          <a:xfrm>
            <a:off x="2949352" y="508518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Elipse"/>
          <p:cNvSpPr/>
          <p:nvPr/>
        </p:nvSpPr>
        <p:spPr>
          <a:xfrm>
            <a:off x="5076056" y="508518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Elipse"/>
          <p:cNvSpPr/>
          <p:nvPr/>
        </p:nvSpPr>
        <p:spPr>
          <a:xfrm>
            <a:off x="4644008" y="508518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Elipse"/>
          <p:cNvSpPr/>
          <p:nvPr/>
        </p:nvSpPr>
        <p:spPr>
          <a:xfrm>
            <a:off x="4101480" y="508518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Elipse"/>
          <p:cNvSpPr/>
          <p:nvPr/>
        </p:nvSpPr>
        <p:spPr>
          <a:xfrm>
            <a:off x="3558952" y="508518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Rectángulo redondeado"/>
          <p:cNvSpPr/>
          <p:nvPr/>
        </p:nvSpPr>
        <p:spPr>
          <a:xfrm>
            <a:off x="2733328" y="4941168"/>
            <a:ext cx="1728192" cy="504056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2" name="11 Conector recto de flecha"/>
          <p:cNvCxnSpPr/>
          <p:nvPr/>
        </p:nvCxnSpPr>
        <p:spPr>
          <a:xfrm flipH="1" flipV="1">
            <a:off x="5868144" y="1628800"/>
            <a:ext cx="1008112" cy="3816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91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pPr algn="l"/>
            <a:r>
              <a:rPr lang="es-CL" dirty="0"/>
              <a:t>2</a:t>
            </a:r>
            <a:r>
              <a:rPr lang="es-CL" dirty="0" smtClean="0"/>
              <a:t>. MULTIPLICAR: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57200" y="4653136"/>
            <a:ext cx="8229600" cy="1473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 smtClean="0">
                <a:solidFill>
                  <a:srgbClr val="002060"/>
                </a:solidFill>
              </a:rPr>
              <a:t>Se multiplica el </a:t>
            </a:r>
            <a:r>
              <a:rPr lang="es-CL" dirty="0" err="1" smtClean="0">
                <a:solidFill>
                  <a:srgbClr val="002060"/>
                </a:solidFill>
              </a:rPr>
              <a:t>cuociente</a:t>
            </a:r>
            <a:r>
              <a:rPr lang="es-CL" dirty="0" smtClean="0">
                <a:solidFill>
                  <a:srgbClr val="002060"/>
                </a:solidFill>
              </a:rPr>
              <a:t> por el divisor: 1 x 3.</a:t>
            </a:r>
          </a:p>
          <a:p>
            <a:pPr marL="0" indent="0">
              <a:buNone/>
            </a:pPr>
            <a:r>
              <a:rPr lang="es-CL" dirty="0" smtClean="0">
                <a:solidFill>
                  <a:srgbClr val="002060"/>
                </a:solidFill>
              </a:rPr>
              <a:t>Su producto se escribe bajo el número que estamos considerando, en este caso el 5</a:t>
            </a:r>
            <a:endParaRPr lang="es-CL" dirty="0">
              <a:solidFill>
                <a:srgbClr val="00206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594955"/>
              </p:ext>
            </p:extLst>
          </p:nvPr>
        </p:nvGraphicFramePr>
        <p:xfrm>
          <a:off x="683568" y="1124744"/>
          <a:ext cx="6216352" cy="32561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7044"/>
                <a:gridCol w="777044"/>
                <a:gridCol w="777044"/>
                <a:gridCol w="777044"/>
                <a:gridCol w="777044"/>
                <a:gridCol w="777044"/>
                <a:gridCol w="777044"/>
                <a:gridCol w="777044"/>
              </a:tblGrid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5</a:t>
                      </a:r>
                      <a:endParaRPr lang="es-CL" sz="32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8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: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3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=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s-C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3</a:t>
                      </a:r>
                      <a:endParaRPr lang="es-CL" sz="3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x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10 Flecha curvada hacia arriba"/>
          <p:cNvSpPr/>
          <p:nvPr/>
        </p:nvSpPr>
        <p:spPr>
          <a:xfrm flipH="1">
            <a:off x="4096112" y="1916832"/>
            <a:ext cx="1512168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cxnSp>
        <p:nvCxnSpPr>
          <p:cNvPr id="14" name="13 Conector angular"/>
          <p:cNvCxnSpPr/>
          <p:nvPr/>
        </p:nvCxnSpPr>
        <p:spPr>
          <a:xfrm rot="5400000" flipH="1" flipV="1">
            <a:off x="-756592" y="3284984"/>
            <a:ext cx="3528392" cy="1224136"/>
          </a:xfrm>
          <a:prstGeom prst="bentConnector3">
            <a:avLst>
              <a:gd name="adj1" fmla="val 9967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 flipH="1">
            <a:off x="2483768" y="1916832"/>
            <a:ext cx="1224136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959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pPr algn="l"/>
            <a:r>
              <a:rPr lang="es-CL" dirty="0" smtClean="0"/>
              <a:t>3. RESTAR: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57200" y="4653136"/>
            <a:ext cx="8229600" cy="1473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 smtClean="0">
                <a:solidFill>
                  <a:srgbClr val="002060"/>
                </a:solidFill>
              </a:rPr>
              <a:t>Se resta el producto obtenido con el número que estamos trabajando.</a:t>
            </a:r>
          </a:p>
          <a:p>
            <a:pPr marL="0" indent="0">
              <a:buNone/>
            </a:pPr>
            <a:r>
              <a:rPr lang="es-CL" dirty="0" smtClean="0">
                <a:solidFill>
                  <a:srgbClr val="FF0000"/>
                </a:solidFill>
              </a:rPr>
              <a:t>5 – 3 = 2 </a:t>
            </a:r>
            <a:endParaRPr lang="es-CL" dirty="0">
              <a:solidFill>
                <a:srgbClr val="FF000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773979"/>
              </p:ext>
            </p:extLst>
          </p:nvPr>
        </p:nvGraphicFramePr>
        <p:xfrm>
          <a:off x="683568" y="1124744"/>
          <a:ext cx="6216352" cy="32561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7044"/>
                <a:gridCol w="777044"/>
                <a:gridCol w="777044"/>
                <a:gridCol w="777044"/>
                <a:gridCol w="777044"/>
                <a:gridCol w="777044"/>
                <a:gridCol w="777044"/>
                <a:gridCol w="777044"/>
              </a:tblGrid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s-CL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8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: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3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=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CL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-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s-CL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s-CL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651227"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7 Conector recto"/>
          <p:cNvCxnSpPr/>
          <p:nvPr/>
        </p:nvCxnSpPr>
        <p:spPr>
          <a:xfrm>
            <a:off x="1158529" y="2420888"/>
            <a:ext cx="151216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1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725</TotalTime>
  <Words>416</Words>
  <Application>Microsoft Office PowerPoint</Application>
  <PresentationFormat>Presentación en pantalla (4:3)</PresentationFormat>
  <Paragraphs>133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Transmisión de listas</vt:lpstr>
      <vt:lpstr>APOYO GUÍA N° 13</vt:lpstr>
      <vt:lpstr>Elementos de la División</vt:lpstr>
      <vt:lpstr>58 : 3 = 1 9</vt:lpstr>
      <vt:lpstr>REPRESENTACIÓN     58 : 3 = 1 9</vt:lpstr>
      <vt:lpstr>APLICAR ALGORITMO:</vt:lpstr>
      <vt:lpstr>OBSERVA ATENTAMENTE COMO RESOLVEMOS PASO A PASO 58 : 3 = </vt:lpstr>
      <vt:lpstr>1. Pregunto y respondo:</vt:lpstr>
      <vt:lpstr>2. MULTIPLICAR:</vt:lpstr>
      <vt:lpstr>3. RESTAR:</vt:lpstr>
      <vt:lpstr>4. Se baja la cifra siguiente:</vt:lpstr>
      <vt:lpstr>5. Se repite otra vez:</vt:lpstr>
      <vt:lpstr>AHORA INTENTA APLICARLO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Maritza Medina Silva</cp:lastModifiedBy>
  <cp:revision>73</cp:revision>
  <dcterms:created xsi:type="dcterms:W3CDTF">2020-03-26T01:06:58Z</dcterms:created>
  <dcterms:modified xsi:type="dcterms:W3CDTF">2020-06-24T08:53:52Z</dcterms:modified>
</cp:coreProperties>
</file>