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8"/>
  </p:notesMasterIdLst>
  <p:sldIdLst>
    <p:sldId id="256" r:id="rId2"/>
    <p:sldId id="264" r:id="rId3"/>
    <p:sldId id="272" r:id="rId4"/>
    <p:sldId id="270" r:id="rId5"/>
    <p:sldId id="271" r:id="rId6"/>
    <p:sldId id="267" r:id="rId7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563" autoAdjust="0"/>
  </p:normalViewPr>
  <p:slideViewPr>
    <p:cSldViewPr>
      <p:cViewPr>
        <p:scale>
          <a:sx n="50" d="100"/>
          <a:sy n="50" d="100"/>
        </p:scale>
        <p:origin x="-1267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A4301B-571C-46FD-A683-32846BF45071}" type="datetimeFigureOut">
              <a:rPr lang="es-CL" smtClean="0"/>
              <a:t>28-05-2020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FA256C-9F9D-4688-B05E-FC267D04DCA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67286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28-05-2020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56820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28-05-2020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5434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28-05-2020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40865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28-05-2020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68021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28-05-2020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90777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28-05-2020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0076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28-05-2020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76762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28-05-2020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6835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28-05-2020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7970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28-05-2020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45936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28-05-2020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20231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687DA8-116A-4B1A-95ED-A17CFDEF84C5}" type="datetimeFigureOut">
              <a:rPr lang="es-CL" smtClean="0"/>
              <a:t>28-05-2020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70944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267744" y="1020166"/>
            <a:ext cx="4419600" cy="1298575"/>
          </a:xfrm>
        </p:spPr>
        <p:txBody>
          <a:bodyPr/>
          <a:lstStyle/>
          <a:p>
            <a:r>
              <a:rPr lang="es-CL" dirty="0" smtClean="0"/>
              <a:t>APOYO GUÍA N° 9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519692" y="4365104"/>
            <a:ext cx="6400800" cy="1752600"/>
          </a:xfrm>
        </p:spPr>
        <p:txBody>
          <a:bodyPr>
            <a:normAutofit/>
          </a:bodyPr>
          <a:lstStyle/>
          <a:p>
            <a:r>
              <a:rPr lang="es-CL" dirty="0" smtClean="0"/>
              <a:t>Colegio Mineral El Teniente</a:t>
            </a:r>
          </a:p>
          <a:p>
            <a:r>
              <a:rPr lang="es-CL" dirty="0" smtClean="0"/>
              <a:t>Cuarto año Básico A – B y C</a:t>
            </a:r>
          </a:p>
          <a:p>
            <a:r>
              <a:rPr lang="es-CL" dirty="0" smtClean="0"/>
              <a:t>Maritza Medina Silva</a:t>
            </a:r>
            <a:endParaRPr lang="es-CL" dirty="0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81197"/>
            <a:ext cx="1238961" cy="1226203"/>
          </a:xfrm>
          <a:prstGeom prst="rect">
            <a:avLst/>
          </a:prstGeom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1225" y="332656"/>
            <a:ext cx="1033603" cy="1274744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745356" y="2530351"/>
            <a:ext cx="79494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dirty="0"/>
              <a:t>Objetivo: </a:t>
            </a:r>
            <a:r>
              <a:rPr lang="es-CL" sz="3200" dirty="0" smtClean="0"/>
              <a:t>Aplicar algoritmo de la multiplicación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225789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3230" y="177452"/>
            <a:ext cx="8229600" cy="778098"/>
          </a:xfrm>
        </p:spPr>
        <p:txBody>
          <a:bodyPr>
            <a:normAutofit/>
          </a:bodyPr>
          <a:lstStyle/>
          <a:p>
            <a:pPr lvl="0"/>
            <a:r>
              <a:rPr lang="es-CL" dirty="0" smtClean="0"/>
              <a:t>Elementos de la multiplicación</a:t>
            </a:r>
            <a:endParaRPr lang="es-CL" dirty="0"/>
          </a:p>
        </p:txBody>
      </p:sp>
      <p:pic>
        <p:nvPicPr>
          <p:cNvPr id="13" name="12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1705" y="332656"/>
            <a:ext cx="642250" cy="792088"/>
          </a:xfrm>
          <a:prstGeom prst="rect">
            <a:avLst/>
          </a:prstGeom>
        </p:spPr>
      </p:pic>
      <p:sp>
        <p:nvSpPr>
          <p:cNvPr id="7" name="6 CuadroTexto"/>
          <p:cNvSpPr txBox="1"/>
          <p:nvPr/>
        </p:nvSpPr>
        <p:spPr>
          <a:xfrm>
            <a:off x="1691680" y="2996952"/>
            <a:ext cx="468012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6000" b="1" dirty="0" smtClean="0"/>
              <a:t>    4 5     7</a:t>
            </a:r>
          </a:p>
          <a:p>
            <a:r>
              <a:rPr lang="es-CL" sz="6000" b="1" dirty="0" smtClean="0"/>
              <a:t> 3 1 5</a:t>
            </a:r>
            <a:endParaRPr lang="es-CL" sz="6000" b="1" dirty="0"/>
          </a:p>
        </p:txBody>
      </p:sp>
      <p:sp>
        <p:nvSpPr>
          <p:cNvPr id="22" name="21 CuadroTexto"/>
          <p:cNvSpPr txBox="1"/>
          <p:nvPr/>
        </p:nvSpPr>
        <p:spPr>
          <a:xfrm>
            <a:off x="1483264" y="5338082"/>
            <a:ext cx="2970001" cy="646331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sz="3600" b="1" dirty="0" smtClean="0">
                <a:solidFill>
                  <a:srgbClr val="FF0000"/>
                </a:solidFill>
              </a:rPr>
              <a:t>PRODUCTO</a:t>
            </a:r>
            <a:endParaRPr lang="es-CL" sz="3600" b="1" dirty="0">
              <a:solidFill>
                <a:srgbClr val="FF0000"/>
              </a:solidFill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2012601" y="1637456"/>
            <a:ext cx="2970001" cy="58477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sz="3200" b="1" dirty="0" smtClean="0">
                <a:solidFill>
                  <a:srgbClr val="00B050"/>
                </a:solidFill>
              </a:rPr>
              <a:t>FACTORES</a:t>
            </a:r>
            <a:endParaRPr lang="es-CL" sz="3200" b="1" dirty="0">
              <a:solidFill>
                <a:srgbClr val="00B050"/>
              </a:solidFill>
            </a:endParaRPr>
          </a:p>
        </p:txBody>
      </p:sp>
      <p:cxnSp>
        <p:nvCxnSpPr>
          <p:cNvPr id="28" name="27 Conector recto de flecha"/>
          <p:cNvCxnSpPr/>
          <p:nvPr/>
        </p:nvCxnSpPr>
        <p:spPr>
          <a:xfrm flipH="1" flipV="1">
            <a:off x="2975495" y="4797152"/>
            <a:ext cx="29110" cy="54093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 de flecha"/>
          <p:cNvCxnSpPr>
            <a:stCxn id="27" idx="2"/>
          </p:cNvCxnSpPr>
          <p:nvPr/>
        </p:nvCxnSpPr>
        <p:spPr>
          <a:xfrm flipH="1">
            <a:off x="2755101" y="2222231"/>
            <a:ext cx="742501" cy="774721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303 Elipse"/>
          <p:cNvSpPr/>
          <p:nvPr/>
        </p:nvSpPr>
        <p:spPr>
          <a:xfrm>
            <a:off x="10148888" y="11880850"/>
            <a:ext cx="49212" cy="4445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L"/>
          </a:p>
        </p:txBody>
      </p:sp>
      <p:sp>
        <p:nvSpPr>
          <p:cNvPr id="12" name="11 Elipse"/>
          <p:cNvSpPr/>
          <p:nvPr/>
        </p:nvSpPr>
        <p:spPr>
          <a:xfrm>
            <a:off x="3699520" y="3489293"/>
            <a:ext cx="224408" cy="14934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cxnSp>
        <p:nvCxnSpPr>
          <p:cNvPr id="43" name="42 Conector recto de flecha"/>
          <p:cNvCxnSpPr>
            <a:stCxn id="27" idx="2"/>
          </p:cNvCxnSpPr>
          <p:nvPr/>
        </p:nvCxnSpPr>
        <p:spPr>
          <a:xfrm>
            <a:off x="3497602" y="2222231"/>
            <a:ext cx="786168" cy="861538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9" name="1038 Conector recto"/>
          <p:cNvCxnSpPr/>
          <p:nvPr/>
        </p:nvCxnSpPr>
        <p:spPr>
          <a:xfrm>
            <a:off x="1835696" y="3966448"/>
            <a:ext cx="1512168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1" name="1040 Elipse"/>
          <p:cNvSpPr/>
          <p:nvPr/>
        </p:nvSpPr>
        <p:spPr>
          <a:xfrm>
            <a:off x="2012601" y="3083769"/>
            <a:ext cx="1485000" cy="882679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3" name="52 Elipse"/>
          <p:cNvSpPr/>
          <p:nvPr/>
        </p:nvSpPr>
        <p:spPr>
          <a:xfrm>
            <a:off x="3923928" y="3083768"/>
            <a:ext cx="1058674" cy="882679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4" name="53 Elipse"/>
          <p:cNvSpPr/>
          <p:nvPr/>
        </p:nvSpPr>
        <p:spPr>
          <a:xfrm>
            <a:off x="1782378" y="3966448"/>
            <a:ext cx="2249364" cy="88267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43" name="1042 CuadroTexto"/>
          <p:cNvSpPr txBox="1"/>
          <p:nvPr/>
        </p:nvSpPr>
        <p:spPr>
          <a:xfrm>
            <a:off x="5508104" y="1484784"/>
            <a:ext cx="2839625" cy="830997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s-CL" sz="2400" dirty="0" smtClean="0">
                <a:solidFill>
                  <a:srgbClr val="00B050"/>
                </a:solidFill>
              </a:rPr>
              <a:t>Son los números que se multiplican.</a:t>
            </a:r>
            <a:endParaRPr lang="es-CL" sz="2400" dirty="0">
              <a:solidFill>
                <a:srgbClr val="00B050"/>
              </a:solidFill>
            </a:endParaRPr>
          </a:p>
        </p:txBody>
      </p:sp>
      <p:cxnSp>
        <p:nvCxnSpPr>
          <p:cNvPr id="56" name="55 Conector recto de flecha"/>
          <p:cNvCxnSpPr>
            <a:stCxn id="1043" idx="1"/>
          </p:cNvCxnSpPr>
          <p:nvPr/>
        </p:nvCxnSpPr>
        <p:spPr>
          <a:xfrm flipH="1" flipV="1">
            <a:off x="4982602" y="1900282"/>
            <a:ext cx="525502" cy="1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58 CuadroTexto"/>
          <p:cNvSpPr txBox="1"/>
          <p:nvPr/>
        </p:nvSpPr>
        <p:spPr>
          <a:xfrm>
            <a:off x="5508104" y="5245748"/>
            <a:ext cx="2839625" cy="8309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s-CL" sz="2400" dirty="0" smtClean="0">
                <a:solidFill>
                  <a:srgbClr val="FF0000"/>
                </a:solidFill>
              </a:rPr>
              <a:t>Es el resultado de la multiplicación</a:t>
            </a:r>
            <a:endParaRPr lang="es-CL" sz="2400" dirty="0">
              <a:solidFill>
                <a:srgbClr val="FF0000"/>
              </a:solidFill>
            </a:endParaRPr>
          </a:p>
        </p:txBody>
      </p:sp>
      <p:cxnSp>
        <p:nvCxnSpPr>
          <p:cNvPr id="60" name="59 Conector recto de flecha"/>
          <p:cNvCxnSpPr/>
          <p:nvPr/>
        </p:nvCxnSpPr>
        <p:spPr>
          <a:xfrm flipH="1">
            <a:off x="4788024" y="5661247"/>
            <a:ext cx="72008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0200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3230" y="177452"/>
            <a:ext cx="8229600" cy="778098"/>
          </a:xfrm>
        </p:spPr>
        <p:txBody>
          <a:bodyPr>
            <a:normAutofit/>
          </a:bodyPr>
          <a:lstStyle/>
          <a:p>
            <a:pPr lvl="0"/>
            <a:r>
              <a:rPr lang="es-CL" dirty="0" smtClean="0"/>
              <a:t>Algoritmo de la multiplicación</a:t>
            </a:r>
            <a:endParaRPr lang="es-CL" dirty="0"/>
          </a:p>
        </p:txBody>
      </p:sp>
      <p:pic>
        <p:nvPicPr>
          <p:cNvPr id="13" name="12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1705" y="332656"/>
            <a:ext cx="642250" cy="792088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534495" y="955550"/>
            <a:ext cx="75921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400" b="1" dirty="0" smtClean="0">
                <a:solidFill>
                  <a:srgbClr val="FF0000"/>
                </a:solidFill>
              </a:rPr>
              <a:t>Paso 1: multiplicar primero la unidad</a:t>
            </a:r>
            <a:endParaRPr lang="es-CL" sz="2400" b="1" dirty="0">
              <a:solidFill>
                <a:srgbClr val="FF0000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755576" y="1484784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 smtClean="0"/>
              <a:t>5 x 4 = 20  </a:t>
            </a:r>
            <a:endParaRPr lang="es-CL" sz="2400" dirty="0"/>
          </a:p>
        </p:txBody>
      </p:sp>
      <p:sp>
        <p:nvSpPr>
          <p:cNvPr id="22" name="21 CuadroTexto"/>
          <p:cNvSpPr txBox="1"/>
          <p:nvPr/>
        </p:nvSpPr>
        <p:spPr>
          <a:xfrm>
            <a:off x="7700762" y="2001614"/>
            <a:ext cx="1321876" cy="36933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dirty="0" smtClean="0">
                <a:solidFill>
                  <a:srgbClr val="FF0000"/>
                </a:solidFill>
              </a:rPr>
              <a:t>unidad</a:t>
            </a:r>
            <a:endParaRPr lang="es-CL" dirty="0">
              <a:solidFill>
                <a:srgbClr val="FF0000"/>
              </a:solidFill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6400437" y="2001614"/>
            <a:ext cx="1073191" cy="369332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b="1" dirty="0" smtClean="0">
                <a:solidFill>
                  <a:srgbClr val="00B050"/>
                </a:solidFill>
              </a:rPr>
              <a:t>decena</a:t>
            </a:r>
            <a:endParaRPr lang="es-CL" b="1" dirty="0">
              <a:solidFill>
                <a:srgbClr val="00B050"/>
              </a:solidFill>
            </a:endParaRPr>
          </a:p>
        </p:txBody>
      </p:sp>
      <p:cxnSp>
        <p:nvCxnSpPr>
          <p:cNvPr id="28" name="27 Conector recto de flecha"/>
          <p:cNvCxnSpPr/>
          <p:nvPr/>
        </p:nvCxnSpPr>
        <p:spPr>
          <a:xfrm flipH="1">
            <a:off x="7700763" y="2370946"/>
            <a:ext cx="631510" cy="55399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 de flecha"/>
          <p:cNvCxnSpPr/>
          <p:nvPr/>
        </p:nvCxnSpPr>
        <p:spPr>
          <a:xfrm>
            <a:off x="6933159" y="2370948"/>
            <a:ext cx="231129" cy="553996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9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9065014"/>
              </p:ext>
            </p:extLst>
          </p:nvPr>
        </p:nvGraphicFramePr>
        <p:xfrm>
          <a:off x="1259632" y="2060848"/>
          <a:ext cx="4536502" cy="3168351"/>
        </p:xfrm>
        <a:graphic>
          <a:graphicData uri="http://schemas.openxmlformats.org/drawingml/2006/table">
            <a:tbl>
              <a:tblPr firstRow="1" firstCol="1" bandRow="1"/>
              <a:tblGrid>
                <a:gridCol w="755534"/>
                <a:gridCol w="755534"/>
                <a:gridCol w="755534"/>
                <a:gridCol w="755534"/>
                <a:gridCol w="757183"/>
                <a:gridCol w="757183"/>
              </a:tblGrid>
              <a:tr h="6301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UM</a:t>
                      </a:r>
                      <a:endParaRPr lang="es-CL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es-CL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endParaRPr lang="es-CL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</a:t>
                      </a:r>
                      <a:endParaRPr lang="es-CL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51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2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0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0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es-CL" sz="20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0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63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4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4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s-CL" sz="4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es-CL" sz="4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4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es-CL" sz="4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4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r>
                        <a:rPr lang="es-CL" sz="4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4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4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r>
                        <a:rPr lang="es-CL" sz="4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67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4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4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4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4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r>
                        <a:rPr lang="es-CL" sz="4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4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4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3" name="303 Elipse"/>
          <p:cNvSpPr/>
          <p:nvPr/>
        </p:nvSpPr>
        <p:spPr>
          <a:xfrm>
            <a:off x="10148888" y="11880850"/>
            <a:ext cx="49212" cy="4445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L"/>
          </a:p>
        </p:txBody>
      </p:sp>
      <p:sp>
        <p:nvSpPr>
          <p:cNvPr id="12" name="11 Elipse"/>
          <p:cNvSpPr/>
          <p:nvPr/>
        </p:nvSpPr>
        <p:spPr>
          <a:xfrm>
            <a:off x="4572000" y="3859307"/>
            <a:ext cx="72008" cy="145757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4" name="13 Flecha curvada hacia abajo"/>
          <p:cNvSpPr/>
          <p:nvPr/>
        </p:nvSpPr>
        <p:spPr>
          <a:xfrm flipH="1">
            <a:off x="3950856" y="2924944"/>
            <a:ext cx="1341223" cy="50405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7023825" y="2715307"/>
            <a:ext cx="8996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20</a:t>
            </a:r>
            <a:endParaRPr lang="es-E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cxnSp>
        <p:nvCxnSpPr>
          <p:cNvPr id="30" name="29 Conector angular"/>
          <p:cNvCxnSpPr/>
          <p:nvPr/>
        </p:nvCxnSpPr>
        <p:spPr>
          <a:xfrm rot="10800000" flipV="1">
            <a:off x="4067945" y="3429000"/>
            <a:ext cx="3632821" cy="1440160"/>
          </a:xfrm>
          <a:prstGeom prst="bentConnector3">
            <a:avLst>
              <a:gd name="adj1" fmla="val -16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Conector angular"/>
          <p:cNvCxnSpPr/>
          <p:nvPr/>
        </p:nvCxnSpPr>
        <p:spPr>
          <a:xfrm rot="10800000">
            <a:off x="3320796" y="2852936"/>
            <a:ext cx="3816420" cy="461665"/>
          </a:xfrm>
          <a:prstGeom prst="bentConnector3">
            <a:avLst>
              <a:gd name="adj1" fmla="val 19252"/>
            </a:avLst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0185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3230" y="177452"/>
            <a:ext cx="8229600" cy="778098"/>
          </a:xfrm>
        </p:spPr>
        <p:txBody>
          <a:bodyPr>
            <a:normAutofit/>
          </a:bodyPr>
          <a:lstStyle/>
          <a:p>
            <a:pPr lvl="0"/>
            <a:r>
              <a:rPr lang="es-CL" dirty="0" smtClean="0"/>
              <a:t>Algoritmo de la multiplicación</a:t>
            </a:r>
            <a:endParaRPr lang="es-CL" dirty="0"/>
          </a:p>
        </p:txBody>
      </p:sp>
      <p:pic>
        <p:nvPicPr>
          <p:cNvPr id="13" name="12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1705" y="332656"/>
            <a:ext cx="642250" cy="792088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-365097" y="955550"/>
            <a:ext cx="75921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400" b="1" dirty="0" smtClean="0">
                <a:solidFill>
                  <a:srgbClr val="FF0000"/>
                </a:solidFill>
              </a:rPr>
              <a:t>Paso 2: continuar multiplicando las decenas</a:t>
            </a:r>
            <a:endParaRPr lang="es-CL" sz="2400" b="1" dirty="0">
              <a:solidFill>
                <a:srgbClr val="FF0000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47886" y="5012392"/>
            <a:ext cx="650854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dirty="0" smtClean="0"/>
              <a:t>Primero se multiplica la decena, en este caso el número tiene 7 decenas, 5 veces 7 decenas:  5 x 7 = 35.   Luego, al resultado se la suma la reserva 35 + 2 = 37</a:t>
            </a:r>
          </a:p>
          <a:p>
            <a:r>
              <a:rPr lang="es-CL" sz="2000" dirty="0" smtClean="0"/>
              <a:t>37 decenas equivalen a 3 centenas y 7 decenas </a:t>
            </a:r>
            <a:endParaRPr lang="es-CL" sz="2000" dirty="0"/>
          </a:p>
        </p:txBody>
      </p:sp>
      <p:sp>
        <p:nvSpPr>
          <p:cNvPr id="27" name="26 CuadroTexto"/>
          <p:cNvSpPr txBox="1"/>
          <p:nvPr/>
        </p:nvSpPr>
        <p:spPr>
          <a:xfrm>
            <a:off x="5299009" y="1435922"/>
            <a:ext cx="1073191" cy="369332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b="1" dirty="0" smtClean="0">
                <a:solidFill>
                  <a:srgbClr val="00B050"/>
                </a:solidFill>
              </a:rPr>
              <a:t>decenas</a:t>
            </a:r>
            <a:endParaRPr lang="es-CL" b="1" dirty="0">
              <a:solidFill>
                <a:srgbClr val="00B050"/>
              </a:solidFill>
            </a:endParaRPr>
          </a:p>
        </p:txBody>
      </p:sp>
      <p:cxnSp>
        <p:nvCxnSpPr>
          <p:cNvPr id="29" name="28 Conector recto de flecha"/>
          <p:cNvCxnSpPr/>
          <p:nvPr/>
        </p:nvCxnSpPr>
        <p:spPr>
          <a:xfrm>
            <a:off x="5840067" y="1786547"/>
            <a:ext cx="1" cy="553998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9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180600"/>
              </p:ext>
            </p:extLst>
          </p:nvPr>
        </p:nvGraphicFramePr>
        <p:xfrm>
          <a:off x="360040" y="1628801"/>
          <a:ext cx="4536502" cy="3168351"/>
        </p:xfrm>
        <a:graphic>
          <a:graphicData uri="http://schemas.openxmlformats.org/drawingml/2006/table">
            <a:tbl>
              <a:tblPr firstRow="1" firstCol="1" bandRow="1"/>
              <a:tblGrid>
                <a:gridCol w="755534"/>
                <a:gridCol w="755534"/>
                <a:gridCol w="755534"/>
                <a:gridCol w="755534"/>
                <a:gridCol w="757183"/>
                <a:gridCol w="757183"/>
              </a:tblGrid>
              <a:tr h="6301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UM</a:t>
                      </a:r>
                      <a:endParaRPr lang="es-CL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es-CL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endParaRPr lang="es-CL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</a:t>
                      </a:r>
                      <a:endParaRPr lang="es-CL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51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2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4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s-CL" sz="24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es-CL" sz="24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4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es-CL" sz="24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0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63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4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4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s-CL" sz="4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es-CL" sz="4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4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es-CL" sz="4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4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r>
                        <a:rPr lang="es-CL" sz="4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4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4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r>
                        <a:rPr lang="es-CL" sz="4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67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4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4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4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r>
                        <a:rPr lang="es-CL" sz="4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4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r>
                        <a:rPr lang="es-CL" sz="4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4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4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3" name="303 Elipse"/>
          <p:cNvSpPr/>
          <p:nvPr/>
        </p:nvSpPr>
        <p:spPr>
          <a:xfrm>
            <a:off x="10148888" y="11880850"/>
            <a:ext cx="49212" cy="4445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L"/>
          </a:p>
        </p:txBody>
      </p:sp>
      <p:sp>
        <p:nvSpPr>
          <p:cNvPr id="12" name="11 Elipse"/>
          <p:cNvSpPr/>
          <p:nvPr/>
        </p:nvSpPr>
        <p:spPr>
          <a:xfrm>
            <a:off x="3672408" y="3427260"/>
            <a:ext cx="72008" cy="145757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4" name="13 Flecha curvada hacia abajo"/>
          <p:cNvSpPr/>
          <p:nvPr/>
        </p:nvSpPr>
        <p:spPr>
          <a:xfrm flipH="1">
            <a:off x="2232247" y="2571291"/>
            <a:ext cx="2160239" cy="713693"/>
          </a:xfrm>
          <a:prstGeom prst="curvedDownArrow">
            <a:avLst>
              <a:gd name="adj1" fmla="val 12388"/>
              <a:gd name="adj2" fmla="val 37085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5350842" y="2361654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s-ES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37</a:t>
            </a:r>
            <a:endParaRPr lang="es-ES" sz="5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cxnSp>
        <p:nvCxnSpPr>
          <p:cNvPr id="30" name="29 Conector angular"/>
          <p:cNvCxnSpPr/>
          <p:nvPr/>
        </p:nvCxnSpPr>
        <p:spPr>
          <a:xfrm rot="10800000" flipV="1">
            <a:off x="2427656" y="3106911"/>
            <a:ext cx="3412412" cy="1546223"/>
          </a:xfrm>
          <a:prstGeom prst="bentConnector3">
            <a:avLst>
              <a:gd name="adj1" fmla="val -3593"/>
            </a:avLst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Conector angular"/>
          <p:cNvCxnSpPr/>
          <p:nvPr/>
        </p:nvCxnSpPr>
        <p:spPr>
          <a:xfrm rot="10800000">
            <a:off x="1728195" y="2420890"/>
            <a:ext cx="3570815" cy="324037"/>
          </a:xfrm>
          <a:prstGeom prst="bentConnector3">
            <a:avLst>
              <a:gd name="adj1" fmla="val 50000"/>
            </a:avLst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Elipse"/>
          <p:cNvSpPr/>
          <p:nvPr/>
        </p:nvSpPr>
        <p:spPr>
          <a:xfrm>
            <a:off x="1368152" y="2420889"/>
            <a:ext cx="360040" cy="507248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90" name="Picture 4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/>
          <a:stretch/>
        </p:blipFill>
        <p:spPr bwMode="auto">
          <a:xfrm>
            <a:off x="7040813" y="1345207"/>
            <a:ext cx="409032" cy="369332"/>
          </a:xfrm>
          <a:prstGeom prst="rect">
            <a:avLst/>
          </a:prstGeom>
          <a:noFill/>
          <a:ln>
            <a:noFill/>
          </a:ln>
          <a:effectLst/>
          <a:extLst/>
        </p:spPr>
      </p:pic>
      <p:pic>
        <p:nvPicPr>
          <p:cNvPr id="91" name="Picture 4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/>
          <a:stretch/>
        </p:blipFill>
        <p:spPr bwMode="auto">
          <a:xfrm>
            <a:off x="7472861" y="1345207"/>
            <a:ext cx="409032" cy="369332"/>
          </a:xfrm>
          <a:prstGeom prst="rect">
            <a:avLst/>
          </a:prstGeom>
          <a:noFill/>
          <a:ln>
            <a:noFill/>
          </a:ln>
          <a:effectLst/>
          <a:extLst/>
        </p:spPr>
      </p:pic>
      <p:pic>
        <p:nvPicPr>
          <p:cNvPr id="92" name="Picture 4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/>
          <a:stretch/>
        </p:blipFill>
        <p:spPr bwMode="auto">
          <a:xfrm>
            <a:off x="7904909" y="1345207"/>
            <a:ext cx="409032" cy="369332"/>
          </a:xfrm>
          <a:prstGeom prst="rect">
            <a:avLst/>
          </a:prstGeom>
          <a:noFill/>
          <a:ln>
            <a:noFill/>
          </a:ln>
          <a:effectLst/>
          <a:extLst/>
        </p:spPr>
      </p:pic>
      <p:pic>
        <p:nvPicPr>
          <p:cNvPr id="96" name="Picture 4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/>
          <a:stretch/>
        </p:blipFill>
        <p:spPr bwMode="auto">
          <a:xfrm>
            <a:off x="8336957" y="1578858"/>
            <a:ext cx="409032" cy="369332"/>
          </a:xfrm>
          <a:prstGeom prst="rect">
            <a:avLst/>
          </a:prstGeom>
          <a:noFill/>
          <a:ln>
            <a:noFill/>
          </a:ln>
          <a:effectLst/>
          <a:extLst/>
        </p:spPr>
      </p:pic>
      <p:pic>
        <p:nvPicPr>
          <p:cNvPr id="97" name="Picture 4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/>
          <a:stretch/>
        </p:blipFill>
        <p:spPr bwMode="auto">
          <a:xfrm>
            <a:off x="7042258" y="1733246"/>
            <a:ext cx="409032" cy="369332"/>
          </a:xfrm>
          <a:prstGeom prst="rect">
            <a:avLst/>
          </a:prstGeom>
          <a:noFill/>
          <a:ln>
            <a:noFill/>
          </a:ln>
          <a:effectLst/>
          <a:extLst/>
        </p:spPr>
      </p:pic>
      <p:pic>
        <p:nvPicPr>
          <p:cNvPr id="98" name="Picture 4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/>
          <a:stretch/>
        </p:blipFill>
        <p:spPr bwMode="auto">
          <a:xfrm>
            <a:off x="7472861" y="1744817"/>
            <a:ext cx="409032" cy="369332"/>
          </a:xfrm>
          <a:prstGeom prst="rect">
            <a:avLst/>
          </a:prstGeom>
          <a:noFill/>
          <a:ln>
            <a:noFill/>
          </a:ln>
          <a:effectLst/>
          <a:extLst/>
        </p:spPr>
      </p:pic>
      <p:pic>
        <p:nvPicPr>
          <p:cNvPr id="99" name="Picture 4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/>
          <a:stretch/>
        </p:blipFill>
        <p:spPr bwMode="auto">
          <a:xfrm>
            <a:off x="7904909" y="1763524"/>
            <a:ext cx="409032" cy="369332"/>
          </a:xfrm>
          <a:prstGeom prst="rect">
            <a:avLst/>
          </a:prstGeom>
          <a:noFill/>
          <a:ln>
            <a:noFill/>
          </a:ln>
          <a:effectLst/>
          <a:extLst/>
        </p:spPr>
      </p:pic>
      <p:sp>
        <p:nvSpPr>
          <p:cNvPr id="100" name="99 Rectángulo redondeado"/>
          <p:cNvSpPr/>
          <p:nvPr/>
        </p:nvSpPr>
        <p:spPr>
          <a:xfrm>
            <a:off x="6873781" y="1268760"/>
            <a:ext cx="1946691" cy="92333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101" name="Picture 4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/>
          <a:stretch/>
        </p:blipFill>
        <p:spPr bwMode="auto">
          <a:xfrm>
            <a:off x="7023463" y="2425329"/>
            <a:ext cx="409032" cy="369332"/>
          </a:xfrm>
          <a:prstGeom prst="rect">
            <a:avLst/>
          </a:prstGeom>
          <a:noFill/>
          <a:ln>
            <a:noFill/>
          </a:ln>
          <a:effectLst/>
          <a:extLst/>
        </p:spPr>
      </p:pic>
      <p:pic>
        <p:nvPicPr>
          <p:cNvPr id="102" name="Picture 4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/>
          <a:stretch/>
        </p:blipFill>
        <p:spPr bwMode="auto">
          <a:xfrm>
            <a:off x="7455511" y="2425329"/>
            <a:ext cx="409032" cy="369332"/>
          </a:xfrm>
          <a:prstGeom prst="rect">
            <a:avLst/>
          </a:prstGeom>
          <a:noFill/>
          <a:ln>
            <a:noFill/>
          </a:ln>
          <a:effectLst/>
          <a:extLst/>
        </p:spPr>
      </p:pic>
      <p:pic>
        <p:nvPicPr>
          <p:cNvPr id="103" name="Picture 4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/>
          <a:stretch/>
        </p:blipFill>
        <p:spPr bwMode="auto">
          <a:xfrm>
            <a:off x="7887559" y="2425329"/>
            <a:ext cx="409032" cy="369332"/>
          </a:xfrm>
          <a:prstGeom prst="rect">
            <a:avLst/>
          </a:prstGeom>
          <a:noFill/>
          <a:ln>
            <a:noFill/>
          </a:ln>
          <a:effectLst/>
          <a:extLst/>
        </p:spPr>
      </p:pic>
      <p:pic>
        <p:nvPicPr>
          <p:cNvPr id="104" name="Picture 4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/>
          <a:stretch/>
        </p:blipFill>
        <p:spPr bwMode="auto">
          <a:xfrm>
            <a:off x="8319607" y="2658980"/>
            <a:ext cx="409032" cy="369332"/>
          </a:xfrm>
          <a:prstGeom prst="rect">
            <a:avLst/>
          </a:prstGeom>
          <a:noFill/>
          <a:ln>
            <a:noFill/>
          </a:ln>
          <a:effectLst/>
          <a:extLst/>
        </p:spPr>
      </p:pic>
      <p:pic>
        <p:nvPicPr>
          <p:cNvPr id="105" name="Picture 4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/>
          <a:stretch/>
        </p:blipFill>
        <p:spPr bwMode="auto">
          <a:xfrm>
            <a:off x="7024908" y="2813368"/>
            <a:ext cx="409032" cy="369332"/>
          </a:xfrm>
          <a:prstGeom prst="rect">
            <a:avLst/>
          </a:prstGeom>
          <a:noFill/>
          <a:ln>
            <a:noFill/>
          </a:ln>
          <a:effectLst/>
          <a:extLst/>
        </p:spPr>
      </p:pic>
      <p:pic>
        <p:nvPicPr>
          <p:cNvPr id="106" name="Picture 4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/>
          <a:stretch/>
        </p:blipFill>
        <p:spPr bwMode="auto">
          <a:xfrm>
            <a:off x="7455511" y="2824939"/>
            <a:ext cx="409032" cy="369332"/>
          </a:xfrm>
          <a:prstGeom prst="rect">
            <a:avLst/>
          </a:prstGeom>
          <a:noFill/>
          <a:ln>
            <a:noFill/>
          </a:ln>
          <a:effectLst/>
          <a:extLst/>
        </p:spPr>
      </p:pic>
      <p:pic>
        <p:nvPicPr>
          <p:cNvPr id="107" name="Picture 4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/>
          <a:stretch/>
        </p:blipFill>
        <p:spPr bwMode="auto">
          <a:xfrm>
            <a:off x="7887559" y="2843646"/>
            <a:ext cx="409032" cy="369332"/>
          </a:xfrm>
          <a:prstGeom prst="rect">
            <a:avLst/>
          </a:prstGeom>
          <a:noFill/>
          <a:ln>
            <a:noFill/>
          </a:ln>
          <a:effectLst/>
          <a:extLst/>
        </p:spPr>
      </p:pic>
      <p:sp>
        <p:nvSpPr>
          <p:cNvPr id="108" name="107 Rectángulo redondeado"/>
          <p:cNvSpPr/>
          <p:nvPr/>
        </p:nvSpPr>
        <p:spPr>
          <a:xfrm>
            <a:off x="6856431" y="2348882"/>
            <a:ext cx="1946691" cy="92333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109" name="Picture 4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/>
          <a:stretch/>
        </p:blipFill>
        <p:spPr bwMode="auto">
          <a:xfrm>
            <a:off x="7040813" y="3505447"/>
            <a:ext cx="409032" cy="369332"/>
          </a:xfrm>
          <a:prstGeom prst="rect">
            <a:avLst/>
          </a:prstGeom>
          <a:noFill/>
          <a:ln>
            <a:noFill/>
          </a:ln>
          <a:effectLst/>
          <a:extLst/>
        </p:spPr>
      </p:pic>
      <p:pic>
        <p:nvPicPr>
          <p:cNvPr id="110" name="Picture 4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/>
          <a:stretch/>
        </p:blipFill>
        <p:spPr bwMode="auto">
          <a:xfrm>
            <a:off x="7472861" y="3505447"/>
            <a:ext cx="409032" cy="369332"/>
          </a:xfrm>
          <a:prstGeom prst="rect">
            <a:avLst/>
          </a:prstGeom>
          <a:noFill/>
          <a:ln>
            <a:noFill/>
          </a:ln>
          <a:effectLst/>
          <a:extLst/>
        </p:spPr>
      </p:pic>
      <p:pic>
        <p:nvPicPr>
          <p:cNvPr id="111" name="Picture 4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/>
          <a:stretch/>
        </p:blipFill>
        <p:spPr bwMode="auto">
          <a:xfrm>
            <a:off x="7904909" y="3505447"/>
            <a:ext cx="409032" cy="369332"/>
          </a:xfrm>
          <a:prstGeom prst="rect">
            <a:avLst/>
          </a:prstGeom>
          <a:noFill/>
          <a:ln>
            <a:noFill/>
          </a:ln>
          <a:effectLst/>
          <a:extLst/>
        </p:spPr>
      </p:pic>
      <p:pic>
        <p:nvPicPr>
          <p:cNvPr id="112" name="Picture 4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/>
          <a:stretch/>
        </p:blipFill>
        <p:spPr bwMode="auto">
          <a:xfrm>
            <a:off x="8336957" y="3739098"/>
            <a:ext cx="409032" cy="369332"/>
          </a:xfrm>
          <a:prstGeom prst="rect">
            <a:avLst/>
          </a:prstGeom>
          <a:noFill/>
          <a:ln>
            <a:noFill/>
          </a:ln>
          <a:effectLst/>
          <a:extLst/>
        </p:spPr>
      </p:pic>
      <p:pic>
        <p:nvPicPr>
          <p:cNvPr id="113" name="Picture 4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/>
          <a:stretch/>
        </p:blipFill>
        <p:spPr bwMode="auto">
          <a:xfrm>
            <a:off x="7042258" y="3893486"/>
            <a:ext cx="409032" cy="369332"/>
          </a:xfrm>
          <a:prstGeom prst="rect">
            <a:avLst/>
          </a:prstGeom>
          <a:noFill/>
          <a:ln>
            <a:noFill/>
          </a:ln>
          <a:effectLst/>
          <a:extLst/>
        </p:spPr>
      </p:pic>
      <p:pic>
        <p:nvPicPr>
          <p:cNvPr id="114" name="Picture 4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/>
          <a:stretch/>
        </p:blipFill>
        <p:spPr bwMode="auto">
          <a:xfrm>
            <a:off x="7472861" y="3905057"/>
            <a:ext cx="409032" cy="369332"/>
          </a:xfrm>
          <a:prstGeom prst="rect">
            <a:avLst/>
          </a:prstGeom>
          <a:noFill/>
          <a:ln>
            <a:noFill/>
          </a:ln>
          <a:effectLst/>
          <a:extLst/>
        </p:spPr>
      </p:pic>
      <p:pic>
        <p:nvPicPr>
          <p:cNvPr id="115" name="Picture 4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/>
          <a:stretch/>
        </p:blipFill>
        <p:spPr bwMode="auto">
          <a:xfrm>
            <a:off x="7904909" y="3923764"/>
            <a:ext cx="409032" cy="369332"/>
          </a:xfrm>
          <a:prstGeom prst="rect">
            <a:avLst/>
          </a:prstGeom>
          <a:noFill/>
          <a:ln>
            <a:noFill/>
          </a:ln>
          <a:effectLst/>
          <a:extLst/>
        </p:spPr>
      </p:pic>
      <p:sp>
        <p:nvSpPr>
          <p:cNvPr id="116" name="115 Rectángulo redondeado"/>
          <p:cNvSpPr/>
          <p:nvPr/>
        </p:nvSpPr>
        <p:spPr>
          <a:xfrm>
            <a:off x="6873781" y="3429000"/>
            <a:ext cx="1946691" cy="92333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117" name="Picture 4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/>
          <a:stretch/>
        </p:blipFill>
        <p:spPr bwMode="auto">
          <a:xfrm>
            <a:off x="7043288" y="4585567"/>
            <a:ext cx="409032" cy="369332"/>
          </a:xfrm>
          <a:prstGeom prst="rect">
            <a:avLst/>
          </a:prstGeom>
          <a:noFill/>
          <a:ln>
            <a:noFill/>
          </a:ln>
          <a:effectLst/>
          <a:extLst/>
        </p:spPr>
      </p:pic>
      <p:pic>
        <p:nvPicPr>
          <p:cNvPr id="118" name="Picture 4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/>
          <a:stretch/>
        </p:blipFill>
        <p:spPr bwMode="auto">
          <a:xfrm>
            <a:off x="7475336" y="4585567"/>
            <a:ext cx="409032" cy="369332"/>
          </a:xfrm>
          <a:prstGeom prst="rect">
            <a:avLst/>
          </a:prstGeom>
          <a:noFill/>
          <a:ln>
            <a:noFill/>
          </a:ln>
          <a:effectLst/>
          <a:extLst/>
        </p:spPr>
      </p:pic>
      <p:pic>
        <p:nvPicPr>
          <p:cNvPr id="119" name="Picture 4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/>
          <a:stretch/>
        </p:blipFill>
        <p:spPr bwMode="auto">
          <a:xfrm>
            <a:off x="7907384" y="4585567"/>
            <a:ext cx="409032" cy="369332"/>
          </a:xfrm>
          <a:prstGeom prst="rect">
            <a:avLst/>
          </a:prstGeom>
          <a:noFill/>
          <a:ln>
            <a:noFill/>
          </a:ln>
          <a:effectLst/>
          <a:extLst/>
        </p:spPr>
      </p:pic>
      <p:pic>
        <p:nvPicPr>
          <p:cNvPr id="120" name="Picture 4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/>
          <a:stretch/>
        </p:blipFill>
        <p:spPr bwMode="auto">
          <a:xfrm>
            <a:off x="8339432" y="4819218"/>
            <a:ext cx="409032" cy="369332"/>
          </a:xfrm>
          <a:prstGeom prst="rect">
            <a:avLst/>
          </a:prstGeom>
          <a:noFill/>
          <a:ln>
            <a:noFill/>
          </a:ln>
          <a:effectLst/>
          <a:extLst/>
        </p:spPr>
      </p:pic>
      <p:pic>
        <p:nvPicPr>
          <p:cNvPr id="121" name="Picture 4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/>
          <a:stretch/>
        </p:blipFill>
        <p:spPr bwMode="auto">
          <a:xfrm>
            <a:off x="7044733" y="4973606"/>
            <a:ext cx="409032" cy="369332"/>
          </a:xfrm>
          <a:prstGeom prst="rect">
            <a:avLst/>
          </a:prstGeom>
          <a:noFill/>
          <a:ln>
            <a:noFill/>
          </a:ln>
          <a:effectLst/>
          <a:extLst/>
        </p:spPr>
      </p:pic>
      <p:pic>
        <p:nvPicPr>
          <p:cNvPr id="122" name="Picture 4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/>
          <a:stretch/>
        </p:blipFill>
        <p:spPr bwMode="auto">
          <a:xfrm>
            <a:off x="7475336" y="4985177"/>
            <a:ext cx="409032" cy="369332"/>
          </a:xfrm>
          <a:prstGeom prst="rect">
            <a:avLst/>
          </a:prstGeom>
          <a:noFill/>
          <a:ln>
            <a:noFill/>
          </a:ln>
          <a:effectLst/>
          <a:extLst/>
        </p:spPr>
      </p:pic>
      <p:pic>
        <p:nvPicPr>
          <p:cNvPr id="123" name="Picture 4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/>
          <a:stretch/>
        </p:blipFill>
        <p:spPr bwMode="auto">
          <a:xfrm>
            <a:off x="7907384" y="5003884"/>
            <a:ext cx="409032" cy="369332"/>
          </a:xfrm>
          <a:prstGeom prst="rect">
            <a:avLst/>
          </a:prstGeom>
          <a:noFill/>
          <a:ln>
            <a:noFill/>
          </a:ln>
          <a:effectLst/>
          <a:extLst/>
        </p:spPr>
      </p:pic>
      <p:sp>
        <p:nvSpPr>
          <p:cNvPr id="124" name="123 Rectángulo redondeado"/>
          <p:cNvSpPr/>
          <p:nvPr/>
        </p:nvSpPr>
        <p:spPr>
          <a:xfrm>
            <a:off x="6876256" y="4509120"/>
            <a:ext cx="1946691" cy="92333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125" name="Picture 4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/>
          <a:stretch/>
        </p:blipFill>
        <p:spPr bwMode="auto">
          <a:xfrm>
            <a:off x="7112821" y="5665687"/>
            <a:ext cx="409032" cy="369332"/>
          </a:xfrm>
          <a:prstGeom prst="rect">
            <a:avLst/>
          </a:prstGeom>
          <a:noFill/>
          <a:ln>
            <a:noFill/>
          </a:ln>
          <a:effectLst/>
          <a:extLst/>
        </p:spPr>
      </p:pic>
      <p:pic>
        <p:nvPicPr>
          <p:cNvPr id="126" name="Picture 4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/>
          <a:stretch/>
        </p:blipFill>
        <p:spPr bwMode="auto">
          <a:xfrm>
            <a:off x="7544869" y="5665687"/>
            <a:ext cx="409032" cy="369332"/>
          </a:xfrm>
          <a:prstGeom prst="rect">
            <a:avLst/>
          </a:prstGeom>
          <a:noFill/>
          <a:ln>
            <a:noFill/>
          </a:ln>
          <a:effectLst/>
          <a:extLst/>
        </p:spPr>
      </p:pic>
      <p:pic>
        <p:nvPicPr>
          <p:cNvPr id="127" name="Picture 4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/>
          <a:stretch/>
        </p:blipFill>
        <p:spPr bwMode="auto">
          <a:xfrm>
            <a:off x="7976917" y="5665687"/>
            <a:ext cx="409032" cy="369332"/>
          </a:xfrm>
          <a:prstGeom prst="rect">
            <a:avLst/>
          </a:prstGeom>
          <a:noFill/>
          <a:ln>
            <a:noFill/>
          </a:ln>
          <a:effectLst/>
          <a:extLst/>
        </p:spPr>
      </p:pic>
      <p:pic>
        <p:nvPicPr>
          <p:cNvPr id="128" name="Picture 4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/>
          <a:stretch/>
        </p:blipFill>
        <p:spPr bwMode="auto">
          <a:xfrm>
            <a:off x="8408965" y="5899338"/>
            <a:ext cx="409032" cy="369332"/>
          </a:xfrm>
          <a:prstGeom prst="rect">
            <a:avLst/>
          </a:prstGeom>
          <a:noFill/>
          <a:ln>
            <a:noFill/>
          </a:ln>
          <a:effectLst/>
          <a:extLst/>
        </p:spPr>
      </p:pic>
      <p:pic>
        <p:nvPicPr>
          <p:cNvPr id="129" name="Picture 4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/>
          <a:stretch/>
        </p:blipFill>
        <p:spPr bwMode="auto">
          <a:xfrm>
            <a:off x="7114266" y="6053726"/>
            <a:ext cx="409032" cy="369332"/>
          </a:xfrm>
          <a:prstGeom prst="rect">
            <a:avLst/>
          </a:prstGeom>
          <a:noFill/>
          <a:ln>
            <a:noFill/>
          </a:ln>
          <a:effectLst/>
          <a:extLst/>
        </p:spPr>
      </p:pic>
      <p:pic>
        <p:nvPicPr>
          <p:cNvPr id="130" name="Picture 4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/>
          <a:stretch/>
        </p:blipFill>
        <p:spPr bwMode="auto">
          <a:xfrm>
            <a:off x="7544869" y="6065297"/>
            <a:ext cx="409032" cy="369332"/>
          </a:xfrm>
          <a:prstGeom prst="rect">
            <a:avLst/>
          </a:prstGeom>
          <a:noFill/>
          <a:ln>
            <a:noFill/>
          </a:ln>
          <a:effectLst/>
          <a:extLst/>
        </p:spPr>
      </p:pic>
      <p:pic>
        <p:nvPicPr>
          <p:cNvPr id="131" name="Picture 4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/>
          <a:stretch/>
        </p:blipFill>
        <p:spPr bwMode="auto">
          <a:xfrm>
            <a:off x="7976917" y="6084004"/>
            <a:ext cx="409032" cy="369332"/>
          </a:xfrm>
          <a:prstGeom prst="rect">
            <a:avLst/>
          </a:prstGeom>
          <a:noFill/>
          <a:ln>
            <a:noFill/>
          </a:ln>
          <a:effectLst/>
          <a:extLst/>
        </p:spPr>
      </p:pic>
      <p:sp>
        <p:nvSpPr>
          <p:cNvPr id="132" name="131 Rectángulo redondeado"/>
          <p:cNvSpPr/>
          <p:nvPr/>
        </p:nvSpPr>
        <p:spPr>
          <a:xfrm>
            <a:off x="6945789" y="5589240"/>
            <a:ext cx="1946691" cy="92333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10537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3230" y="177452"/>
            <a:ext cx="8229600" cy="778098"/>
          </a:xfrm>
        </p:spPr>
        <p:txBody>
          <a:bodyPr>
            <a:normAutofit/>
          </a:bodyPr>
          <a:lstStyle/>
          <a:p>
            <a:pPr lvl="0"/>
            <a:r>
              <a:rPr lang="es-CL" dirty="0" smtClean="0"/>
              <a:t>Algoritmo de la multiplicación</a:t>
            </a:r>
            <a:endParaRPr lang="es-CL" dirty="0"/>
          </a:p>
        </p:txBody>
      </p:sp>
      <p:pic>
        <p:nvPicPr>
          <p:cNvPr id="13" name="12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1705" y="332656"/>
            <a:ext cx="642250" cy="792088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-365097" y="955550"/>
            <a:ext cx="75921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400" b="1" dirty="0" smtClean="0">
                <a:solidFill>
                  <a:srgbClr val="FF0000"/>
                </a:solidFill>
              </a:rPr>
              <a:t>Paso 3: Multiplicar las centenas</a:t>
            </a:r>
            <a:endParaRPr lang="es-CL" sz="2400" b="1" dirty="0">
              <a:solidFill>
                <a:srgbClr val="FF0000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59329" y="4870320"/>
            <a:ext cx="650854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dirty="0" smtClean="0"/>
              <a:t>Recuerda: Primero se multiplica, luego, al resultado se le suma la reserva.</a:t>
            </a:r>
          </a:p>
          <a:p>
            <a:r>
              <a:rPr lang="es-CL" sz="2000" dirty="0" smtClean="0"/>
              <a:t>3 centenas se repiten 5 veces, multiplicamos 5 x 3 = 15, a este resultado se le suma 3 que hay de reserva 15 + 3 = 18</a:t>
            </a:r>
          </a:p>
          <a:p>
            <a:r>
              <a:rPr lang="es-CL" sz="2000" dirty="0" smtClean="0"/>
              <a:t>Como no hay más cifras a la derecha se escribe el 18</a:t>
            </a:r>
            <a:endParaRPr lang="es-CL" sz="2000" dirty="0"/>
          </a:p>
        </p:txBody>
      </p:sp>
      <p:sp>
        <p:nvSpPr>
          <p:cNvPr id="27" name="26 CuadroTexto"/>
          <p:cNvSpPr txBox="1"/>
          <p:nvPr/>
        </p:nvSpPr>
        <p:spPr>
          <a:xfrm>
            <a:off x="5299009" y="1435922"/>
            <a:ext cx="1073191" cy="369332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b="1" dirty="0" smtClean="0">
                <a:solidFill>
                  <a:srgbClr val="0070C0"/>
                </a:solidFill>
              </a:rPr>
              <a:t>centenas</a:t>
            </a:r>
            <a:endParaRPr lang="es-CL" b="1" dirty="0">
              <a:solidFill>
                <a:srgbClr val="0070C0"/>
              </a:solidFill>
            </a:endParaRPr>
          </a:p>
        </p:txBody>
      </p:sp>
      <p:cxnSp>
        <p:nvCxnSpPr>
          <p:cNvPr id="29" name="28 Conector recto de flecha"/>
          <p:cNvCxnSpPr/>
          <p:nvPr/>
        </p:nvCxnSpPr>
        <p:spPr>
          <a:xfrm>
            <a:off x="5840067" y="1786547"/>
            <a:ext cx="1" cy="553998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9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0243148"/>
              </p:ext>
            </p:extLst>
          </p:nvPr>
        </p:nvGraphicFramePr>
        <p:xfrm>
          <a:off x="360040" y="1628801"/>
          <a:ext cx="4536502" cy="3168351"/>
        </p:xfrm>
        <a:graphic>
          <a:graphicData uri="http://schemas.openxmlformats.org/drawingml/2006/table">
            <a:tbl>
              <a:tblPr firstRow="1" firstCol="1" bandRow="1"/>
              <a:tblGrid>
                <a:gridCol w="755534"/>
                <a:gridCol w="755534"/>
                <a:gridCol w="755534"/>
                <a:gridCol w="755534"/>
                <a:gridCol w="757183"/>
                <a:gridCol w="757183"/>
              </a:tblGrid>
              <a:tr h="6301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UM</a:t>
                      </a:r>
                      <a:endParaRPr lang="es-CL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es-CL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endParaRPr lang="es-CL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</a:t>
                      </a:r>
                      <a:endParaRPr lang="es-CL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51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2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4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s-CL" sz="24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es-CL" sz="24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4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es-CL" sz="24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0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63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4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4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s-CL" sz="4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es-CL" sz="4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4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es-CL" sz="4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4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r>
                        <a:rPr lang="es-CL" sz="4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4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4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r>
                        <a:rPr lang="es-CL" sz="4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67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4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s-CL" sz="4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4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es-CL" sz="4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4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r>
                        <a:rPr lang="es-CL" sz="4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4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r>
                        <a:rPr lang="es-CL" sz="4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4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4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3" name="303 Elipse"/>
          <p:cNvSpPr/>
          <p:nvPr/>
        </p:nvSpPr>
        <p:spPr>
          <a:xfrm>
            <a:off x="10148888" y="11880850"/>
            <a:ext cx="49212" cy="4445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L"/>
          </a:p>
        </p:txBody>
      </p:sp>
      <p:sp>
        <p:nvSpPr>
          <p:cNvPr id="12" name="11 Elipse"/>
          <p:cNvSpPr/>
          <p:nvPr/>
        </p:nvSpPr>
        <p:spPr>
          <a:xfrm>
            <a:off x="3672408" y="3427260"/>
            <a:ext cx="72008" cy="145757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4" name="13 Flecha curvada hacia abajo"/>
          <p:cNvSpPr/>
          <p:nvPr/>
        </p:nvSpPr>
        <p:spPr>
          <a:xfrm flipH="1">
            <a:off x="1511154" y="2708920"/>
            <a:ext cx="2988838" cy="603941"/>
          </a:xfrm>
          <a:prstGeom prst="curvedDownArrow">
            <a:avLst>
              <a:gd name="adj1" fmla="val 12388"/>
              <a:gd name="adj2" fmla="val 37085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5350842" y="2361654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s-ES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18</a:t>
            </a:r>
            <a:endParaRPr lang="es-ES" sz="5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cxnSp>
        <p:nvCxnSpPr>
          <p:cNvPr id="30" name="29 Conector angular"/>
          <p:cNvCxnSpPr/>
          <p:nvPr/>
        </p:nvCxnSpPr>
        <p:spPr>
          <a:xfrm rot="10800000" flipV="1">
            <a:off x="1728196" y="3106911"/>
            <a:ext cx="4111873" cy="1546224"/>
          </a:xfrm>
          <a:prstGeom prst="bentConnector3">
            <a:avLst>
              <a:gd name="adj1" fmla="val -36"/>
            </a:avLst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99 Rectángulo redondeado"/>
          <p:cNvSpPr/>
          <p:nvPr/>
        </p:nvSpPr>
        <p:spPr>
          <a:xfrm>
            <a:off x="6588225" y="1268760"/>
            <a:ext cx="2448271" cy="923330"/>
          </a:xfrm>
          <a:prstGeom prst="round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" name="2 Elipse"/>
          <p:cNvSpPr/>
          <p:nvPr/>
        </p:nvSpPr>
        <p:spPr>
          <a:xfrm>
            <a:off x="6659263" y="1417215"/>
            <a:ext cx="721049" cy="65100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1600" b="1" dirty="0">
              <a:solidFill>
                <a:schemeClr val="tx1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678655" y="1499592"/>
            <a:ext cx="6678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 smtClean="0"/>
              <a:t>100</a:t>
            </a:r>
            <a:endParaRPr lang="es-CL" sz="2400" dirty="0"/>
          </a:p>
        </p:txBody>
      </p:sp>
      <p:sp>
        <p:nvSpPr>
          <p:cNvPr id="77" name="76 Elipse"/>
          <p:cNvSpPr/>
          <p:nvPr/>
        </p:nvSpPr>
        <p:spPr>
          <a:xfrm>
            <a:off x="7451351" y="1412776"/>
            <a:ext cx="721049" cy="65100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1600" b="1" dirty="0">
              <a:solidFill>
                <a:schemeClr val="tx1"/>
              </a:solidFill>
            </a:endParaRPr>
          </a:p>
        </p:txBody>
      </p:sp>
      <p:sp>
        <p:nvSpPr>
          <p:cNvPr id="78" name="77 CuadroTexto"/>
          <p:cNvSpPr txBox="1"/>
          <p:nvPr/>
        </p:nvSpPr>
        <p:spPr>
          <a:xfrm>
            <a:off x="7470743" y="1495153"/>
            <a:ext cx="6678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 smtClean="0"/>
              <a:t>100</a:t>
            </a:r>
            <a:endParaRPr lang="es-CL" sz="2400" dirty="0"/>
          </a:p>
        </p:txBody>
      </p:sp>
      <p:sp>
        <p:nvSpPr>
          <p:cNvPr id="79" name="78 Elipse"/>
          <p:cNvSpPr/>
          <p:nvPr/>
        </p:nvSpPr>
        <p:spPr>
          <a:xfrm>
            <a:off x="8243439" y="1432925"/>
            <a:ext cx="721049" cy="65100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1600" b="1" dirty="0">
              <a:solidFill>
                <a:schemeClr val="tx1"/>
              </a:solidFill>
            </a:endParaRPr>
          </a:p>
        </p:txBody>
      </p:sp>
      <p:sp>
        <p:nvSpPr>
          <p:cNvPr id="80" name="79 CuadroTexto"/>
          <p:cNvSpPr txBox="1"/>
          <p:nvPr/>
        </p:nvSpPr>
        <p:spPr>
          <a:xfrm>
            <a:off x="8262831" y="1515302"/>
            <a:ext cx="6678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 smtClean="0"/>
              <a:t>100</a:t>
            </a:r>
            <a:endParaRPr lang="es-CL" sz="2400" dirty="0"/>
          </a:p>
        </p:txBody>
      </p:sp>
      <p:sp>
        <p:nvSpPr>
          <p:cNvPr id="81" name="80 Rectángulo redondeado"/>
          <p:cNvSpPr/>
          <p:nvPr/>
        </p:nvSpPr>
        <p:spPr>
          <a:xfrm>
            <a:off x="6588225" y="2283263"/>
            <a:ext cx="2448271" cy="923330"/>
          </a:xfrm>
          <a:prstGeom prst="round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2" name="81 Elipse"/>
          <p:cNvSpPr/>
          <p:nvPr/>
        </p:nvSpPr>
        <p:spPr>
          <a:xfrm>
            <a:off x="6659263" y="2431718"/>
            <a:ext cx="721049" cy="65100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1600" b="1" dirty="0">
              <a:solidFill>
                <a:schemeClr val="tx1"/>
              </a:solidFill>
            </a:endParaRPr>
          </a:p>
        </p:txBody>
      </p:sp>
      <p:sp>
        <p:nvSpPr>
          <p:cNvPr id="83" name="82 CuadroTexto"/>
          <p:cNvSpPr txBox="1"/>
          <p:nvPr/>
        </p:nvSpPr>
        <p:spPr>
          <a:xfrm>
            <a:off x="6678655" y="2514095"/>
            <a:ext cx="6678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 smtClean="0"/>
              <a:t>100</a:t>
            </a:r>
            <a:endParaRPr lang="es-CL" sz="2400" dirty="0"/>
          </a:p>
        </p:txBody>
      </p:sp>
      <p:sp>
        <p:nvSpPr>
          <p:cNvPr id="84" name="83 Elipse"/>
          <p:cNvSpPr/>
          <p:nvPr/>
        </p:nvSpPr>
        <p:spPr>
          <a:xfrm>
            <a:off x="7451351" y="2427279"/>
            <a:ext cx="721049" cy="65100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1600" b="1" dirty="0">
              <a:solidFill>
                <a:schemeClr val="tx1"/>
              </a:solidFill>
            </a:endParaRPr>
          </a:p>
        </p:txBody>
      </p:sp>
      <p:sp>
        <p:nvSpPr>
          <p:cNvPr id="85" name="84 CuadroTexto"/>
          <p:cNvSpPr txBox="1"/>
          <p:nvPr/>
        </p:nvSpPr>
        <p:spPr>
          <a:xfrm>
            <a:off x="7470743" y="2509656"/>
            <a:ext cx="6678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 smtClean="0"/>
              <a:t>100</a:t>
            </a:r>
            <a:endParaRPr lang="es-CL" sz="2400" dirty="0"/>
          </a:p>
        </p:txBody>
      </p:sp>
      <p:sp>
        <p:nvSpPr>
          <p:cNvPr id="86" name="85 Elipse"/>
          <p:cNvSpPr/>
          <p:nvPr/>
        </p:nvSpPr>
        <p:spPr>
          <a:xfrm>
            <a:off x="8243439" y="2447428"/>
            <a:ext cx="721049" cy="65100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1600" b="1" dirty="0">
              <a:solidFill>
                <a:schemeClr val="tx1"/>
              </a:solidFill>
            </a:endParaRPr>
          </a:p>
        </p:txBody>
      </p:sp>
      <p:sp>
        <p:nvSpPr>
          <p:cNvPr id="87" name="86 CuadroTexto"/>
          <p:cNvSpPr txBox="1"/>
          <p:nvPr/>
        </p:nvSpPr>
        <p:spPr>
          <a:xfrm>
            <a:off x="8262831" y="2529805"/>
            <a:ext cx="6678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 smtClean="0"/>
              <a:t>100</a:t>
            </a:r>
            <a:endParaRPr lang="es-CL" sz="2400" dirty="0"/>
          </a:p>
        </p:txBody>
      </p:sp>
      <p:sp>
        <p:nvSpPr>
          <p:cNvPr id="88" name="87 Rectángulo redondeado"/>
          <p:cNvSpPr/>
          <p:nvPr/>
        </p:nvSpPr>
        <p:spPr>
          <a:xfrm>
            <a:off x="6576353" y="3293675"/>
            <a:ext cx="2448271" cy="923330"/>
          </a:xfrm>
          <a:prstGeom prst="round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9" name="88 Elipse"/>
          <p:cNvSpPr/>
          <p:nvPr/>
        </p:nvSpPr>
        <p:spPr>
          <a:xfrm>
            <a:off x="6647391" y="3442130"/>
            <a:ext cx="721049" cy="65100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1600" b="1" dirty="0">
              <a:solidFill>
                <a:schemeClr val="tx1"/>
              </a:solidFill>
            </a:endParaRPr>
          </a:p>
        </p:txBody>
      </p:sp>
      <p:sp>
        <p:nvSpPr>
          <p:cNvPr id="93" name="92 CuadroTexto"/>
          <p:cNvSpPr txBox="1"/>
          <p:nvPr/>
        </p:nvSpPr>
        <p:spPr>
          <a:xfrm>
            <a:off x="6666783" y="3524507"/>
            <a:ext cx="6678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 smtClean="0"/>
              <a:t>100</a:t>
            </a:r>
            <a:endParaRPr lang="es-CL" sz="2400" dirty="0"/>
          </a:p>
        </p:txBody>
      </p:sp>
      <p:sp>
        <p:nvSpPr>
          <p:cNvPr id="94" name="93 Elipse"/>
          <p:cNvSpPr/>
          <p:nvPr/>
        </p:nvSpPr>
        <p:spPr>
          <a:xfrm>
            <a:off x="7439479" y="3437691"/>
            <a:ext cx="721049" cy="65100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1600" b="1" dirty="0">
              <a:solidFill>
                <a:schemeClr val="tx1"/>
              </a:solidFill>
            </a:endParaRPr>
          </a:p>
        </p:txBody>
      </p:sp>
      <p:sp>
        <p:nvSpPr>
          <p:cNvPr id="95" name="94 CuadroTexto"/>
          <p:cNvSpPr txBox="1"/>
          <p:nvPr/>
        </p:nvSpPr>
        <p:spPr>
          <a:xfrm>
            <a:off x="7458871" y="3520068"/>
            <a:ext cx="6678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 smtClean="0"/>
              <a:t>100</a:t>
            </a:r>
            <a:endParaRPr lang="es-CL" sz="2400" dirty="0"/>
          </a:p>
        </p:txBody>
      </p:sp>
      <p:sp>
        <p:nvSpPr>
          <p:cNvPr id="133" name="132 Elipse"/>
          <p:cNvSpPr/>
          <p:nvPr/>
        </p:nvSpPr>
        <p:spPr>
          <a:xfrm>
            <a:off x="8231567" y="3457840"/>
            <a:ext cx="721049" cy="65100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1600" b="1" dirty="0">
              <a:solidFill>
                <a:schemeClr val="tx1"/>
              </a:solidFill>
            </a:endParaRPr>
          </a:p>
        </p:txBody>
      </p:sp>
      <p:sp>
        <p:nvSpPr>
          <p:cNvPr id="134" name="133 CuadroTexto"/>
          <p:cNvSpPr txBox="1"/>
          <p:nvPr/>
        </p:nvSpPr>
        <p:spPr>
          <a:xfrm>
            <a:off x="8250959" y="3540217"/>
            <a:ext cx="6678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 smtClean="0"/>
              <a:t>100</a:t>
            </a:r>
            <a:endParaRPr lang="es-CL" sz="2400" dirty="0"/>
          </a:p>
        </p:txBody>
      </p:sp>
      <p:sp>
        <p:nvSpPr>
          <p:cNvPr id="135" name="134 Rectángulo redondeado"/>
          <p:cNvSpPr/>
          <p:nvPr/>
        </p:nvSpPr>
        <p:spPr>
          <a:xfrm>
            <a:off x="6588225" y="4293096"/>
            <a:ext cx="2448271" cy="923330"/>
          </a:xfrm>
          <a:prstGeom prst="round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36" name="135 Elipse"/>
          <p:cNvSpPr/>
          <p:nvPr/>
        </p:nvSpPr>
        <p:spPr>
          <a:xfrm>
            <a:off x="6659263" y="4441551"/>
            <a:ext cx="721049" cy="65100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1600" b="1" dirty="0">
              <a:solidFill>
                <a:schemeClr val="tx1"/>
              </a:solidFill>
            </a:endParaRPr>
          </a:p>
        </p:txBody>
      </p:sp>
      <p:sp>
        <p:nvSpPr>
          <p:cNvPr id="137" name="136 CuadroTexto"/>
          <p:cNvSpPr txBox="1"/>
          <p:nvPr/>
        </p:nvSpPr>
        <p:spPr>
          <a:xfrm>
            <a:off x="6678655" y="4523928"/>
            <a:ext cx="6678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 smtClean="0"/>
              <a:t>100</a:t>
            </a:r>
            <a:endParaRPr lang="es-CL" sz="2400" dirty="0"/>
          </a:p>
        </p:txBody>
      </p:sp>
      <p:sp>
        <p:nvSpPr>
          <p:cNvPr id="138" name="137 Elipse"/>
          <p:cNvSpPr/>
          <p:nvPr/>
        </p:nvSpPr>
        <p:spPr>
          <a:xfrm>
            <a:off x="7451351" y="4437112"/>
            <a:ext cx="721049" cy="65100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1600" b="1" dirty="0">
              <a:solidFill>
                <a:schemeClr val="tx1"/>
              </a:solidFill>
            </a:endParaRPr>
          </a:p>
        </p:txBody>
      </p:sp>
      <p:sp>
        <p:nvSpPr>
          <p:cNvPr id="139" name="138 CuadroTexto"/>
          <p:cNvSpPr txBox="1"/>
          <p:nvPr/>
        </p:nvSpPr>
        <p:spPr>
          <a:xfrm>
            <a:off x="7470743" y="4519489"/>
            <a:ext cx="6678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 smtClean="0"/>
              <a:t>100</a:t>
            </a:r>
            <a:endParaRPr lang="es-CL" sz="2400" dirty="0"/>
          </a:p>
        </p:txBody>
      </p:sp>
      <p:sp>
        <p:nvSpPr>
          <p:cNvPr id="140" name="139 Elipse"/>
          <p:cNvSpPr/>
          <p:nvPr/>
        </p:nvSpPr>
        <p:spPr>
          <a:xfrm>
            <a:off x="8243439" y="4457261"/>
            <a:ext cx="721049" cy="65100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1600" b="1" dirty="0">
              <a:solidFill>
                <a:schemeClr val="tx1"/>
              </a:solidFill>
            </a:endParaRPr>
          </a:p>
        </p:txBody>
      </p:sp>
      <p:sp>
        <p:nvSpPr>
          <p:cNvPr id="141" name="140 CuadroTexto"/>
          <p:cNvSpPr txBox="1"/>
          <p:nvPr/>
        </p:nvSpPr>
        <p:spPr>
          <a:xfrm>
            <a:off x="8262831" y="4539638"/>
            <a:ext cx="6678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 smtClean="0"/>
              <a:t>100</a:t>
            </a:r>
            <a:endParaRPr lang="es-CL" sz="2400" dirty="0"/>
          </a:p>
        </p:txBody>
      </p:sp>
      <p:sp>
        <p:nvSpPr>
          <p:cNvPr id="142" name="141 Rectángulo redondeado"/>
          <p:cNvSpPr/>
          <p:nvPr/>
        </p:nvSpPr>
        <p:spPr>
          <a:xfrm>
            <a:off x="6588225" y="5301208"/>
            <a:ext cx="2448271" cy="923330"/>
          </a:xfrm>
          <a:prstGeom prst="round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43" name="142 Elipse"/>
          <p:cNvSpPr/>
          <p:nvPr/>
        </p:nvSpPr>
        <p:spPr>
          <a:xfrm>
            <a:off x="6659263" y="5449663"/>
            <a:ext cx="721049" cy="65100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1600" b="1" dirty="0">
              <a:solidFill>
                <a:schemeClr val="tx1"/>
              </a:solidFill>
            </a:endParaRPr>
          </a:p>
        </p:txBody>
      </p:sp>
      <p:sp>
        <p:nvSpPr>
          <p:cNvPr id="144" name="143 CuadroTexto"/>
          <p:cNvSpPr txBox="1"/>
          <p:nvPr/>
        </p:nvSpPr>
        <p:spPr>
          <a:xfrm>
            <a:off x="6678655" y="5532040"/>
            <a:ext cx="6678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 smtClean="0"/>
              <a:t>100</a:t>
            </a:r>
            <a:endParaRPr lang="es-CL" sz="2400" dirty="0"/>
          </a:p>
        </p:txBody>
      </p:sp>
      <p:sp>
        <p:nvSpPr>
          <p:cNvPr id="145" name="144 Elipse"/>
          <p:cNvSpPr/>
          <p:nvPr/>
        </p:nvSpPr>
        <p:spPr>
          <a:xfrm>
            <a:off x="7451351" y="5445224"/>
            <a:ext cx="721049" cy="65100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1600" b="1" dirty="0">
              <a:solidFill>
                <a:schemeClr val="tx1"/>
              </a:solidFill>
            </a:endParaRPr>
          </a:p>
        </p:txBody>
      </p:sp>
      <p:sp>
        <p:nvSpPr>
          <p:cNvPr id="146" name="145 CuadroTexto"/>
          <p:cNvSpPr txBox="1"/>
          <p:nvPr/>
        </p:nvSpPr>
        <p:spPr>
          <a:xfrm>
            <a:off x="7470743" y="5527601"/>
            <a:ext cx="6678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 smtClean="0"/>
              <a:t>100</a:t>
            </a:r>
            <a:endParaRPr lang="es-CL" sz="2400" dirty="0"/>
          </a:p>
        </p:txBody>
      </p:sp>
      <p:sp>
        <p:nvSpPr>
          <p:cNvPr id="147" name="146 Elipse"/>
          <p:cNvSpPr/>
          <p:nvPr/>
        </p:nvSpPr>
        <p:spPr>
          <a:xfrm>
            <a:off x="8243439" y="5465373"/>
            <a:ext cx="721049" cy="65100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1600" b="1" dirty="0">
              <a:solidFill>
                <a:schemeClr val="tx1"/>
              </a:solidFill>
            </a:endParaRPr>
          </a:p>
        </p:txBody>
      </p:sp>
      <p:sp>
        <p:nvSpPr>
          <p:cNvPr id="148" name="147 CuadroTexto"/>
          <p:cNvSpPr txBox="1"/>
          <p:nvPr/>
        </p:nvSpPr>
        <p:spPr>
          <a:xfrm>
            <a:off x="8262831" y="5547750"/>
            <a:ext cx="6678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 smtClean="0"/>
              <a:t>100</a:t>
            </a:r>
            <a:endParaRPr lang="es-CL" sz="2400" dirty="0"/>
          </a:p>
        </p:txBody>
      </p:sp>
    </p:spTree>
    <p:extLst>
      <p:ext uri="{BB962C8B-B14F-4D97-AF65-F5344CB8AC3E}">
        <p14:creationId xmlns:p14="http://schemas.microsoft.com/office/powerpoint/2010/main" val="3786154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86525" y="73576"/>
            <a:ext cx="8229600" cy="850106"/>
          </a:xfrm>
        </p:spPr>
        <p:txBody>
          <a:bodyPr>
            <a:normAutofit/>
          </a:bodyPr>
          <a:lstStyle/>
          <a:p>
            <a:r>
              <a:rPr lang="es-CL" sz="3200" dirty="0" smtClean="0"/>
              <a:t>¿Qué alternativa marcaste?</a:t>
            </a:r>
            <a:endParaRPr lang="es-CL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86525" y="908720"/>
            <a:ext cx="8229600" cy="3312367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s-CL" dirty="0" smtClean="0"/>
              <a:t>1. </a:t>
            </a:r>
            <a:r>
              <a:rPr lang="es-CL" dirty="0"/>
              <a:t>¿Cuál es el PRODUCTO de 265 x 3</a:t>
            </a:r>
            <a:r>
              <a:rPr lang="es-CL" dirty="0" smtClean="0"/>
              <a:t>?</a:t>
            </a:r>
            <a:endParaRPr lang="es-CL" dirty="0"/>
          </a:p>
          <a:p>
            <a:pPr marL="514350" lvl="0" indent="-514350">
              <a:buFont typeface="+mj-lt"/>
              <a:buAutoNum type="alphaLcParenR"/>
            </a:pPr>
            <a:r>
              <a:rPr lang="es-CL" dirty="0" smtClean="0"/>
              <a:t>61815 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CL" dirty="0" smtClean="0"/>
              <a:t>696</a:t>
            </a:r>
            <a:endParaRPr lang="es-CL" dirty="0"/>
          </a:p>
          <a:p>
            <a:pPr marL="514350" lvl="0" indent="-514350">
              <a:buFont typeface="+mj-lt"/>
              <a:buAutoNum type="alphaLcParenR"/>
            </a:pPr>
            <a:r>
              <a:rPr lang="es-CL" dirty="0"/>
              <a:t>795</a:t>
            </a:r>
          </a:p>
          <a:p>
            <a:pPr marL="514350" indent="-514350">
              <a:buFont typeface="+mj-lt"/>
              <a:buAutoNum type="alphaLcParenR"/>
            </a:pPr>
            <a:r>
              <a:rPr lang="es-CL" dirty="0"/>
              <a:t>695</a:t>
            </a:r>
          </a:p>
          <a:p>
            <a:pPr marL="0" indent="0">
              <a:buNone/>
            </a:pPr>
            <a:r>
              <a:rPr lang="es-CL" dirty="0" smtClean="0"/>
              <a:t>2. </a:t>
            </a:r>
            <a:r>
              <a:rPr lang="es-CL" dirty="0"/>
              <a:t>¿Qué multiplicación está correcta</a:t>
            </a:r>
            <a:r>
              <a:rPr lang="es-CL" dirty="0" smtClean="0"/>
              <a:t>?</a:t>
            </a:r>
          </a:p>
          <a:p>
            <a:pPr marL="0" lvl="0" indent="0">
              <a:buNone/>
            </a:pPr>
            <a:endParaRPr lang="es-CL" dirty="0"/>
          </a:p>
          <a:p>
            <a:pPr marL="0" lvl="0" indent="0">
              <a:buNone/>
            </a:pPr>
            <a:endParaRPr lang="es-CL" dirty="0"/>
          </a:p>
        </p:txBody>
      </p:sp>
      <p:sp>
        <p:nvSpPr>
          <p:cNvPr id="4" name="3 Rectángulo redondeado"/>
          <p:cNvSpPr/>
          <p:nvPr/>
        </p:nvSpPr>
        <p:spPr>
          <a:xfrm>
            <a:off x="486525" y="2420888"/>
            <a:ext cx="1224136" cy="501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Cuadro de texto 2"/>
          <p:cNvSpPr txBox="1">
            <a:spLocks noChangeArrowheads="1"/>
          </p:cNvSpPr>
          <p:nvPr/>
        </p:nvSpPr>
        <p:spPr bwMode="auto">
          <a:xfrm>
            <a:off x="6100037" y="1518850"/>
            <a:ext cx="2268252" cy="16414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spcAft>
                <a:spcPts val="1000"/>
              </a:spcAft>
            </a:pPr>
            <a:r>
              <a:rPr lang="es-CL" sz="2800" dirty="0">
                <a:effectLst/>
                <a:latin typeface="Calibri"/>
                <a:ea typeface="Calibri"/>
                <a:cs typeface="Times New Roman"/>
              </a:rPr>
              <a:t> </a:t>
            </a:r>
            <a:endParaRPr lang="es-CL" sz="1050" dirty="0" smtClean="0">
              <a:effectLst/>
              <a:latin typeface="Calibri"/>
              <a:ea typeface="Calibri"/>
              <a:cs typeface="Times New Roman"/>
            </a:endParaRPr>
          </a:p>
          <a:p>
            <a:pPr>
              <a:spcAft>
                <a:spcPts val="1000"/>
              </a:spcAft>
            </a:pPr>
            <a:r>
              <a:rPr lang="es-CL" sz="2800" dirty="0" smtClean="0">
                <a:effectLst/>
                <a:latin typeface="Calibri"/>
                <a:ea typeface="Calibri"/>
                <a:cs typeface="Times New Roman"/>
              </a:rPr>
              <a:t>   </a:t>
            </a:r>
            <a:r>
              <a:rPr lang="es-CL" sz="2800" u="sng" dirty="0"/>
              <a:t>2 6 5</a:t>
            </a:r>
            <a:r>
              <a:rPr lang="es-CL" sz="2800" dirty="0"/>
              <a:t>  x </a:t>
            </a:r>
            <a:r>
              <a:rPr lang="es-CL" sz="2800" dirty="0" smtClean="0"/>
              <a:t>3</a:t>
            </a:r>
            <a:endParaRPr lang="es-CL" sz="2800" dirty="0"/>
          </a:p>
          <a:p>
            <a:pPr>
              <a:spcAft>
                <a:spcPts val="1000"/>
              </a:spcAft>
            </a:pPr>
            <a:r>
              <a:rPr lang="es-CL" sz="2800" dirty="0" smtClean="0">
                <a:effectLst/>
                <a:latin typeface="Calibri"/>
                <a:ea typeface="Calibri"/>
                <a:cs typeface="Times New Roman"/>
              </a:rPr>
              <a:t>   7 9 5</a:t>
            </a:r>
            <a:endParaRPr lang="es-CL" sz="2800" dirty="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15" name="1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1705" y="332656"/>
            <a:ext cx="642250" cy="792088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6300192" y="1916832"/>
            <a:ext cx="1366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>
                <a:solidFill>
                  <a:srgbClr val="FF0000"/>
                </a:solidFill>
              </a:rPr>
              <a:t> 1   1</a:t>
            </a:r>
            <a:endParaRPr lang="es-CL" dirty="0">
              <a:solidFill>
                <a:srgbClr val="FF0000"/>
              </a:solidFill>
            </a:endParaRPr>
          </a:p>
        </p:txBody>
      </p:sp>
      <p:sp>
        <p:nvSpPr>
          <p:cNvPr id="16" name="Cuadro de texto 2"/>
          <p:cNvSpPr txBox="1">
            <a:spLocks noChangeArrowheads="1"/>
          </p:cNvSpPr>
          <p:nvPr/>
        </p:nvSpPr>
        <p:spPr bwMode="auto">
          <a:xfrm>
            <a:off x="746766" y="4099544"/>
            <a:ext cx="1376962" cy="10576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2000" dirty="0">
                <a:solidFill>
                  <a:srgbClr val="FF0000"/>
                </a:solidFill>
                <a:effectLst/>
                <a:latin typeface="Calibri"/>
                <a:ea typeface="Calibri"/>
                <a:cs typeface="Times New Roman"/>
              </a:rPr>
              <a:t> </a:t>
            </a:r>
            <a:r>
              <a:rPr lang="es-CL" sz="2000" dirty="0" smtClean="0">
                <a:solidFill>
                  <a:srgbClr val="FF0000"/>
                </a:solidFill>
                <a:effectLst/>
                <a:latin typeface="Calibri"/>
                <a:ea typeface="Calibri"/>
                <a:cs typeface="Times New Roman"/>
              </a:rPr>
              <a:t>2 </a:t>
            </a:r>
            <a:r>
              <a:rPr lang="es-CL" sz="2000" dirty="0">
                <a:solidFill>
                  <a:srgbClr val="FF0000"/>
                </a:solidFill>
                <a:effectLst/>
                <a:latin typeface="Calibri"/>
                <a:ea typeface="Calibri"/>
                <a:cs typeface="Times New Roman"/>
              </a:rPr>
              <a:t>2</a:t>
            </a:r>
            <a:endParaRPr lang="es-CL" sz="2000" dirty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2000" dirty="0">
                <a:effectLst/>
                <a:latin typeface="Calibri"/>
                <a:ea typeface="Calibri"/>
                <a:cs typeface="Times New Roman"/>
              </a:rPr>
              <a:t> </a:t>
            </a:r>
            <a:r>
              <a:rPr lang="es-CL" sz="2000" u="sng" dirty="0">
                <a:effectLst/>
                <a:latin typeface="Calibri"/>
                <a:ea typeface="Calibri"/>
                <a:cs typeface="Times New Roman"/>
              </a:rPr>
              <a:t>276</a:t>
            </a:r>
            <a:r>
              <a:rPr lang="es-CL" sz="2000" dirty="0">
                <a:effectLst/>
                <a:latin typeface="Calibri"/>
                <a:ea typeface="Calibri"/>
                <a:cs typeface="Times New Roman"/>
              </a:rPr>
              <a:t> x 4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2000" dirty="0">
                <a:effectLst/>
                <a:latin typeface="Calibri"/>
                <a:ea typeface="Calibri"/>
                <a:cs typeface="Times New Roman"/>
              </a:rPr>
              <a:t>884</a:t>
            </a:r>
          </a:p>
        </p:txBody>
      </p:sp>
      <p:sp>
        <p:nvSpPr>
          <p:cNvPr id="17" name="Cuadro de texto 2"/>
          <p:cNvSpPr txBox="1">
            <a:spLocks noChangeArrowheads="1"/>
          </p:cNvSpPr>
          <p:nvPr/>
        </p:nvSpPr>
        <p:spPr bwMode="auto">
          <a:xfrm>
            <a:off x="3131840" y="4099544"/>
            <a:ext cx="1797763" cy="105764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2000" dirty="0">
                <a:solidFill>
                  <a:srgbClr val="FF0000"/>
                </a:solidFill>
                <a:effectLst/>
                <a:latin typeface="Calibri"/>
                <a:ea typeface="Calibri"/>
                <a:cs typeface="Times New Roman"/>
              </a:rPr>
              <a:t>  </a:t>
            </a:r>
            <a:r>
              <a:rPr lang="es-CL" sz="2000" dirty="0" smtClean="0">
                <a:solidFill>
                  <a:srgbClr val="FF0000"/>
                </a:solidFill>
                <a:effectLst/>
                <a:latin typeface="Calibri"/>
                <a:ea typeface="Calibri"/>
                <a:cs typeface="Times New Roman"/>
              </a:rPr>
              <a:t> 34</a:t>
            </a:r>
            <a:endParaRPr lang="es-CL" sz="2000" dirty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2000" dirty="0">
                <a:effectLst/>
                <a:latin typeface="Calibri"/>
                <a:ea typeface="Calibri"/>
                <a:cs typeface="Times New Roman"/>
              </a:rPr>
              <a:t>   </a:t>
            </a:r>
            <a:r>
              <a:rPr lang="es-CL" sz="2000" u="sng" dirty="0">
                <a:effectLst/>
                <a:latin typeface="Calibri"/>
                <a:ea typeface="Calibri"/>
                <a:cs typeface="Times New Roman"/>
              </a:rPr>
              <a:t>276</a:t>
            </a:r>
            <a:r>
              <a:rPr lang="es-CL" sz="2000" dirty="0">
                <a:effectLst/>
                <a:latin typeface="Calibri"/>
                <a:ea typeface="Calibri"/>
                <a:cs typeface="Times New Roman"/>
              </a:rPr>
              <a:t> x 4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2000" dirty="0">
                <a:effectLst/>
                <a:latin typeface="Calibri"/>
                <a:ea typeface="Calibri"/>
                <a:cs typeface="Times New Roman"/>
              </a:rPr>
              <a:t>1.022</a:t>
            </a:r>
          </a:p>
        </p:txBody>
      </p:sp>
      <p:sp>
        <p:nvSpPr>
          <p:cNvPr id="18" name="Cuadro de texto 2"/>
          <p:cNvSpPr txBox="1">
            <a:spLocks noChangeArrowheads="1"/>
          </p:cNvSpPr>
          <p:nvPr/>
        </p:nvSpPr>
        <p:spPr bwMode="auto">
          <a:xfrm>
            <a:off x="6291188" y="4099545"/>
            <a:ext cx="1521172" cy="105764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2000" dirty="0">
                <a:solidFill>
                  <a:srgbClr val="FF0000"/>
                </a:solidFill>
                <a:effectLst/>
                <a:latin typeface="Calibri"/>
                <a:ea typeface="Calibri"/>
                <a:cs typeface="Times New Roman"/>
              </a:rPr>
              <a:t>  </a:t>
            </a:r>
            <a:r>
              <a:rPr lang="es-CL" sz="2000" dirty="0" smtClean="0">
                <a:solidFill>
                  <a:srgbClr val="FF0000"/>
                </a:solidFill>
                <a:effectLst/>
                <a:latin typeface="Calibri"/>
                <a:ea typeface="Calibri"/>
                <a:cs typeface="Times New Roman"/>
              </a:rPr>
              <a:t> 22</a:t>
            </a:r>
            <a:endParaRPr lang="es-CL" sz="2000" dirty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2000" dirty="0">
                <a:effectLst/>
                <a:latin typeface="Calibri"/>
                <a:ea typeface="Calibri"/>
                <a:cs typeface="Times New Roman"/>
              </a:rPr>
              <a:t>   </a:t>
            </a:r>
            <a:r>
              <a:rPr lang="es-CL" sz="2000" u="sng" dirty="0">
                <a:effectLst/>
                <a:latin typeface="Calibri"/>
                <a:ea typeface="Calibri"/>
                <a:cs typeface="Times New Roman"/>
              </a:rPr>
              <a:t>276</a:t>
            </a:r>
            <a:r>
              <a:rPr lang="es-CL" sz="2000" dirty="0">
                <a:effectLst/>
                <a:latin typeface="Calibri"/>
                <a:ea typeface="Calibri"/>
                <a:cs typeface="Times New Roman"/>
              </a:rPr>
              <a:t> x 4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2000" dirty="0" smtClean="0">
                <a:effectLst/>
                <a:latin typeface="Calibri"/>
                <a:ea typeface="Calibri"/>
                <a:cs typeface="Times New Roman"/>
              </a:rPr>
              <a:t>1.004</a:t>
            </a:r>
            <a:endParaRPr lang="es-CL" sz="20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486525" y="5445224"/>
            <a:ext cx="1781219" cy="1200329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s-CL" dirty="0" smtClean="0">
                <a:solidFill>
                  <a:srgbClr val="FF0000"/>
                </a:solidFill>
              </a:rPr>
              <a:t>En esta multiplicación </a:t>
            </a:r>
            <a:r>
              <a:rPr lang="es-CL" b="1" dirty="0" smtClean="0">
                <a:solidFill>
                  <a:srgbClr val="FF0000"/>
                </a:solidFill>
              </a:rPr>
              <a:t>no se sumó </a:t>
            </a:r>
            <a:r>
              <a:rPr lang="es-CL" dirty="0" smtClean="0">
                <a:solidFill>
                  <a:srgbClr val="FF0000"/>
                </a:solidFill>
              </a:rPr>
              <a:t>la reserva,.</a:t>
            </a:r>
            <a:endParaRPr lang="es-CL" dirty="0">
              <a:solidFill>
                <a:srgbClr val="FF0000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2922869" y="5434526"/>
            <a:ext cx="2215704" cy="1200329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s-CL" dirty="0" smtClean="0">
                <a:solidFill>
                  <a:srgbClr val="FF0000"/>
                </a:solidFill>
              </a:rPr>
              <a:t>Aquí se escribió mal la reserva, al multiplicar 6x4=24 se dejó el 4 de reserva</a:t>
            </a:r>
            <a:endParaRPr lang="es-CL" dirty="0">
              <a:solidFill>
                <a:srgbClr val="FF0000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5580112" y="5434527"/>
            <a:ext cx="3312368" cy="1200329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s-CL" dirty="0" smtClean="0">
                <a:solidFill>
                  <a:schemeClr val="tx2">
                    <a:lumMod val="50000"/>
                  </a:schemeClr>
                </a:solidFill>
              </a:rPr>
              <a:t>4x6=24, Se escribe el 4 en la unidades y se reservan 2. </a:t>
            </a:r>
          </a:p>
          <a:p>
            <a:r>
              <a:rPr lang="es-CL" dirty="0" smtClean="0">
                <a:solidFill>
                  <a:schemeClr val="tx2">
                    <a:lumMod val="50000"/>
                  </a:schemeClr>
                </a:solidFill>
              </a:rPr>
              <a:t>4x7=28.  28+2=30. Se reservan 3</a:t>
            </a:r>
          </a:p>
          <a:p>
            <a:r>
              <a:rPr lang="es-CL" dirty="0" smtClean="0">
                <a:solidFill>
                  <a:schemeClr val="tx2">
                    <a:lumMod val="50000"/>
                  </a:schemeClr>
                </a:solidFill>
              </a:rPr>
              <a:t>4x2=8. 8+2=10</a:t>
            </a:r>
            <a:endParaRPr lang="es-CL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2" name="21 Rectángulo"/>
          <p:cNvSpPr/>
          <p:nvPr/>
        </p:nvSpPr>
        <p:spPr>
          <a:xfrm>
            <a:off x="6228184" y="5066020"/>
            <a:ext cx="174849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s-ES" sz="28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correcta</a:t>
            </a:r>
            <a:endParaRPr lang="es-ES" sz="28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9649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619</TotalTime>
  <Words>366</Words>
  <Application>Microsoft Office PowerPoint</Application>
  <PresentationFormat>Presentación en pantalla (4:3)</PresentationFormat>
  <Paragraphs>133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APOYO GUÍA N° 9</vt:lpstr>
      <vt:lpstr>Elementos de la multiplicación</vt:lpstr>
      <vt:lpstr>Algoritmo de la multiplicación</vt:lpstr>
      <vt:lpstr>Algoritmo de la multiplicación</vt:lpstr>
      <vt:lpstr>Algoritmo de la multiplicación</vt:lpstr>
      <vt:lpstr>¿Qué alternativa marcaste?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APOYO GUÍA N° 3</dc:title>
  <dc:creator>Maritza Medina Silva</dc:creator>
  <cp:lastModifiedBy>Notebook10</cp:lastModifiedBy>
  <cp:revision>60</cp:revision>
  <dcterms:created xsi:type="dcterms:W3CDTF">2020-03-26T01:06:58Z</dcterms:created>
  <dcterms:modified xsi:type="dcterms:W3CDTF">2020-05-29T00:17:52Z</dcterms:modified>
</cp:coreProperties>
</file>