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64" r:id="rId3"/>
    <p:sldId id="272" r:id="rId4"/>
    <p:sldId id="270" r:id="rId5"/>
    <p:sldId id="271" r:id="rId6"/>
    <p:sldId id="267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1267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020166"/>
            <a:ext cx="4419600" cy="1298575"/>
          </a:xfrm>
        </p:spPr>
        <p:txBody>
          <a:bodyPr/>
          <a:lstStyle/>
          <a:p>
            <a:r>
              <a:rPr lang="es-CL" dirty="0" smtClean="0"/>
              <a:t>APOYO GUÍA N° 9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3651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 smtClean="0"/>
              <a:t>Colegio Mineral El Teniente</a:t>
            </a:r>
          </a:p>
          <a:p>
            <a:r>
              <a:rPr lang="es-CL" dirty="0" smtClean="0"/>
              <a:t>Cuarto año Básico A – B y C</a:t>
            </a:r>
          </a:p>
          <a:p>
            <a:r>
              <a:rPr lang="es-CL" dirty="0" smtClean="0"/>
              <a:t>Maritza Medina Silva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2530351"/>
            <a:ext cx="7949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</a:t>
            </a:r>
            <a:r>
              <a:rPr lang="es-CL" sz="3200" dirty="0" smtClean="0"/>
              <a:t>Aplicar algoritmo de la multiplicación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Elementos de la multiplicación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691680" y="2996952"/>
            <a:ext cx="4680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000" b="1" dirty="0" smtClean="0"/>
              <a:t>    4 5     7</a:t>
            </a:r>
          </a:p>
          <a:p>
            <a:r>
              <a:rPr lang="es-CL" sz="6000" b="1" dirty="0" smtClean="0"/>
              <a:t> 3 1 5</a:t>
            </a:r>
            <a:endParaRPr lang="es-CL" sz="60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483264" y="5338082"/>
            <a:ext cx="2970001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600" b="1" dirty="0" smtClean="0">
                <a:solidFill>
                  <a:srgbClr val="FF0000"/>
                </a:solidFill>
              </a:rPr>
              <a:t>PRODUCTO</a:t>
            </a:r>
            <a:endParaRPr lang="es-CL" sz="3600" b="1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012601" y="1637456"/>
            <a:ext cx="2970001" cy="58477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B050"/>
                </a:solidFill>
              </a:rPr>
              <a:t>FACTORES</a:t>
            </a:r>
            <a:endParaRPr lang="es-CL" sz="3200" b="1" dirty="0">
              <a:solidFill>
                <a:srgbClr val="00B050"/>
              </a:solidFill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 flipH="1" flipV="1">
            <a:off x="2975495" y="4797152"/>
            <a:ext cx="29110" cy="5409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27" idx="2"/>
          </p:cNvCxnSpPr>
          <p:nvPr/>
        </p:nvCxnSpPr>
        <p:spPr>
          <a:xfrm flipH="1">
            <a:off x="2755101" y="2222231"/>
            <a:ext cx="742501" cy="77472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3699520" y="3489293"/>
            <a:ext cx="224408" cy="1493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43" name="42 Conector recto de flecha"/>
          <p:cNvCxnSpPr>
            <a:stCxn id="27" idx="2"/>
          </p:cNvCxnSpPr>
          <p:nvPr/>
        </p:nvCxnSpPr>
        <p:spPr>
          <a:xfrm>
            <a:off x="3497602" y="2222231"/>
            <a:ext cx="786168" cy="86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1038 Conector recto"/>
          <p:cNvCxnSpPr/>
          <p:nvPr/>
        </p:nvCxnSpPr>
        <p:spPr>
          <a:xfrm>
            <a:off x="1835696" y="3966448"/>
            <a:ext cx="151216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1040 Elipse"/>
          <p:cNvSpPr/>
          <p:nvPr/>
        </p:nvSpPr>
        <p:spPr>
          <a:xfrm>
            <a:off x="2012601" y="3083769"/>
            <a:ext cx="1485000" cy="88267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Elipse"/>
          <p:cNvSpPr/>
          <p:nvPr/>
        </p:nvSpPr>
        <p:spPr>
          <a:xfrm>
            <a:off x="3923928" y="3083768"/>
            <a:ext cx="1058674" cy="88267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Elipse"/>
          <p:cNvSpPr/>
          <p:nvPr/>
        </p:nvSpPr>
        <p:spPr>
          <a:xfrm>
            <a:off x="1782378" y="3966448"/>
            <a:ext cx="2249364" cy="8826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43" name="1042 CuadroTexto"/>
          <p:cNvSpPr txBox="1"/>
          <p:nvPr/>
        </p:nvSpPr>
        <p:spPr>
          <a:xfrm>
            <a:off x="5508104" y="1484784"/>
            <a:ext cx="2839625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00B050"/>
                </a:solidFill>
              </a:rPr>
              <a:t>Son los números que se multiplican.</a:t>
            </a:r>
            <a:endParaRPr lang="es-CL" sz="2400" dirty="0">
              <a:solidFill>
                <a:srgbClr val="00B050"/>
              </a:solidFill>
            </a:endParaRPr>
          </a:p>
        </p:txBody>
      </p:sp>
      <p:cxnSp>
        <p:nvCxnSpPr>
          <p:cNvPr id="56" name="55 Conector recto de flecha"/>
          <p:cNvCxnSpPr>
            <a:stCxn id="1043" idx="1"/>
          </p:cNvCxnSpPr>
          <p:nvPr/>
        </p:nvCxnSpPr>
        <p:spPr>
          <a:xfrm flipH="1" flipV="1">
            <a:off x="4982602" y="1900282"/>
            <a:ext cx="525502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5508104" y="5245748"/>
            <a:ext cx="283962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FF0000"/>
                </a:solidFill>
              </a:rPr>
              <a:t>Es el resultado de la multiplicación</a:t>
            </a:r>
            <a:endParaRPr lang="es-CL" sz="2400" dirty="0">
              <a:solidFill>
                <a:srgbClr val="FF0000"/>
              </a:solidFill>
            </a:endParaRPr>
          </a:p>
        </p:txBody>
      </p:sp>
      <p:cxnSp>
        <p:nvCxnSpPr>
          <p:cNvPr id="60" name="59 Conector recto de flecha"/>
          <p:cNvCxnSpPr/>
          <p:nvPr/>
        </p:nvCxnSpPr>
        <p:spPr>
          <a:xfrm flipH="1">
            <a:off x="4788024" y="5661247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Algoritmo de la multiplicación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34495" y="955550"/>
            <a:ext cx="7592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Paso 1: multiplicar primero la unidad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48478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5 x 4 = 20  </a:t>
            </a:r>
            <a:endParaRPr lang="es-CL" sz="2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700762" y="2001614"/>
            <a:ext cx="1321876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</a:rPr>
              <a:t>unidad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400437" y="2001614"/>
            <a:ext cx="1073191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00B050"/>
                </a:solidFill>
              </a:rPr>
              <a:t>decena</a:t>
            </a:r>
            <a:endParaRPr lang="es-CL" b="1" dirty="0">
              <a:solidFill>
                <a:srgbClr val="00B050"/>
              </a:solidFill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 flipH="1">
            <a:off x="7700763" y="2370946"/>
            <a:ext cx="631510" cy="5539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6933159" y="2370948"/>
            <a:ext cx="231129" cy="55399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65014"/>
              </p:ext>
            </p:extLst>
          </p:nvPr>
        </p:nvGraphicFramePr>
        <p:xfrm>
          <a:off x="1259632" y="2060848"/>
          <a:ext cx="4536502" cy="3168351"/>
        </p:xfrm>
        <a:graphic>
          <a:graphicData uri="http://schemas.openxmlformats.org/drawingml/2006/table">
            <a:tbl>
              <a:tblPr firstRow="1" firstCol="1" bandRow="1"/>
              <a:tblGrid>
                <a:gridCol w="755534"/>
                <a:gridCol w="755534"/>
                <a:gridCol w="755534"/>
                <a:gridCol w="755534"/>
                <a:gridCol w="757183"/>
                <a:gridCol w="757183"/>
              </a:tblGrid>
              <a:tr h="630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es-CL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s-CL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4572000" y="3859307"/>
            <a:ext cx="72008" cy="1457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Flecha curvada hacia abajo"/>
          <p:cNvSpPr/>
          <p:nvPr/>
        </p:nvSpPr>
        <p:spPr>
          <a:xfrm flipH="1">
            <a:off x="3950856" y="2924944"/>
            <a:ext cx="1341223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023825" y="2715307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0" name="29 Conector angular"/>
          <p:cNvCxnSpPr/>
          <p:nvPr/>
        </p:nvCxnSpPr>
        <p:spPr>
          <a:xfrm rot="10800000" flipV="1">
            <a:off x="4067945" y="3429000"/>
            <a:ext cx="3632821" cy="1440160"/>
          </a:xfrm>
          <a:prstGeom prst="bentConnector3">
            <a:avLst>
              <a:gd name="adj1" fmla="val -16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angular"/>
          <p:cNvCxnSpPr/>
          <p:nvPr/>
        </p:nvCxnSpPr>
        <p:spPr>
          <a:xfrm rot="10800000">
            <a:off x="3320796" y="2852936"/>
            <a:ext cx="3816420" cy="461665"/>
          </a:xfrm>
          <a:prstGeom prst="bentConnector3">
            <a:avLst>
              <a:gd name="adj1" fmla="val 19252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1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Algoritmo de la multiplicación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-365097" y="955550"/>
            <a:ext cx="7592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Paso 2: continuar multiplicando las decenas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7886" y="5012392"/>
            <a:ext cx="6508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Primero se multiplica la decena, en este caso el número tiene 7 decenas, 5 veces 7 decenas:  5 x 7 = 35.   Luego, al resultado se la suma la reserva 35 + 2 = 37</a:t>
            </a:r>
          </a:p>
          <a:p>
            <a:r>
              <a:rPr lang="es-CL" sz="2000" dirty="0" smtClean="0"/>
              <a:t>37 decenas equivalen a 3 centenas y 7 decenas </a:t>
            </a:r>
            <a:endParaRPr lang="es-CL" sz="2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299009" y="1435922"/>
            <a:ext cx="1073191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00B050"/>
                </a:solidFill>
              </a:rPr>
              <a:t>decenas</a:t>
            </a:r>
            <a:endParaRPr lang="es-CL" b="1" dirty="0">
              <a:solidFill>
                <a:srgbClr val="00B050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5840067" y="1786547"/>
            <a:ext cx="1" cy="55399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80600"/>
              </p:ext>
            </p:extLst>
          </p:nvPr>
        </p:nvGraphicFramePr>
        <p:xfrm>
          <a:off x="360040" y="1628801"/>
          <a:ext cx="4536502" cy="3168351"/>
        </p:xfrm>
        <a:graphic>
          <a:graphicData uri="http://schemas.openxmlformats.org/drawingml/2006/table">
            <a:tbl>
              <a:tblPr firstRow="1" firstCol="1" bandRow="1"/>
              <a:tblGrid>
                <a:gridCol w="755534"/>
                <a:gridCol w="755534"/>
                <a:gridCol w="755534"/>
                <a:gridCol w="755534"/>
                <a:gridCol w="757183"/>
                <a:gridCol w="757183"/>
              </a:tblGrid>
              <a:tr h="630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es-CL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CL" sz="2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L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s-CL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3672408" y="3427260"/>
            <a:ext cx="72008" cy="1457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Flecha curvada hacia abajo"/>
          <p:cNvSpPr/>
          <p:nvPr/>
        </p:nvSpPr>
        <p:spPr>
          <a:xfrm flipH="1">
            <a:off x="2232247" y="2571291"/>
            <a:ext cx="2160239" cy="713693"/>
          </a:xfrm>
          <a:prstGeom prst="curvedDownArrow">
            <a:avLst>
              <a:gd name="adj1" fmla="val 12388"/>
              <a:gd name="adj2" fmla="val 3708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350842" y="236165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37</a:t>
            </a:r>
            <a:endParaRPr lang="es-E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30" name="29 Conector angular"/>
          <p:cNvCxnSpPr/>
          <p:nvPr/>
        </p:nvCxnSpPr>
        <p:spPr>
          <a:xfrm rot="10800000" flipV="1">
            <a:off x="2427656" y="3106911"/>
            <a:ext cx="3412412" cy="1546223"/>
          </a:xfrm>
          <a:prstGeom prst="bentConnector3">
            <a:avLst>
              <a:gd name="adj1" fmla="val -3593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angular"/>
          <p:cNvCxnSpPr/>
          <p:nvPr/>
        </p:nvCxnSpPr>
        <p:spPr>
          <a:xfrm rot="10800000">
            <a:off x="1728195" y="2420890"/>
            <a:ext cx="3570815" cy="324037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Elipse"/>
          <p:cNvSpPr/>
          <p:nvPr/>
        </p:nvSpPr>
        <p:spPr>
          <a:xfrm>
            <a:off x="1368152" y="2420889"/>
            <a:ext cx="360040" cy="5072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90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040813" y="134520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91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472861" y="134520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92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904909" y="134520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96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8336957" y="1578858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97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042258" y="1733246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98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472861" y="174481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99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904909" y="1763524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00" name="99 Rectángulo redondeado"/>
          <p:cNvSpPr/>
          <p:nvPr/>
        </p:nvSpPr>
        <p:spPr>
          <a:xfrm>
            <a:off x="6873781" y="1268760"/>
            <a:ext cx="1946691" cy="92333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1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023463" y="2425329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2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455511" y="2425329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3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887559" y="2425329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4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8319607" y="2658980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024908" y="2813368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6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455511" y="2824939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7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887559" y="2843646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08" name="107 Rectángulo redondeado"/>
          <p:cNvSpPr/>
          <p:nvPr/>
        </p:nvSpPr>
        <p:spPr>
          <a:xfrm>
            <a:off x="6856431" y="2348882"/>
            <a:ext cx="1946691" cy="92333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9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040813" y="350544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10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472861" y="350544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11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904909" y="350544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12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8336957" y="3739098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13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042258" y="3893486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14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472861" y="390505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1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904909" y="3923764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16" name="115 Rectángulo redondeado"/>
          <p:cNvSpPr/>
          <p:nvPr/>
        </p:nvSpPr>
        <p:spPr>
          <a:xfrm>
            <a:off x="6873781" y="3429000"/>
            <a:ext cx="1946691" cy="92333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17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043288" y="458556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18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475336" y="458556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19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907384" y="458556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0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8339432" y="4819218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1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044733" y="4973606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2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475336" y="498517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3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907384" y="5003884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24" name="123 Rectángulo redondeado"/>
          <p:cNvSpPr/>
          <p:nvPr/>
        </p:nvSpPr>
        <p:spPr>
          <a:xfrm>
            <a:off x="6876256" y="4509120"/>
            <a:ext cx="1946691" cy="92333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2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112821" y="566568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6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544869" y="566568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7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976917" y="566568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8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8408965" y="5899338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9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114266" y="6053726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30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544869" y="6065297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31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976917" y="6084004"/>
            <a:ext cx="409032" cy="369332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32" name="131 Rectángulo redondeado"/>
          <p:cNvSpPr/>
          <p:nvPr/>
        </p:nvSpPr>
        <p:spPr>
          <a:xfrm>
            <a:off x="6945789" y="5589240"/>
            <a:ext cx="1946691" cy="92333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53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Algoritmo de la multiplicación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-365097" y="955550"/>
            <a:ext cx="7592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Paso 3: Multiplicar las centenas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9329" y="4870320"/>
            <a:ext cx="65085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Recuerda: Primero se multiplica, luego, al resultado se le suma la reserva.</a:t>
            </a:r>
          </a:p>
          <a:p>
            <a:r>
              <a:rPr lang="es-CL" sz="2000" dirty="0" smtClean="0"/>
              <a:t>3 centenas se repiten 5 veces, multiplicamos 5 x 3 = 15, a este resultado se le suma 3 que hay de reserva 15 + 3 = 18</a:t>
            </a:r>
          </a:p>
          <a:p>
            <a:r>
              <a:rPr lang="es-CL" sz="2000" dirty="0" smtClean="0"/>
              <a:t>Como no hay más cifras a la derecha se escribe el 18</a:t>
            </a:r>
            <a:endParaRPr lang="es-CL" sz="2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299009" y="1435922"/>
            <a:ext cx="1073191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0070C0"/>
                </a:solidFill>
              </a:rPr>
              <a:t>centenas</a:t>
            </a:r>
            <a:endParaRPr lang="es-CL" b="1" dirty="0">
              <a:solidFill>
                <a:srgbClr val="0070C0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5840067" y="1786547"/>
            <a:ext cx="1" cy="55399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243148"/>
              </p:ext>
            </p:extLst>
          </p:nvPr>
        </p:nvGraphicFramePr>
        <p:xfrm>
          <a:off x="360040" y="1628801"/>
          <a:ext cx="4536502" cy="3168351"/>
        </p:xfrm>
        <a:graphic>
          <a:graphicData uri="http://schemas.openxmlformats.org/drawingml/2006/table">
            <a:tbl>
              <a:tblPr firstRow="1" firstCol="1" bandRow="1"/>
              <a:tblGrid>
                <a:gridCol w="755534"/>
                <a:gridCol w="755534"/>
                <a:gridCol w="755534"/>
                <a:gridCol w="755534"/>
                <a:gridCol w="757183"/>
                <a:gridCol w="757183"/>
              </a:tblGrid>
              <a:tr h="630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UM</a:t>
                      </a:r>
                      <a:endParaRPr lang="es-CL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CL" sz="2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L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s-CL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s-CL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3672408" y="3427260"/>
            <a:ext cx="72008" cy="1457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Flecha curvada hacia abajo"/>
          <p:cNvSpPr/>
          <p:nvPr/>
        </p:nvSpPr>
        <p:spPr>
          <a:xfrm flipH="1">
            <a:off x="1511154" y="2708920"/>
            <a:ext cx="2988838" cy="603941"/>
          </a:xfrm>
          <a:prstGeom prst="curvedDownArrow">
            <a:avLst>
              <a:gd name="adj1" fmla="val 12388"/>
              <a:gd name="adj2" fmla="val 3708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350842" y="236165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18</a:t>
            </a:r>
            <a:endParaRPr lang="es-E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30" name="29 Conector angular"/>
          <p:cNvCxnSpPr/>
          <p:nvPr/>
        </p:nvCxnSpPr>
        <p:spPr>
          <a:xfrm rot="10800000" flipV="1">
            <a:off x="1728196" y="3106911"/>
            <a:ext cx="4111873" cy="1546224"/>
          </a:xfrm>
          <a:prstGeom prst="bentConnector3">
            <a:avLst>
              <a:gd name="adj1" fmla="val -36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Rectángulo redondeado"/>
          <p:cNvSpPr/>
          <p:nvPr/>
        </p:nvSpPr>
        <p:spPr>
          <a:xfrm>
            <a:off x="6588225" y="1268760"/>
            <a:ext cx="2448271" cy="92333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2 Elipse"/>
          <p:cNvSpPr/>
          <p:nvPr/>
        </p:nvSpPr>
        <p:spPr>
          <a:xfrm>
            <a:off x="6659263" y="1417215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678655" y="1499592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77" name="76 Elipse"/>
          <p:cNvSpPr/>
          <p:nvPr/>
        </p:nvSpPr>
        <p:spPr>
          <a:xfrm>
            <a:off x="7451351" y="1412776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7470743" y="1495153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79" name="78 Elipse"/>
          <p:cNvSpPr/>
          <p:nvPr/>
        </p:nvSpPr>
        <p:spPr>
          <a:xfrm>
            <a:off x="8243439" y="1432925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8262831" y="1515302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81" name="80 Rectángulo redondeado"/>
          <p:cNvSpPr/>
          <p:nvPr/>
        </p:nvSpPr>
        <p:spPr>
          <a:xfrm>
            <a:off x="6588225" y="2283263"/>
            <a:ext cx="2448271" cy="92333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81 Elipse"/>
          <p:cNvSpPr/>
          <p:nvPr/>
        </p:nvSpPr>
        <p:spPr>
          <a:xfrm>
            <a:off x="6659263" y="2431718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6678655" y="2514095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84" name="83 Elipse"/>
          <p:cNvSpPr/>
          <p:nvPr/>
        </p:nvSpPr>
        <p:spPr>
          <a:xfrm>
            <a:off x="7451351" y="2427279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7470743" y="2509656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86" name="85 Elipse"/>
          <p:cNvSpPr/>
          <p:nvPr/>
        </p:nvSpPr>
        <p:spPr>
          <a:xfrm>
            <a:off x="8243439" y="2447428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8262831" y="2529805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88" name="87 Rectángulo redondeado"/>
          <p:cNvSpPr/>
          <p:nvPr/>
        </p:nvSpPr>
        <p:spPr>
          <a:xfrm>
            <a:off x="6576353" y="3293675"/>
            <a:ext cx="2448271" cy="92333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9" name="88 Elipse"/>
          <p:cNvSpPr/>
          <p:nvPr/>
        </p:nvSpPr>
        <p:spPr>
          <a:xfrm>
            <a:off x="6647391" y="3442130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6666783" y="3524507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94" name="93 Elipse"/>
          <p:cNvSpPr/>
          <p:nvPr/>
        </p:nvSpPr>
        <p:spPr>
          <a:xfrm>
            <a:off x="7439479" y="3437691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95" name="94 CuadroTexto"/>
          <p:cNvSpPr txBox="1"/>
          <p:nvPr/>
        </p:nvSpPr>
        <p:spPr>
          <a:xfrm>
            <a:off x="7458871" y="3520068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133" name="132 Elipse"/>
          <p:cNvSpPr/>
          <p:nvPr/>
        </p:nvSpPr>
        <p:spPr>
          <a:xfrm>
            <a:off x="8231567" y="3457840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134" name="133 CuadroTexto"/>
          <p:cNvSpPr txBox="1"/>
          <p:nvPr/>
        </p:nvSpPr>
        <p:spPr>
          <a:xfrm>
            <a:off x="8250959" y="3540217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135" name="134 Rectángulo redondeado"/>
          <p:cNvSpPr/>
          <p:nvPr/>
        </p:nvSpPr>
        <p:spPr>
          <a:xfrm>
            <a:off x="6588225" y="4293096"/>
            <a:ext cx="2448271" cy="92333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6" name="135 Elipse"/>
          <p:cNvSpPr/>
          <p:nvPr/>
        </p:nvSpPr>
        <p:spPr>
          <a:xfrm>
            <a:off x="6659263" y="4441551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137" name="136 CuadroTexto"/>
          <p:cNvSpPr txBox="1"/>
          <p:nvPr/>
        </p:nvSpPr>
        <p:spPr>
          <a:xfrm>
            <a:off x="6678655" y="4523928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138" name="137 Elipse"/>
          <p:cNvSpPr/>
          <p:nvPr/>
        </p:nvSpPr>
        <p:spPr>
          <a:xfrm>
            <a:off x="7451351" y="4437112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139" name="138 CuadroTexto"/>
          <p:cNvSpPr txBox="1"/>
          <p:nvPr/>
        </p:nvSpPr>
        <p:spPr>
          <a:xfrm>
            <a:off x="7470743" y="4519489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140" name="139 Elipse"/>
          <p:cNvSpPr/>
          <p:nvPr/>
        </p:nvSpPr>
        <p:spPr>
          <a:xfrm>
            <a:off x="8243439" y="4457261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141" name="140 CuadroTexto"/>
          <p:cNvSpPr txBox="1"/>
          <p:nvPr/>
        </p:nvSpPr>
        <p:spPr>
          <a:xfrm>
            <a:off x="8262831" y="4539638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142" name="141 Rectángulo redondeado"/>
          <p:cNvSpPr/>
          <p:nvPr/>
        </p:nvSpPr>
        <p:spPr>
          <a:xfrm>
            <a:off x="6588225" y="5301208"/>
            <a:ext cx="2448271" cy="92333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3" name="142 Elipse"/>
          <p:cNvSpPr/>
          <p:nvPr/>
        </p:nvSpPr>
        <p:spPr>
          <a:xfrm>
            <a:off x="6659263" y="5449663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144" name="143 CuadroTexto"/>
          <p:cNvSpPr txBox="1"/>
          <p:nvPr/>
        </p:nvSpPr>
        <p:spPr>
          <a:xfrm>
            <a:off x="6678655" y="5532040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145" name="144 Elipse"/>
          <p:cNvSpPr/>
          <p:nvPr/>
        </p:nvSpPr>
        <p:spPr>
          <a:xfrm>
            <a:off x="7451351" y="5445224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146" name="145 CuadroTexto"/>
          <p:cNvSpPr txBox="1"/>
          <p:nvPr/>
        </p:nvSpPr>
        <p:spPr>
          <a:xfrm>
            <a:off x="7470743" y="5527601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  <p:sp>
        <p:nvSpPr>
          <p:cNvPr id="147" name="146 Elipse"/>
          <p:cNvSpPr/>
          <p:nvPr/>
        </p:nvSpPr>
        <p:spPr>
          <a:xfrm>
            <a:off x="8243439" y="5465373"/>
            <a:ext cx="721049" cy="651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b="1" dirty="0">
              <a:solidFill>
                <a:schemeClr val="tx1"/>
              </a:solidFill>
            </a:endParaRPr>
          </a:p>
        </p:txBody>
      </p:sp>
      <p:sp>
        <p:nvSpPr>
          <p:cNvPr id="148" name="147 CuadroTexto"/>
          <p:cNvSpPr txBox="1"/>
          <p:nvPr/>
        </p:nvSpPr>
        <p:spPr>
          <a:xfrm>
            <a:off x="8262831" y="5547750"/>
            <a:ext cx="66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100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7861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525" y="73576"/>
            <a:ext cx="8229600" cy="850106"/>
          </a:xfrm>
        </p:spPr>
        <p:txBody>
          <a:bodyPr>
            <a:normAutofit/>
          </a:bodyPr>
          <a:lstStyle/>
          <a:p>
            <a:r>
              <a:rPr lang="es-CL" sz="3200" dirty="0" smtClean="0"/>
              <a:t>¿Qué alternativa marcaste?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6525" y="908720"/>
            <a:ext cx="8229600" cy="331236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s-CL" dirty="0" smtClean="0"/>
              <a:t>1. </a:t>
            </a:r>
            <a:r>
              <a:rPr lang="es-CL" dirty="0"/>
              <a:t>¿Cuál es el PRODUCTO de 265 x 3</a:t>
            </a:r>
            <a:r>
              <a:rPr lang="es-CL" dirty="0" smtClean="0"/>
              <a:t>?</a:t>
            </a:r>
            <a:endParaRPr lang="es-CL" dirty="0"/>
          </a:p>
          <a:p>
            <a:pPr marL="514350" lvl="0" indent="-514350">
              <a:buFont typeface="+mj-lt"/>
              <a:buAutoNum type="alphaLcParenR"/>
            </a:pPr>
            <a:r>
              <a:rPr lang="es-CL" dirty="0" smtClean="0"/>
              <a:t>61815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 smtClean="0"/>
              <a:t>696</a:t>
            </a:r>
            <a:endParaRPr lang="es-CL" dirty="0"/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795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695</a:t>
            </a:r>
          </a:p>
          <a:p>
            <a:pPr marL="0" indent="0">
              <a:buNone/>
            </a:pPr>
            <a:r>
              <a:rPr lang="es-CL" dirty="0" smtClean="0"/>
              <a:t>2. </a:t>
            </a:r>
            <a:r>
              <a:rPr lang="es-CL" dirty="0"/>
              <a:t>¿Qué multiplicación está correcta</a:t>
            </a:r>
            <a:r>
              <a:rPr lang="es-CL" dirty="0" smtClean="0"/>
              <a:t>?</a:t>
            </a:r>
          </a:p>
          <a:p>
            <a:pPr marL="0" lvl="0" indent="0">
              <a:buNone/>
            </a:pPr>
            <a:endParaRPr lang="es-CL" dirty="0"/>
          </a:p>
          <a:p>
            <a:pPr marL="0" lvl="0" indent="0">
              <a:buNone/>
            </a:pPr>
            <a:endParaRPr lang="es-CL" dirty="0"/>
          </a:p>
        </p:txBody>
      </p:sp>
      <p:sp>
        <p:nvSpPr>
          <p:cNvPr id="4" name="3 Rectángulo redondeado"/>
          <p:cNvSpPr/>
          <p:nvPr/>
        </p:nvSpPr>
        <p:spPr>
          <a:xfrm>
            <a:off x="486525" y="2420888"/>
            <a:ext cx="1224136" cy="50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6100037" y="1518850"/>
            <a:ext cx="2268252" cy="164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1000"/>
              </a:spcAft>
            </a:pPr>
            <a:r>
              <a:rPr lang="es-CL" sz="2800" dirty="0">
                <a:effectLst/>
                <a:latin typeface="Calibri"/>
                <a:ea typeface="Calibri"/>
                <a:cs typeface="Times New Roman"/>
              </a:rPr>
              <a:t> </a:t>
            </a:r>
            <a:endParaRPr lang="es-CL" sz="105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s-CL" sz="2800" dirty="0" smtClean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s-CL" sz="2800" u="sng" dirty="0"/>
              <a:t>2 6 5</a:t>
            </a:r>
            <a:r>
              <a:rPr lang="es-CL" sz="2800" dirty="0"/>
              <a:t>  x </a:t>
            </a:r>
            <a:r>
              <a:rPr lang="es-CL" sz="2800" dirty="0" smtClean="0"/>
              <a:t>3</a:t>
            </a:r>
            <a:endParaRPr lang="es-CL" sz="2800" dirty="0"/>
          </a:p>
          <a:p>
            <a:pPr>
              <a:spcAft>
                <a:spcPts val="1000"/>
              </a:spcAft>
            </a:pPr>
            <a:r>
              <a:rPr lang="es-CL" sz="2800" dirty="0" smtClean="0">
                <a:effectLst/>
                <a:latin typeface="Calibri"/>
                <a:ea typeface="Calibri"/>
                <a:cs typeface="Times New Roman"/>
              </a:rPr>
              <a:t>   7 9 5</a:t>
            </a:r>
            <a:endParaRPr lang="es-CL" sz="28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300192" y="1916832"/>
            <a:ext cx="1366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 1   1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746766" y="4099544"/>
            <a:ext cx="1376962" cy="10576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0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s-CL" sz="2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2 </a:t>
            </a:r>
            <a:r>
              <a:rPr lang="es-CL" sz="20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es-CL" sz="20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s-CL" sz="2000" u="sng" dirty="0">
                <a:effectLst/>
                <a:latin typeface="Calibri"/>
                <a:ea typeface="Calibri"/>
                <a:cs typeface="Times New Roman"/>
              </a:rPr>
              <a:t>276</a:t>
            </a:r>
            <a:r>
              <a:rPr lang="es-CL" sz="2000" dirty="0">
                <a:effectLst/>
                <a:latin typeface="Calibri"/>
                <a:ea typeface="Calibri"/>
                <a:cs typeface="Times New Roman"/>
              </a:rPr>
              <a:t> x 4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000" dirty="0">
                <a:effectLst/>
                <a:latin typeface="Calibri"/>
                <a:ea typeface="Calibri"/>
                <a:cs typeface="Times New Roman"/>
              </a:rPr>
              <a:t>884</a:t>
            </a: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131840" y="4099544"/>
            <a:ext cx="1797763" cy="10576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0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s-CL" sz="2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 34</a:t>
            </a:r>
            <a:endParaRPr lang="es-CL" sz="20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000" dirty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s-CL" sz="2000" u="sng" dirty="0">
                <a:effectLst/>
                <a:latin typeface="Calibri"/>
                <a:ea typeface="Calibri"/>
                <a:cs typeface="Times New Roman"/>
              </a:rPr>
              <a:t>276</a:t>
            </a:r>
            <a:r>
              <a:rPr lang="es-CL" sz="2000" dirty="0">
                <a:effectLst/>
                <a:latin typeface="Calibri"/>
                <a:ea typeface="Calibri"/>
                <a:cs typeface="Times New Roman"/>
              </a:rPr>
              <a:t> x 4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000" dirty="0">
                <a:effectLst/>
                <a:latin typeface="Calibri"/>
                <a:ea typeface="Calibri"/>
                <a:cs typeface="Times New Roman"/>
              </a:rPr>
              <a:t>1.022</a:t>
            </a: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6291188" y="4099545"/>
            <a:ext cx="1521172" cy="10576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0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s-CL" sz="20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 22</a:t>
            </a:r>
            <a:endParaRPr lang="es-CL" sz="20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000" dirty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s-CL" sz="2000" u="sng" dirty="0">
                <a:effectLst/>
                <a:latin typeface="Calibri"/>
                <a:ea typeface="Calibri"/>
                <a:cs typeface="Times New Roman"/>
              </a:rPr>
              <a:t>276</a:t>
            </a:r>
            <a:r>
              <a:rPr lang="es-CL" sz="2000" dirty="0">
                <a:effectLst/>
                <a:latin typeface="Calibri"/>
                <a:ea typeface="Calibri"/>
                <a:cs typeface="Times New Roman"/>
              </a:rPr>
              <a:t> x 4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000" dirty="0" smtClean="0">
                <a:effectLst/>
                <a:latin typeface="Calibri"/>
                <a:ea typeface="Calibri"/>
                <a:cs typeface="Times New Roman"/>
              </a:rPr>
              <a:t>1.004</a:t>
            </a:r>
            <a:endParaRPr lang="es-CL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86525" y="5445224"/>
            <a:ext cx="1781219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En esta multiplicación </a:t>
            </a:r>
            <a:r>
              <a:rPr lang="es-CL" b="1" dirty="0" smtClean="0">
                <a:solidFill>
                  <a:srgbClr val="FF0000"/>
                </a:solidFill>
              </a:rPr>
              <a:t>no se sumó </a:t>
            </a:r>
            <a:r>
              <a:rPr lang="es-CL" dirty="0" smtClean="0">
                <a:solidFill>
                  <a:srgbClr val="FF0000"/>
                </a:solidFill>
              </a:rPr>
              <a:t>la reserva,.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922869" y="5434526"/>
            <a:ext cx="2215704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Aquí se escribió mal la reserva, al multiplicar 6x4=24 se dejó el 4 de reserva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580112" y="5434527"/>
            <a:ext cx="3312368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2">
                    <a:lumMod val="50000"/>
                  </a:schemeClr>
                </a:solidFill>
              </a:rPr>
              <a:t>4x6=24, Se escribe el 4 en la unidades y se reservan 2. </a:t>
            </a:r>
          </a:p>
          <a:p>
            <a:r>
              <a:rPr lang="es-CL" dirty="0" smtClean="0">
                <a:solidFill>
                  <a:schemeClr val="tx2">
                    <a:lumMod val="50000"/>
                  </a:schemeClr>
                </a:solidFill>
              </a:rPr>
              <a:t>4x7=28.  28+2=30. Se reservan 3</a:t>
            </a:r>
          </a:p>
          <a:p>
            <a:r>
              <a:rPr lang="es-CL" dirty="0" smtClean="0">
                <a:solidFill>
                  <a:schemeClr val="tx2">
                    <a:lumMod val="50000"/>
                  </a:schemeClr>
                </a:solidFill>
              </a:rPr>
              <a:t>4x2=8. 8+2=10</a:t>
            </a:r>
            <a:endParaRPr lang="es-C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6228184" y="5066020"/>
            <a:ext cx="17484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correcta</a:t>
            </a:r>
            <a:endParaRPr lang="es-E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64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366</Words>
  <Application>Microsoft Office PowerPoint</Application>
  <PresentationFormat>Presentación en pantalla (4:3)</PresentationFormat>
  <Paragraphs>133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APOYO GUÍA N° 9</vt:lpstr>
      <vt:lpstr>Elementos de la multiplicación</vt:lpstr>
      <vt:lpstr>Algoritmo de la multiplicación</vt:lpstr>
      <vt:lpstr>Algoritmo de la multiplicación</vt:lpstr>
      <vt:lpstr>Algoritmo de la multiplicación</vt:lpstr>
      <vt:lpstr>¿Qué alternativa marcaste?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Notebook10</cp:lastModifiedBy>
  <cp:revision>60</cp:revision>
  <dcterms:created xsi:type="dcterms:W3CDTF">2020-03-26T01:06:58Z</dcterms:created>
  <dcterms:modified xsi:type="dcterms:W3CDTF">2020-05-29T00:17:52Z</dcterms:modified>
</cp:coreProperties>
</file>