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8"/>
  </p:notesMasterIdLst>
  <p:sldIdLst>
    <p:sldId id="256" r:id="rId2"/>
    <p:sldId id="264" r:id="rId3"/>
    <p:sldId id="269" r:id="rId4"/>
    <p:sldId id="261" r:id="rId5"/>
    <p:sldId id="266" r:id="rId6"/>
    <p:sldId id="267" r:id="rId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63" autoAdjust="0"/>
  </p:normalViewPr>
  <p:slideViewPr>
    <p:cSldViewPr>
      <p:cViewPr>
        <p:scale>
          <a:sx n="50" d="100"/>
          <a:sy n="50" d="100"/>
        </p:scale>
        <p:origin x="-1267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4301B-571C-46FD-A683-32846BF45071}" type="datetimeFigureOut">
              <a:rPr lang="es-CL" smtClean="0"/>
              <a:t>23-05-2020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FA256C-9F9D-4688-B05E-FC267D04DC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728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23-05-2020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6820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23-05-2020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5434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23-05-2020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0865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23-05-2020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8021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23-05-2020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0777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23-05-2020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076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23-05-2020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6762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23-05-2020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6835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23-05-2020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7970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23-05-2020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5936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23-05-2020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0231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87DA8-116A-4B1A-95ED-A17CFDEF84C5}" type="datetimeFigureOut">
              <a:rPr lang="es-CL" smtClean="0"/>
              <a:t>23-05-2020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0944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67744" y="1020166"/>
            <a:ext cx="4419600" cy="1298575"/>
          </a:xfrm>
        </p:spPr>
        <p:txBody>
          <a:bodyPr/>
          <a:lstStyle/>
          <a:p>
            <a:r>
              <a:rPr lang="es-CL" dirty="0" smtClean="0"/>
              <a:t>APOYO GUÍA N° </a:t>
            </a:r>
            <a:r>
              <a:rPr lang="es-CL" dirty="0" smtClean="0"/>
              <a:t>8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19692" y="4365104"/>
            <a:ext cx="6400800" cy="1752600"/>
          </a:xfrm>
        </p:spPr>
        <p:txBody>
          <a:bodyPr>
            <a:normAutofit/>
          </a:bodyPr>
          <a:lstStyle/>
          <a:p>
            <a:r>
              <a:rPr lang="es-CL" dirty="0" smtClean="0"/>
              <a:t>Colegio Mineral El Teniente</a:t>
            </a:r>
          </a:p>
          <a:p>
            <a:r>
              <a:rPr lang="es-CL" dirty="0" smtClean="0"/>
              <a:t>Cuarto año Básico A – B y C</a:t>
            </a:r>
          </a:p>
          <a:p>
            <a:r>
              <a:rPr lang="es-CL" dirty="0" smtClean="0"/>
              <a:t>Maritza Medina Silva</a:t>
            </a:r>
            <a:endParaRPr lang="es-CL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81197"/>
            <a:ext cx="1238961" cy="1226203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1225" y="332656"/>
            <a:ext cx="1033603" cy="1274744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745356" y="2530351"/>
            <a:ext cx="79494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/>
              <a:t>Objetivo: </a:t>
            </a:r>
            <a:r>
              <a:rPr lang="es-CL" sz="3200" dirty="0" smtClean="0"/>
              <a:t>Aplicar algoritmo de la sustracción sin y con canje.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2578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3230" y="177452"/>
            <a:ext cx="8229600" cy="778098"/>
          </a:xfrm>
        </p:spPr>
        <p:txBody>
          <a:bodyPr>
            <a:normAutofit/>
          </a:bodyPr>
          <a:lstStyle/>
          <a:p>
            <a:pPr lvl="0"/>
            <a:r>
              <a:rPr lang="es-CL" dirty="0" smtClean="0"/>
              <a:t>Algoritmo de la Sustracción</a:t>
            </a:r>
            <a:endParaRPr lang="es-CL" dirty="0"/>
          </a:p>
        </p:txBody>
      </p:sp>
      <p:pic>
        <p:nvPicPr>
          <p:cNvPr id="13" name="1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534495" y="955550"/>
            <a:ext cx="7592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b="1" dirty="0" smtClean="0">
                <a:solidFill>
                  <a:srgbClr val="FF0000"/>
                </a:solidFill>
              </a:rPr>
              <a:t>Algoritmo: es una secuencia ordenada de pasos a seguir</a:t>
            </a:r>
            <a:endParaRPr lang="es-CL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451493"/>
              </p:ext>
            </p:extLst>
          </p:nvPr>
        </p:nvGraphicFramePr>
        <p:xfrm>
          <a:off x="971600" y="2348880"/>
          <a:ext cx="5184576" cy="3022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1296144"/>
                <a:gridCol w="1296144"/>
                <a:gridCol w="1296144"/>
              </a:tblGrid>
              <a:tr h="684019"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/>
                        <a:t>UM</a:t>
                      </a:r>
                      <a:endParaRPr lang="es-CL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/>
                        <a:t>C</a:t>
                      </a:r>
                      <a:endParaRPr lang="es-CL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/>
                        <a:t>D</a:t>
                      </a:r>
                      <a:endParaRPr lang="es-CL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/>
                        <a:t>U</a:t>
                      </a:r>
                      <a:endParaRPr lang="es-CL" sz="3200" b="1" dirty="0"/>
                    </a:p>
                  </a:txBody>
                  <a:tcPr/>
                </a:tc>
              </a:tr>
              <a:tr h="766474">
                <a:tc>
                  <a:txBody>
                    <a:bodyPr/>
                    <a:lstStyle/>
                    <a:p>
                      <a:pPr algn="ctr"/>
                      <a:r>
                        <a:rPr lang="es-CL" sz="4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4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6</a:t>
                      </a:r>
                      <a:endParaRPr lang="es-CL" sz="40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4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4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8</a:t>
                      </a:r>
                    </a:p>
                  </a:txBody>
                  <a:tcPr/>
                </a:tc>
              </a:tr>
              <a:tr h="805628">
                <a:tc>
                  <a:txBody>
                    <a:bodyPr/>
                    <a:lstStyle/>
                    <a:p>
                      <a:pPr algn="ctr"/>
                      <a:r>
                        <a:rPr lang="es-CL" sz="40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s-CL" sz="4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40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s-CL" sz="4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4000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s-CL" sz="4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4000" b="1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s-CL" sz="4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66474">
                <a:tc>
                  <a:txBody>
                    <a:bodyPr/>
                    <a:lstStyle/>
                    <a:p>
                      <a:pPr algn="ctr"/>
                      <a:r>
                        <a:rPr lang="es-CL" sz="4000" b="1" dirty="0" smtClean="0">
                          <a:solidFill>
                            <a:srgbClr val="00B050"/>
                          </a:solidFill>
                        </a:rPr>
                        <a:t>5</a:t>
                      </a:r>
                      <a:endParaRPr lang="es-CL" sz="40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4000" b="1" dirty="0" smtClean="0">
                          <a:solidFill>
                            <a:srgbClr val="00B050"/>
                          </a:solidFill>
                        </a:rPr>
                        <a:t>5</a:t>
                      </a:r>
                      <a:endParaRPr lang="es-CL" sz="40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4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s-CL" sz="40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4000" b="1" dirty="0" smtClean="0">
                          <a:solidFill>
                            <a:srgbClr val="00B050"/>
                          </a:solidFill>
                        </a:rPr>
                        <a:t>2</a:t>
                      </a:r>
                      <a:endParaRPr lang="es-CL" sz="40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755576" y="1484784"/>
            <a:ext cx="76972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/>
              <a:t>Una sustracción es quitar una cantidad a un valor existente. Es el proceso inverso (contrario) a la adición. </a:t>
            </a:r>
            <a:endParaRPr lang="es-CL" sz="2400" dirty="0"/>
          </a:p>
        </p:txBody>
      </p:sp>
      <p:sp>
        <p:nvSpPr>
          <p:cNvPr id="8" name="7 Rectángulo"/>
          <p:cNvSpPr/>
          <p:nvPr/>
        </p:nvSpPr>
        <p:spPr>
          <a:xfrm>
            <a:off x="360789" y="3724692"/>
            <a:ext cx="46679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7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-</a:t>
            </a:r>
            <a:endParaRPr lang="es-ES" sz="7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6580622" y="2924944"/>
            <a:ext cx="2193332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Lo que tenemos (MINUENDO)</a:t>
            </a:r>
            <a:endParaRPr lang="es-CL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6627572" y="3717032"/>
            <a:ext cx="2146382" cy="92333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 smtClean="0">
                <a:solidFill>
                  <a:srgbClr val="FF0000"/>
                </a:solidFill>
              </a:rPr>
              <a:t>Cantidad de quitamos. (SUSTRAENDO</a:t>
            </a:r>
            <a:endParaRPr lang="es-CL" dirty="0">
              <a:solidFill>
                <a:srgbClr val="FF0000"/>
              </a:solidFill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6627571" y="4798893"/>
            <a:ext cx="2146383" cy="646331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b="1" dirty="0" smtClean="0">
                <a:solidFill>
                  <a:srgbClr val="00B050"/>
                </a:solidFill>
              </a:rPr>
              <a:t>Cantidad que queda (DIFERENCIA)</a:t>
            </a:r>
            <a:endParaRPr lang="es-CL" b="1" dirty="0">
              <a:solidFill>
                <a:srgbClr val="00B050"/>
              </a:solidFill>
            </a:endParaRPr>
          </a:p>
        </p:txBody>
      </p:sp>
      <p:cxnSp>
        <p:nvCxnSpPr>
          <p:cNvPr id="15" name="14 Conector recto de flecha"/>
          <p:cNvCxnSpPr>
            <a:stCxn id="11" idx="1"/>
          </p:cNvCxnSpPr>
          <p:nvPr/>
        </p:nvCxnSpPr>
        <p:spPr>
          <a:xfrm flipH="1" flipV="1">
            <a:off x="6156176" y="3248109"/>
            <a:ext cx="424446" cy="1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/>
          <p:nvPr/>
        </p:nvCxnSpPr>
        <p:spPr>
          <a:xfrm flipH="1" flipV="1">
            <a:off x="6156176" y="4170553"/>
            <a:ext cx="424446" cy="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 de flecha"/>
          <p:cNvCxnSpPr/>
          <p:nvPr/>
        </p:nvCxnSpPr>
        <p:spPr>
          <a:xfrm flipH="1" flipV="1">
            <a:off x="6188214" y="5122058"/>
            <a:ext cx="424446" cy="1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827584" y="4640362"/>
            <a:ext cx="536063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CuadroTexto"/>
          <p:cNvSpPr txBox="1"/>
          <p:nvPr/>
        </p:nvSpPr>
        <p:spPr>
          <a:xfrm>
            <a:off x="755576" y="5589240"/>
            <a:ext cx="76972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Paso 1: Ordenar según valor posicional (unidad bajo unidad, decena bajo decena, etc.</a:t>
            </a:r>
          </a:p>
          <a:p>
            <a:r>
              <a:rPr lang="es-CL" dirty="0" smtClean="0"/>
              <a:t>Paso 2: iniciar desde las unidades  8 – 6 = 2.  Continuar con decenas y así sucesivamente.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9020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30 Rectángulo redondeado"/>
          <p:cNvSpPr/>
          <p:nvPr/>
        </p:nvSpPr>
        <p:spPr>
          <a:xfrm>
            <a:off x="323528" y="2924944"/>
            <a:ext cx="8280920" cy="352839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6651648"/>
              </p:ext>
            </p:extLst>
          </p:nvPr>
        </p:nvGraphicFramePr>
        <p:xfrm>
          <a:off x="711957" y="242704"/>
          <a:ext cx="3314128" cy="2394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532"/>
                <a:gridCol w="828532"/>
                <a:gridCol w="828532"/>
                <a:gridCol w="828532"/>
              </a:tblGrid>
              <a:tr h="516931">
                <a:tc>
                  <a:txBody>
                    <a:bodyPr/>
                    <a:lstStyle/>
                    <a:p>
                      <a:pPr algn="ctr"/>
                      <a:r>
                        <a:rPr lang="es-CL" sz="1800" b="1" dirty="0" smtClean="0"/>
                        <a:t>UM</a:t>
                      </a:r>
                      <a:endParaRPr lang="es-CL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800" b="1" dirty="0" smtClean="0"/>
                        <a:t>C</a:t>
                      </a:r>
                      <a:endParaRPr lang="es-CL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800" b="1" dirty="0" smtClean="0"/>
                        <a:t>D</a:t>
                      </a:r>
                      <a:endParaRPr lang="es-CL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800" b="1" dirty="0" smtClean="0"/>
                        <a:t>U</a:t>
                      </a:r>
                      <a:endParaRPr lang="es-CL" sz="1800" b="1" dirty="0"/>
                    </a:p>
                  </a:txBody>
                  <a:tcPr/>
                </a:tc>
              </a:tr>
              <a:tr h="625759"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6</a:t>
                      </a:r>
                      <a:endParaRPr lang="es-CL" sz="32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8</a:t>
                      </a:r>
                    </a:p>
                  </a:txBody>
                  <a:tcPr/>
                </a:tc>
              </a:tr>
              <a:tr h="625759"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s-CL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s-CL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s-CL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s-CL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25759"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>
                          <a:solidFill>
                            <a:srgbClr val="00B050"/>
                          </a:solidFill>
                        </a:rPr>
                        <a:t>5</a:t>
                      </a:r>
                      <a:endParaRPr lang="es-CL" sz="32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>
                          <a:solidFill>
                            <a:srgbClr val="00B050"/>
                          </a:solidFill>
                        </a:rPr>
                        <a:t>5</a:t>
                      </a:r>
                      <a:endParaRPr lang="es-CL" sz="32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s-CL" sz="32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>
                          <a:solidFill>
                            <a:srgbClr val="00B050"/>
                          </a:solidFill>
                        </a:rPr>
                        <a:t>2</a:t>
                      </a:r>
                      <a:endParaRPr lang="es-CL" sz="32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" name="31 CuadroTexto"/>
          <p:cNvSpPr txBox="1"/>
          <p:nvPr/>
        </p:nvSpPr>
        <p:spPr>
          <a:xfrm>
            <a:off x="4463988" y="657563"/>
            <a:ext cx="2193332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Lo que tenemos (MINUENDO)</a:t>
            </a:r>
            <a:endParaRPr lang="es-CL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33" name="32 Conector recto de flecha"/>
          <p:cNvCxnSpPr>
            <a:stCxn id="32" idx="1"/>
          </p:cNvCxnSpPr>
          <p:nvPr/>
        </p:nvCxnSpPr>
        <p:spPr>
          <a:xfrm flipH="1" flipV="1">
            <a:off x="4039542" y="980728"/>
            <a:ext cx="424446" cy="1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 de flecha"/>
          <p:cNvCxnSpPr>
            <a:stCxn id="31" idx="0"/>
          </p:cNvCxnSpPr>
          <p:nvPr/>
        </p:nvCxnSpPr>
        <p:spPr>
          <a:xfrm flipV="1">
            <a:off x="4463988" y="1342509"/>
            <a:ext cx="62545" cy="1582435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CuadroTexto"/>
          <p:cNvSpPr txBox="1"/>
          <p:nvPr/>
        </p:nvSpPr>
        <p:spPr>
          <a:xfrm>
            <a:off x="5292080" y="1342509"/>
            <a:ext cx="3410612" cy="646331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 smtClean="0">
                <a:solidFill>
                  <a:srgbClr val="FF0000"/>
                </a:solidFill>
              </a:rPr>
              <a:t>Cantidad de quitamos. (SUSTRAENDO</a:t>
            </a:r>
            <a:endParaRPr lang="es-CL" dirty="0">
              <a:solidFill>
                <a:srgbClr val="FF0000"/>
              </a:solidFill>
            </a:endParaRPr>
          </a:p>
        </p:txBody>
      </p:sp>
      <p:cxnSp>
        <p:nvCxnSpPr>
          <p:cNvPr id="38" name="37 Conector recto de flecha"/>
          <p:cNvCxnSpPr/>
          <p:nvPr/>
        </p:nvCxnSpPr>
        <p:spPr>
          <a:xfrm flipH="1" flipV="1">
            <a:off x="4669045" y="1650272"/>
            <a:ext cx="621857" cy="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Conector recto de flecha"/>
          <p:cNvCxnSpPr>
            <a:stCxn id="53" idx="4"/>
          </p:cNvCxnSpPr>
          <p:nvPr/>
        </p:nvCxnSpPr>
        <p:spPr>
          <a:xfrm flipV="1">
            <a:off x="2641600" y="2085414"/>
            <a:ext cx="3002316" cy="111498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Rectángulo"/>
          <p:cNvSpPr/>
          <p:nvPr/>
        </p:nvSpPr>
        <p:spPr>
          <a:xfrm>
            <a:off x="197043" y="908720"/>
            <a:ext cx="46679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7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-</a:t>
            </a:r>
            <a:endParaRPr lang="es-ES" sz="7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6703295" y="2085414"/>
            <a:ext cx="2146383" cy="646331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b="1" dirty="0" smtClean="0">
                <a:solidFill>
                  <a:srgbClr val="00B050"/>
                </a:solidFill>
              </a:rPr>
              <a:t>Cantidad que queda (DIFERENCIA)</a:t>
            </a:r>
            <a:endParaRPr lang="es-CL" b="1" dirty="0">
              <a:solidFill>
                <a:srgbClr val="00B050"/>
              </a:solidFill>
            </a:endParaRPr>
          </a:p>
        </p:txBody>
      </p:sp>
      <p:cxnSp>
        <p:nvCxnSpPr>
          <p:cNvPr id="48" name="47 Conector recto de flecha"/>
          <p:cNvCxnSpPr/>
          <p:nvPr/>
        </p:nvCxnSpPr>
        <p:spPr>
          <a:xfrm flipH="1" flipV="1">
            <a:off x="5560654" y="2408578"/>
            <a:ext cx="1104541" cy="2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recto"/>
          <p:cNvCxnSpPr/>
          <p:nvPr/>
        </p:nvCxnSpPr>
        <p:spPr>
          <a:xfrm>
            <a:off x="539552" y="1988840"/>
            <a:ext cx="3668293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Forma libre"/>
          <p:cNvSpPr/>
          <p:nvPr/>
        </p:nvSpPr>
        <p:spPr>
          <a:xfrm>
            <a:off x="419100" y="3175000"/>
            <a:ext cx="5473700" cy="3505200"/>
          </a:xfrm>
          <a:custGeom>
            <a:avLst/>
            <a:gdLst>
              <a:gd name="connsiteX0" fmla="*/ 25400 w 5473700"/>
              <a:gd name="connsiteY0" fmla="*/ 0 h 3505200"/>
              <a:gd name="connsiteX1" fmla="*/ 25400 w 5473700"/>
              <a:gd name="connsiteY1" fmla="*/ 0 h 3505200"/>
              <a:gd name="connsiteX2" fmla="*/ 1930400 w 5473700"/>
              <a:gd name="connsiteY2" fmla="*/ 12700 h 3505200"/>
              <a:gd name="connsiteX3" fmla="*/ 2070100 w 5473700"/>
              <a:gd name="connsiteY3" fmla="*/ 25400 h 3505200"/>
              <a:gd name="connsiteX4" fmla="*/ 2222500 w 5473700"/>
              <a:gd name="connsiteY4" fmla="*/ 25400 h 3505200"/>
              <a:gd name="connsiteX5" fmla="*/ 2235200 w 5473700"/>
              <a:gd name="connsiteY5" fmla="*/ 1092200 h 3505200"/>
              <a:gd name="connsiteX6" fmla="*/ 1320800 w 5473700"/>
              <a:gd name="connsiteY6" fmla="*/ 1079500 h 3505200"/>
              <a:gd name="connsiteX7" fmla="*/ 1320800 w 5473700"/>
              <a:gd name="connsiteY7" fmla="*/ 2044700 h 3505200"/>
              <a:gd name="connsiteX8" fmla="*/ 2679700 w 5473700"/>
              <a:gd name="connsiteY8" fmla="*/ 2057400 h 3505200"/>
              <a:gd name="connsiteX9" fmla="*/ 2679700 w 5473700"/>
              <a:gd name="connsiteY9" fmla="*/ 2057400 h 3505200"/>
              <a:gd name="connsiteX10" fmla="*/ 2705100 w 5473700"/>
              <a:gd name="connsiteY10" fmla="*/ 3213100 h 3505200"/>
              <a:gd name="connsiteX11" fmla="*/ 3962400 w 5473700"/>
              <a:gd name="connsiteY11" fmla="*/ 3162300 h 3505200"/>
              <a:gd name="connsiteX12" fmla="*/ 3962400 w 5473700"/>
              <a:gd name="connsiteY12" fmla="*/ 2273300 h 3505200"/>
              <a:gd name="connsiteX13" fmla="*/ 5473700 w 5473700"/>
              <a:gd name="connsiteY13" fmla="*/ 2311400 h 3505200"/>
              <a:gd name="connsiteX14" fmla="*/ 5410200 w 5473700"/>
              <a:gd name="connsiteY14" fmla="*/ 3505200 h 3505200"/>
              <a:gd name="connsiteX15" fmla="*/ 838200 w 5473700"/>
              <a:gd name="connsiteY15" fmla="*/ 3505200 h 3505200"/>
              <a:gd name="connsiteX16" fmla="*/ 838200 w 5473700"/>
              <a:gd name="connsiteY16" fmla="*/ 2184400 h 3505200"/>
              <a:gd name="connsiteX17" fmla="*/ 0 w 5473700"/>
              <a:gd name="connsiteY17" fmla="*/ 2171700 h 3505200"/>
              <a:gd name="connsiteX18" fmla="*/ 25400 w 5473700"/>
              <a:gd name="connsiteY18" fmla="*/ 0 h 350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73700" h="3505200">
                <a:moveTo>
                  <a:pt x="25400" y="0"/>
                </a:moveTo>
                <a:lnTo>
                  <a:pt x="25400" y="0"/>
                </a:lnTo>
                <a:lnTo>
                  <a:pt x="1930400" y="12700"/>
                </a:lnTo>
                <a:cubicBezTo>
                  <a:pt x="1977155" y="13281"/>
                  <a:pt x="2023385" y="23369"/>
                  <a:pt x="2070100" y="25400"/>
                </a:cubicBezTo>
                <a:cubicBezTo>
                  <a:pt x="2120852" y="27607"/>
                  <a:pt x="2171700" y="25400"/>
                  <a:pt x="2222500" y="25400"/>
                </a:cubicBezTo>
                <a:lnTo>
                  <a:pt x="2235200" y="1092200"/>
                </a:lnTo>
                <a:lnTo>
                  <a:pt x="1320800" y="1079500"/>
                </a:lnTo>
                <a:lnTo>
                  <a:pt x="1320800" y="2044700"/>
                </a:lnTo>
                <a:lnTo>
                  <a:pt x="2679700" y="2057400"/>
                </a:lnTo>
                <a:lnTo>
                  <a:pt x="2679700" y="2057400"/>
                </a:lnTo>
                <a:lnTo>
                  <a:pt x="2705100" y="3213100"/>
                </a:lnTo>
                <a:lnTo>
                  <a:pt x="3962400" y="3162300"/>
                </a:lnTo>
                <a:lnTo>
                  <a:pt x="3962400" y="2273300"/>
                </a:lnTo>
                <a:lnTo>
                  <a:pt x="5473700" y="2311400"/>
                </a:lnTo>
                <a:lnTo>
                  <a:pt x="5410200" y="3505200"/>
                </a:lnTo>
                <a:lnTo>
                  <a:pt x="838200" y="3505200"/>
                </a:lnTo>
                <a:lnTo>
                  <a:pt x="838200" y="2184400"/>
                </a:lnTo>
                <a:lnTo>
                  <a:pt x="0" y="2171700"/>
                </a:lnTo>
                <a:lnTo>
                  <a:pt x="2540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21" t="71043" r="44696" b="8011"/>
          <a:stretch/>
        </p:blipFill>
        <p:spPr>
          <a:xfrm>
            <a:off x="539552" y="3187356"/>
            <a:ext cx="860049" cy="92939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  <p:pic>
        <p:nvPicPr>
          <p:cNvPr id="8" name="7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21" t="71043" r="44696" b="8011"/>
          <a:stretch/>
        </p:blipFill>
        <p:spPr>
          <a:xfrm>
            <a:off x="1652962" y="3283374"/>
            <a:ext cx="860049" cy="92939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  <p:pic>
        <p:nvPicPr>
          <p:cNvPr id="13" name="12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88" t="37454" r="45232" b="45061"/>
          <a:stretch/>
        </p:blipFill>
        <p:spPr>
          <a:xfrm>
            <a:off x="906490" y="4293096"/>
            <a:ext cx="783884" cy="84220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  <p:pic>
        <p:nvPicPr>
          <p:cNvPr id="19" name="18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90" t="6491" r="60120" b="71941"/>
          <a:stretch/>
        </p:blipFill>
        <p:spPr>
          <a:xfrm>
            <a:off x="1430562" y="5352323"/>
            <a:ext cx="211825" cy="956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  <p:pic>
        <p:nvPicPr>
          <p:cNvPr id="29" name="28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4823528" y="5886268"/>
            <a:ext cx="264084" cy="2479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  <p:pic>
        <p:nvPicPr>
          <p:cNvPr id="30" name="29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5265535" y="5893889"/>
            <a:ext cx="264084" cy="2479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  <p:pic>
        <p:nvPicPr>
          <p:cNvPr id="21" name="20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90" t="6491" r="60120" b="71941"/>
          <a:stretch/>
        </p:blipFill>
        <p:spPr>
          <a:xfrm>
            <a:off x="2028407" y="5352323"/>
            <a:ext cx="211825" cy="956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  <p:pic>
        <p:nvPicPr>
          <p:cNvPr id="22" name="21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90" t="6491" r="60120" b="71941"/>
          <a:stretch/>
        </p:blipFill>
        <p:spPr>
          <a:xfrm>
            <a:off x="2699792" y="5352323"/>
            <a:ext cx="211825" cy="956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  <p:pic>
        <p:nvPicPr>
          <p:cNvPr id="24" name="23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4397926" y="5517232"/>
            <a:ext cx="264084" cy="2479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  <p:pic>
        <p:nvPicPr>
          <p:cNvPr id="25" name="24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4789868" y="5521730"/>
            <a:ext cx="264084" cy="2479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  <p:pic>
        <p:nvPicPr>
          <p:cNvPr id="26" name="25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5231875" y="5529351"/>
            <a:ext cx="264084" cy="2479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  <p:pic>
        <p:nvPicPr>
          <p:cNvPr id="28" name="27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4431586" y="5881770"/>
            <a:ext cx="264084" cy="2479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  <p:sp>
        <p:nvSpPr>
          <p:cNvPr id="57" name="56 Forma libre"/>
          <p:cNvSpPr/>
          <p:nvPr/>
        </p:nvSpPr>
        <p:spPr>
          <a:xfrm>
            <a:off x="1841500" y="3251200"/>
            <a:ext cx="6210300" cy="3048000"/>
          </a:xfrm>
          <a:custGeom>
            <a:avLst/>
            <a:gdLst>
              <a:gd name="connsiteX0" fmla="*/ 6184900 w 6210300"/>
              <a:gd name="connsiteY0" fmla="*/ 12700 h 3048000"/>
              <a:gd name="connsiteX1" fmla="*/ 6184900 w 6210300"/>
              <a:gd name="connsiteY1" fmla="*/ 12700 h 3048000"/>
              <a:gd name="connsiteX2" fmla="*/ 901700 w 6210300"/>
              <a:gd name="connsiteY2" fmla="*/ 0 h 3048000"/>
              <a:gd name="connsiteX3" fmla="*/ 914400 w 6210300"/>
              <a:gd name="connsiteY3" fmla="*/ 1054100 h 3048000"/>
              <a:gd name="connsiteX4" fmla="*/ 0 w 6210300"/>
              <a:gd name="connsiteY4" fmla="*/ 1041400 h 3048000"/>
              <a:gd name="connsiteX5" fmla="*/ 0 w 6210300"/>
              <a:gd name="connsiteY5" fmla="*/ 1892300 h 3048000"/>
              <a:gd name="connsiteX6" fmla="*/ 1435100 w 6210300"/>
              <a:gd name="connsiteY6" fmla="*/ 1892300 h 3048000"/>
              <a:gd name="connsiteX7" fmla="*/ 1460500 w 6210300"/>
              <a:gd name="connsiteY7" fmla="*/ 3048000 h 3048000"/>
              <a:gd name="connsiteX8" fmla="*/ 2501900 w 6210300"/>
              <a:gd name="connsiteY8" fmla="*/ 3035300 h 3048000"/>
              <a:gd name="connsiteX9" fmla="*/ 2489200 w 6210300"/>
              <a:gd name="connsiteY9" fmla="*/ 1993900 h 3048000"/>
              <a:gd name="connsiteX10" fmla="*/ 4876800 w 6210300"/>
              <a:gd name="connsiteY10" fmla="*/ 1981200 h 3048000"/>
              <a:gd name="connsiteX11" fmla="*/ 4876800 w 6210300"/>
              <a:gd name="connsiteY11" fmla="*/ 1092200 h 3048000"/>
              <a:gd name="connsiteX12" fmla="*/ 6210300 w 6210300"/>
              <a:gd name="connsiteY12" fmla="*/ 1092200 h 3048000"/>
              <a:gd name="connsiteX13" fmla="*/ 6184900 w 6210300"/>
              <a:gd name="connsiteY13" fmla="*/ 12700 h 304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210300" h="3048000">
                <a:moveTo>
                  <a:pt x="6184900" y="12700"/>
                </a:moveTo>
                <a:lnTo>
                  <a:pt x="6184900" y="12700"/>
                </a:lnTo>
                <a:lnTo>
                  <a:pt x="901700" y="0"/>
                </a:lnTo>
                <a:lnTo>
                  <a:pt x="914400" y="1054100"/>
                </a:lnTo>
                <a:lnTo>
                  <a:pt x="0" y="1041400"/>
                </a:lnTo>
                <a:lnTo>
                  <a:pt x="0" y="1892300"/>
                </a:lnTo>
                <a:lnTo>
                  <a:pt x="1435100" y="1892300"/>
                </a:lnTo>
                <a:lnTo>
                  <a:pt x="1460500" y="3048000"/>
                </a:lnTo>
                <a:lnTo>
                  <a:pt x="2501900" y="3035300"/>
                </a:lnTo>
                <a:lnTo>
                  <a:pt x="2489200" y="1993900"/>
                </a:lnTo>
                <a:lnTo>
                  <a:pt x="4876800" y="1981200"/>
                </a:lnTo>
                <a:lnTo>
                  <a:pt x="4876800" y="1092200"/>
                </a:lnTo>
                <a:lnTo>
                  <a:pt x="6210300" y="1092200"/>
                </a:lnTo>
                <a:lnTo>
                  <a:pt x="6184900" y="12700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21" t="71043" r="44696" b="8011"/>
          <a:stretch/>
        </p:blipFill>
        <p:spPr>
          <a:xfrm>
            <a:off x="2919863" y="3318988"/>
            <a:ext cx="860049" cy="929391"/>
          </a:xfrm>
          <a:prstGeom prst="rect">
            <a:avLst/>
          </a:prstGeom>
        </p:spPr>
      </p:pic>
      <p:pic>
        <p:nvPicPr>
          <p:cNvPr id="10" name="9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21" t="71043" r="44696" b="8011"/>
          <a:stretch/>
        </p:blipFill>
        <p:spPr>
          <a:xfrm>
            <a:off x="4008444" y="3318988"/>
            <a:ext cx="860049" cy="929391"/>
          </a:xfrm>
          <a:prstGeom prst="rect">
            <a:avLst/>
          </a:prstGeom>
        </p:spPr>
      </p:pic>
      <p:pic>
        <p:nvPicPr>
          <p:cNvPr id="11" name="10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21" t="71043" r="44696" b="8011"/>
          <a:stretch/>
        </p:blipFill>
        <p:spPr>
          <a:xfrm>
            <a:off x="5004048" y="3363705"/>
            <a:ext cx="860049" cy="929391"/>
          </a:xfrm>
          <a:prstGeom prst="rect">
            <a:avLst/>
          </a:prstGeom>
        </p:spPr>
      </p:pic>
      <p:pic>
        <p:nvPicPr>
          <p:cNvPr id="14" name="13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88" t="37454" r="45232" b="45061"/>
          <a:stretch/>
        </p:blipFill>
        <p:spPr>
          <a:xfrm>
            <a:off x="1987916" y="4293096"/>
            <a:ext cx="783884" cy="842209"/>
          </a:xfrm>
          <a:prstGeom prst="rect">
            <a:avLst/>
          </a:prstGeom>
        </p:spPr>
      </p:pic>
      <p:pic>
        <p:nvPicPr>
          <p:cNvPr id="15" name="14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88" t="37454" r="45232" b="45061"/>
          <a:stretch/>
        </p:blipFill>
        <p:spPr>
          <a:xfrm>
            <a:off x="2924020" y="4293096"/>
            <a:ext cx="783884" cy="842209"/>
          </a:xfrm>
          <a:prstGeom prst="rect">
            <a:avLst/>
          </a:prstGeom>
        </p:spPr>
      </p:pic>
      <p:pic>
        <p:nvPicPr>
          <p:cNvPr id="16" name="15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88" t="37454" r="45232" b="45061"/>
          <a:stretch/>
        </p:blipFill>
        <p:spPr>
          <a:xfrm>
            <a:off x="3860381" y="4317873"/>
            <a:ext cx="783884" cy="842209"/>
          </a:xfrm>
          <a:prstGeom prst="rect">
            <a:avLst/>
          </a:prstGeom>
        </p:spPr>
      </p:pic>
      <p:pic>
        <p:nvPicPr>
          <p:cNvPr id="17" name="16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88" t="37454" r="45232" b="45061"/>
          <a:stretch/>
        </p:blipFill>
        <p:spPr>
          <a:xfrm>
            <a:off x="4860032" y="4365104"/>
            <a:ext cx="783884" cy="842209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21" t="71043" r="44696" b="8011"/>
          <a:stretch/>
        </p:blipFill>
        <p:spPr>
          <a:xfrm>
            <a:off x="6012160" y="3363705"/>
            <a:ext cx="860049" cy="929391"/>
          </a:xfrm>
          <a:prstGeom prst="rect">
            <a:avLst/>
          </a:prstGeom>
        </p:spPr>
      </p:pic>
      <p:pic>
        <p:nvPicPr>
          <p:cNvPr id="12" name="11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21" t="71043" r="44696" b="8011"/>
          <a:stretch/>
        </p:blipFill>
        <p:spPr>
          <a:xfrm>
            <a:off x="7020272" y="3356992"/>
            <a:ext cx="860049" cy="929391"/>
          </a:xfrm>
          <a:prstGeom prst="rect">
            <a:avLst/>
          </a:prstGeom>
        </p:spPr>
      </p:pic>
      <p:pic>
        <p:nvPicPr>
          <p:cNvPr id="18" name="17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88" t="37454" r="45232" b="45061"/>
          <a:stretch/>
        </p:blipFill>
        <p:spPr>
          <a:xfrm>
            <a:off x="5881311" y="4365104"/>
            <a:ext cx="783884" cy="842209"/>
          </a:xfrm>
          <a:prstGeom prst="rect">
            <a:avLst/>
          </a:prstGeom>
        </p:spPr>
      </p:pic>
      <p:pic>
        <p:nvPicPr>
          <p:cNvPr id="20" name="19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90" t="6491" r="60120" b="71941"/>
          <a:stretch/>
        </p:blipFill>
        <p:spPr>
          <a:xfrm>
            <a:off x="3316941" y="5373216"/>
            <a:ext cx="211825" cy="956997"/>
          </a:xfrm>
          <a:prstGeom prst="rect">
            <a:avLst/>
          </a:prstGeom>
        </p:spPr>
      </p:pic>
      <p:pic>
        <p:nvPicPr>
          <p:cNvPr id="23" name="22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4042143" y="5521730"/>
            <a:ext cx="264084" cy="247987"/>
          </a:xfrm>
          <a:prstGeom prst="rect">
            <a:avLst/>
          </a:prstGeom>
        </p:spPr>
      </p:pic>
      <p:pic>
        <p:nvPicPr>
          <p:cNvPr id="27" name="26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8466" r="83216" b="87805"/>
          <a:stretch/>
        </p:blipFill>
        <p:spPr>
          <a:xfrm>
            <a:off x="4075803" y="5886268"/>
            <a:ext cx="264084" cy="247987"/>
          </a:xfrm>
          <a:prstGeom prst="rect">
            <a:avLst/>
          </a:prstGeom>
        </p:spPr>
      </p:pic>
      <p:cxnSp>
        <p:nvCxnSpPr>
          <p:cNvPr id="58" name="57 Conector recto de flecha"/>
          <p:cNvCxnSpPr/>
          <p:nvPr/>
        </p:nvCxnSpPr>
        <p:spPr>
          <a:xfrm flipV="1">
            <a:off x="5892801" y="2731745"/>
            <a:ext cx="764519" cy="519455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Conector recto"/>
          <p:cNvCxnSpPr/>
          <p:nvPr/>
        </p:nvCxnSpPr>
        <p:spPr>
          <a:xfrm flipH="1">
            <a:off x="663838" y="3233576"/>
            <a:ext cx="536365" cy="7714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Conector recto"/>
          <p:cNvCxnSpPr/>
          <p:nvPr/>
        </p:nvCxnSpPr>
        <p:spPr>
          <a:xfrm flipH="1">
            <a:off x="1837333" y="3345259"/>
            <a:ext cx="536365" cy="7714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recto"/>
          <p:cNvCxnSpPr/>
          <p:nvPr/>
        </p:nvCxnSpPr>
        <p:spPr>
          <a:xfrm flipH="1">
            <a:off x="1030249" y="4328456"/>
            <a:ext cx="536365" cy="7714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Conector recto"/>
          <p:cNvCxnSpPr/>
          <p:nvPr/>
        </p:nvCxnSpPr>
        <p:spPr>
          <a:xfrm flipH="1">
            <a:off x="1352604" y="5445077"/>
            <a:ext cx="337770" cy="7714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Conector recto"/>
          <p:cNvCxnSpPr/>
          <p:nvPr/>
        </p:nvCxnSpPr>
        <p:spPr>
          <a:xfrm flipH="1">
            <a:off x="1936630" y="5465970"/>
            <a:ext cx="337770" cy="7714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Conector recto"/>
          <p:cNvCxnSpPr/>
          <p:nvPr/>
        </p:nvCxnSpPr>
        <p:spPr>
          <a:xfrm flipH="1">
            <a:off x="2602915" y="5496026"/>
            <a:ext cx="337770" cy="7714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recto"/>
          <p:cNvCxnSpPr/>
          <p:nvPr/>
        </p:nvCxnSpPr>
        <p:spPr>
          <a:xfrm flipH="1">
            <a:off x="5290902" y="5881770"/>
            <a:ext cx="205057" cy="33479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"/>
          <p:cNvCxnSpPr/>
          <p:nvPr/>
        </p:nvCxnSpPr>
        <p:spPr>
          <a:xfrm flipH="1">
            <a:off x="4829507" y="5857979"/>
            <a:ext cx="205057" cy="33479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73 Conector recto"/>
          <p:cNvCxnSpPr/>
          <p:nvPr/>
        </p:nvCxnSpPr>
        <p:spPr>
          <a:xfrm flipH="1">
            <a:off x="4463988" y="5830821"/>
            <a:ext cx="205057" cy="33479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"/>
          <p:cNvCxnSpPr/>
          <p:nvPr/>
        </p:nvCxnSpPr>
        <p:spPr>
          <a:xfrm flipH="1">
            <a:off x="4424005" y="5448808"/>
            <a:ext cx="205057" cy="33479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Conector recto"/>
          <p:cNvCxnSpPr/>
          <p:nvPr/>
        </p:nvCxnSpPr>
        <p:spPr>
          <a:xfrm flipH="1">
            <a:off x="4796182" y="5473827"/>
            <a:ext cx="205057" cy="33479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76 Conector recto"/>
          <p:cNvCxnSpPr/>
          <p:nvPr/>
        </p:nvCxnSpPr>
        <p:spPr>
          <a:xfrm flipH="1">
            <a:off x="5229015" y="5503900"/>
            <a:ext cx="205057" cy="33479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" name="80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63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34099" y="215961"/>
            <a:ext cx="8229600" cy="692759"/>
          </a:xfrm>
        </p:spPr>
        <p:txBody>
          <a:bodyPr>
            <a:normAutofit/>
          </a:bodyPr>
          <a:lstStyle/>
          <a:p>
            <a:pPr algn="l"/>
            <a:r>
              <a:rPr lang="es-CL" sz="3200" dirty="0" smtClean="0"/>
              <a:t>Sustracción con canje</a:t>
            </a:r>
            <a:endParaRPr lang="es-CL" sz="3200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sp>
        <p:nvSpPr>
          <p:cNvPr id="25" name="24 CuadroTexto"/>
          <p:cNvSpPr txBox="1"/>
          <p:nvPr/>
        </p:nvSpPr>
        <p:spPr>
          <a:xfrm>
            <a:off x="5162492" y="1228110"/>
            <a:ext cx="3902221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b="1" dirty="0" smtClean="0"/>
              <a:t>Paso 1</a:t>
            </a:r>
            <a:r>
              <a:rPr lang="es-CL" dirty="0" smtClean="0"/>
              <a:t>: ordenar según valor posicional.</a:t>
            </a:r>
          </a:p>
        </p:txBody>
      </p:sp>
      <p:graphicFrame>
        <p:nvGraphicFramePr>
          <p:cNvPr id="14" name="1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23131"/>
              </p:ext>
            </p:extLst>
          </p:nvPr>
        </p:nvGraphicFramePr>
        <p:xfrm>
          <a:off x="1547664" y="921041"/>
          <a:ext cx="3314128" cy="28993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532"/>
                <a:gridCol w="828532"/>
                <a:gridCol w="828532"/>
                <a:gridCol w="828532"/>
              </a:tblGrid>
              <a:tr h="396321">
                <a:tc>
                  <a:txBody>
                    <a:bodyPr/>
                    <a:lstStyle/>
                    <a:p>
                      <a:pPr algn="ctr"/>
                      <a:r>
                        <a:rPr lang="es-CL" sz="1800" b="1" dirty="0" smtClean="0"/>
                        <a:t>UM</a:t>
                      </a:r>
                      <a:endParaRPr lang="es-CL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800" b="1" dirty="0" smtClean="0"/>
                        <a:t>C</a:t>
                      </a:r>
                      <a:endParaRPr lang="es-CL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800" b="1" dirty="0" smtClean="0"/>
                        <a:t>D</a:t>
                      </a:r>
                      <a:endParaRPr lang="es-CL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800" b="1" dirty="0" smtClean="0"/>
                        <a:t>U</a:t>
                      </a:r>
                      <a:endParaRPr lang="es-CL" sz="1800" b="1" dirty="0"/>
                    </a:p>
                  </a:txBody>
                  <a:tcPr/>
                </a:tc>
              </a:tr>
              <a:tr h="625759">
                <a:tc>
                  <a:txBody>
                    <a:bodyPr/>
                    <a:lstStyle/>
                    <a:p>
                      <a:pPr algn="ctr"/>
                      <a:endParaRPr lang="es-CL" sz="3200" b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7</a:t>
                      </a:r>
                      <a:endParaRPr lang="es-CL" sz="32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13</a:t>
                      </a:r>
                    </a:p>
                  </a:txBody>
                  <a:tcPr/>
                </a:tc>
              </a:tr>
              <a:tr h="625759"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8</a:t>
                      </a:r>
                      <a:endParaRPr lang="es-CL" sz="32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3</a:t>
                      </a:r>
                    </a:p>
                  </a:txBody>
                  <a:tcPr/>
                </a:tc>
              </a:tr>
              <a:tr h="625759"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s-CL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s-CL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s-CL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s-CL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25759"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s-CL" sz="32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>
                          <a:solidFill>
                            <a:srgbClr val="00B050"/>
                          </a:solidFill>
                        </a:rPr>
                        <a:t>6</a:t>
                      </a:r>
                      <a:endParaRPr lang="es-CL" sz="32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>
                          <a:solidFill>
                            <a:srgbClr val="00B050"/>
                          </a:solidFill>
                        </a:rPr>
                        <a:t>8</a:t>
                      </a:r>
                      <a:endParaRPr lang="es-CL" sz="32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s-CL" sz="32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14 Rectángulo"/>
          <p:cNvSpPr/>
          <p:nvPr/>
        </p:nvSpPr>
        <p:spPr>
          <a:xfrm>
            <a:off x="755576" y="1913424"/>
            <a:ext cx="46679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7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-</a:t>
            </a:r>
            <a:endParaRPr lang="es-ES" sz="7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16" name="15 Conector recto"/>
          <p:cNvCxnSpPr/>
          <p:nvPr/>
        </p:nvCxnSpPr>
        <p:spPr>
          <a:xfrm>
            <a:off x="1374582" y="3154145"/>
            <a:ext cx="3668293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CuadroTexto"/>
          <p:cNvSpPr txBox="1"/>
          <p:nvPr/>
        </p:nvSpPr>
        <p:spPr>
          <a:xfrm>
            <a:off x="5148064" y="1844824"/>
            <a:ext cx="3916649" cy="175432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b="1" dirty="0" smtClean="0"/>
              <a:t>Paso 2</a:t>
            </a:r>
            <a:r>
              <a:rPr lang="es-CL" dirty="0" smtClean="0"/>
              <a:t>: </a:t>
            </a:r>
            <a:r>
              <a:rPr lang="es-CL" u="sng" dirty="0" smtClean="0"/>
              <a:t>restar iniciando desde las unidades</a:t>
            </a:r>
            <a:r>
              <a:rPr lang="es-CL" dirty="0" smtClean="0"/>
              <a:t>  ¿Si tengo 3u, le puedo quitar 9?.  Pedimos a la decena, que tiene 5 y si regala y quedará con 4D. Como le pasa 1 decena a las unidades, nos queda 13. Y ahora resto 13-9 = 4</a:t>
            </a:r>
          </a:p>
        </p:txBody>
      </p:sp>
      <p:cxnSp>
        <p:nvCxnSpPr>
          <p:cNvPr id="19" name="18 Conector recto"/>
          <p:cNvCxnSpPr/>
          <p:nvPr/>
        </p:nvCxnSpPr>
        <p:spPr>
          <a:xfrm flipH="1">
            <a:off x="4355976" y="2062627"/>
            <a:ext cx="205057" cy="33479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 flipH="1">
            <a:off x="3491880" y="2062627"/>
            <a:ext cx="205057" cy="33479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CuadroTexto"/>
          <p:cNvSpPr txBox="1"/>
          <p:nvPr/>
        </p:nvSpPr>
        <p:spPr>
          <a:xfrm>
            <a:off x="467544" y="3933056"/>
            <a:ext cx="8597169" cy="12003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b="1" dirty="0" smtClean="0"/>
              <a:t>Paso 3</a:t>
            </a:r>
            <a:r>
              <a:rPr lang="es-CL" dirty="0" smtClean="0"/>
              <a:t>: </a:t>
            </a:r>
            <a:r>
              <a:rPr lang="es-CL" u="sng" dirty="0" smtClean="0"/>
              <a:t>Continuar con las decenas</a:t>
            </a:r>
            <a:r>
              <a:rPr lang="es-CL" dirty="0" smtClean="0"/>
              <a:t>. Recuerda que ya no tenemos 5, tenemos 4 decenas, ¿le puedo quitar 6?.  Como no se puede, pedimos a las centenas que tiene 8 y le regalará 1 centena a las decenas.  Así quedarán sólo 7 centenas . Recordemos que 1 centena = 10 decenas por lo tanto le sumo 10 a las 4 decenas que ya tengo, y procedo a restar 14–6 = 8.</a:t>
            </a:r>
          </a:p>
        </p:txBody>
      </p:sp>
      <p:cxnSp>
        <p:nvCxnSpPr>
          <p:cNvPr id="23" name="22 Conector recto"/>
          <p:cNvCxnSpPr/>
          <p:nvPr/>
        </p:nvCxnSpPr>
        <p:spPr>
          <a:xfrm flipH="1">
            <a:off x="2627784" y="2098091"/>
            <a:ext cx="205057" cy="33479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CuadroTexto"/>
          <p:cNvSpPr txBox="1"/>
          <p:nvPr/>
        </p:nvSpPr>
        <p:spPr>
          <a:xfrm>
            <a:off x="467544" y="5285785"/>
            <a:ext cx="8597169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b="1" dirty="0" smtClean="0"/>
              <a:t>Paso 4</a:t>
            </a:r>
            <a:r>
              <a:rPr lang="es-CL" dirty="0" smtClean="0"/>
              <a:t>: </a:t>
            </a:r>
            <a:r>
              <a:rPr lang="es-CL" u="sng" dirty="0" smtClean="0"/>
              <a:t>Continuar con las centenas</a:t>
            </a:r>
            <a:r>
              <a:rPr lang="es-CL" dirty="0" smtClean="0"/>
              <a:t>. Recuerda que ya no tenemos 8 centenas, tenemos 7. Por lo tanto, restamos 7-1 = 6.</a:t>
            </a:r>
          </a:p>
        </p:txBody>
      </p:sp>
      <p:sp>
        <p:nvSpPr>
          <p:cNvPr id="27" name="26 CuadroTexto"/>
          <p:cNvSpPr txBox="1"/>
          <p:nvPr/>
        </p:nvSpPr>
        <p:spPr>
          <a:xfrm>
            <a:off x="467543" y="6084516"/>
            <a:ext cx="8597169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b="1" dirty="0" smtClean="0"/>
              <a:t>Paso 5</a:t>
            </a:r>
            <a:r>
              <a:rPr lang="es-CL" dirty="0" smtClean="0"/>
              <a:t>: </a:t>
            </a:r>
            <a:r>
              <a:rPr lang="es-CL" u="sng" dirty="0" smtClean="0"/>
              <a:t>Seguir con las  unidades de mil</a:t>
            </a:r>
            <a:r>
              <a:rPr lang="es-CL" dirty="0" smtClean="0"/>
              <a:t>.  Restamos 3-2 = 1.</a:t>
            </a:r>
          </a:p>
        </p:txBody>
      </p:sp>
    </p:spTree>
    <p:extLst>
      <p:ext uri="{BB962C8B-B14F-4D97-AF65-F5344CB8AC3E}">
        <p14:creationId xmlns:p14="http://schemas.microsoft.com/office/powerpoint/2010/main" val="30440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5515" y="-99391"/>
            <a:ext cx="8712968" cy="1296143"/>
          </a:xfrm>
        </p:spPr>
        <p:txBody>
          <a:bodyPr>
            <a:normAutofit/>
          </a:bodyPr>
          <a:lstStyle/>
          <a:p>
            <a:r>
              <a:rPr lang="es-CL" sz="3600" dirty="0" smtClean="0"/>
              <a:t>Para hacer el canje es necesario recordar las equivalencias posicionales:</a:t>
            </a:r>
            <a:endParaRPr lang="es-CL" sz="3600" dirty="0"/>
          </a:p>
        </p:txBody>
      </p:sp>
      <p:graphicFrame>
        <p:nvGraphicFramePr>
          <p:cNvPr id="13" name="1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539769"/>
              </p:ext>
            </p:extLst>
          </p:nvPr>
        </p:nvGraphicFramePr>
        <p:xfrm>
          <a:off x="395536" y="1124744"/>
          <a:ext cx="8424936" cy="55446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6234"/>
                <a:gridCol w="2106234"/>
                <a:gridCol w="2106234"/>
                <a:gridCol w="2106234"/>
              </a:tblGrid>
              <a:tr h="604251"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/>
                        <a:t>UM</a:t>
                      </a:r>
                      <a:endParaRPr lang="es-CL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/>
                        <a:t>C</a:t>
                      </a:r>
                      <a:endParaRPr lang="es-CL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/>
                        <a:t>D</a:t>
                      </a:r>
                      <a:endParaRPr lang="es-CL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b="1" dirty="0" smtClean="0"/>
                        <a:t>U</a:t>
                      </a:r>
                      <a:endParaRPr lang="es-CL" sz="3200" b="1" dirty="0"/>
                    </a:p>
                  </a:txBody>
                  <a:tcPr/>
                </a:tc>
              </a:tr>
              <a:tr h="1526529">
                <a:tc>
                  <a:txBody>
                    <a:bodyPr/>
                    <a:lstStyle/>
                    <a:p>
                      <a:pPr algn="ctr"/>
                      <a:endParaRPr lang="es-CL" sz="1800" b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8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Si no tengo la</a:t>
                      </a:r>
                      <a:r>
                        <a:rPr lang="es-CL" sz="1800" b="1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 suficiente cantidad de decenas debo pedir una a las unidades de mil</a:t>
                      </a:r>
                      <a:endParaRPr lang="es-CL" sz="18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8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Si no tengo la suficiente</a:t>
                      </a:r>
                      <a:r>
                        <a:rPr lang="es-CL" sz="1800" b="1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 cantidad de decenas debo pedir una a las centenas</a:t>
                      </a:r>
                      <a:endParaRPr lang="es-CL" sz="1800" b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8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Si no tengo la suficiente cantidad de unidades se debe pedir una decena</a:t>
                      </a:r>
                    </a:p>
                  </a:txBody>
                  <a:tcPr/>
                </a:tc>
              </a:tr>
              <a:tr h="1176049">
                <a:tc>
                  <a:txBody>
                    <a:bodyPr/>
                    <a:lstStyle/>
                    <a:p>
                      <a:pPr algn="ctr"/>
                      <a:endParaRPr lang="es-CL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800" b="1" dirty="0" smtClean="0">
                          <a:solidFill>
                            <a:srgbClr val="FF0000"/>
                          </a:solidFill>
                        </a:rPr>
                        <a:t>1 unidad de mil = 10</a:t>
                      </a:r>
                      <a:r>
                        <a:rPr lang="es-CL" sz="1800" b="1" baseline="0" dirty="0" smtClean="0">
                          <a:solidFill>
                            <a:srgbClr val="FF0000"/>
                          </a:solidFill>
                        </a:rPr>
                        <a:t> Centenas</a:t>
                      </a:r>
                      <a:endParaRPr lang="es-CL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800" b="1" dirty="0" smtClean="0">
                          <a:solidFill>
                            <a:srgbClr val="FF0000"/>
                          </a:solidFill>
                        </a:rPr>
                        <a:t>1 centena = 10 decenas</a:t>
                      </a:r>
                      <a:endParaRPr lang="es-CL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800" b="1" dirty="0" smtClean="0">
                          <a:solidFill>
                            <a:srgbClr val="FF0000"/>
                          </a:solidFill>
                        </a:rPr>
                        <a:t>Una decena = 10 unidades</a:t>
                      </a:r>
                      <a:endParaRPr lang="es-CL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118893">
                <a:tc>
                  <a:txBody>
                    <a:bodyPr/>
                    <a:lstStyle/>
                    <a:p>
                      <a:pPr algn="ctr"/>
                      <a:endParaRPr lang="es-CL" sz="18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18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18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18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1118893">
                <a:tc>
                  <a:txBody>
                    <a:bodyPr/>
                    <a:lstStyle/>
                    <a:p>
                      <a:pPr algn="ctr"/>
                      <a:endParaRPr lang="es-CL" sz="18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18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18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18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4" name="13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0" t="66096" r="44696" b="4464"/>
          <a:stretch/>
        </p:blipFill>
        <p:spPr>
          <a:xfrm rot="10800000">
            <a:off x="1403648" y="5474097"/>
            <a:ext cx="2448272" cy="1058712"/>
          </a:xfrm>
          <a:prstGeom prst="rect">
            <a:avLst/>
          </a:prstGeom>
        </p:spPr>
      </p:pic>
      <p:pic>
        <p:nvPicPr>
          <p:cNvPr id="15" name="14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30" t="6491" r="57443" b="71941"/>
          <a:stretch/>
        </p:blipFill>
        <p:spPr>
          <a:xfrm rot="10800000">
            <a:off x="6913200" y="3992346"/>
            <a:ext cx="1798320" cy="956997"/>
          </a:xfrm>
          <a:prstGeom prst="rect">
            <a:avLst/>
          </a:prstGeom>
        </p:spPr>
      </p:pic>
      <p:sp>
        <p:nvSpPr>
          <p:cNvPr id="3" name="2 Flecha derecha"/>
          <p:cNvSpPr/>
          <p:nvPr/>
        </p:nvSpPr>
        <p:spPr>
          <a:xfrm>
            <a:off x="7380312" y="4187478"/>
            <a:ext cx="720080" cy="4850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5 Flecha curvada hacia abajo"/>
          <p:cNvSpPr/>
          <p:nvPr/>
        </p:nvSpPr>
        <p:spPr>
          <a:xfrm rot="1314125" flipH="1">
            <a:off x="6271862" y="1457566"/>
            <a:ext cx="861000" cy="400784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pic>
        <p:nvPicPr>
          <p:cNvPr id="18" name="17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34468" r="45337" b="41612"/>
          <a:stretch/>
        </p:blipFill>
        <p:spPr>
          <a:xfrm rot="10800000">
            <a:off x="4067945" y="4527882"/>
            <a:ext cx="2939143" cy="1061357"/>
          </a:xfrm>
          <a:prstGeom prst="rect">
            <a:avLst/>
          </a:prstGeom>
        </p:spPr>
      </p:pic>
      <p:sp>
        <p:nvSpPr>
          <p:cNvPr id="19" name="18 Flecha derecha"/>
          <p:cNvSpPr/>
          <p:nvPr/>
        </p:nvSpPr>
        <p:spPr>
          <a:xfrm>
            <a:off x="4817436" y="4860877"/>
            <a:ext cx="360040" cy="3682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0" name="19 Flecha derecha"/>
          <p:cNvSpPr/>
          <p:nvPr/>
        </p:nvSpPr>
        <p:spPr>
          <a:xfrm>
            <a:off x="2123728" y="5819345"/>
            <a:ext cx="360040" cy="3682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1" name="20 Flecha curvada hacia abajo"/>
          <p:cNvSpPr/>
          <p:nvPr/>
        </p:nvSpPr>
        <p:spPr>
          <a:xfrm rot="1314125" flipH="1">
            <a:off x="4092778" y="1423884"/>
            <a:ext cx="861000" cy="400784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2" name="21 Flecha curvada hacia abajo"/>
          <p:cNvSpPr/>
          <p:nvPr/>
        </p:nvSpPr>
        <p:spPr>
          <a:xfrm rot="1314125" flipH="1">
            <a:off x="2053268" y="1405440"/>
            <a:ext cx="861000" cy="400784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77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12 Imagen" descr="Imágenes, fotos de stock y vectores sobre Cerebro Ejercicios ...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51"/>
          <a:stretch/>
        </p:blipFill>
        <p:spPr bwMode="auto">
          <a:xfrm>
            <a:off x="6876256" y="5247113"/>
            <a:ext cx="1870075" cy="126428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200" dirty="0" smtClean="0"/>
              <a:t>¿Qué alternativa marcaste?</a:t>
            </a:r>
            <a:endParaRPr lang="es-CL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3312367"/>
          </a:xfrm>
        </p:spPr>
        <p:txBody>
          <a:bodyPr>
            <a:normAutofit fontScale="70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s-CL" dirty="0"/>
              <a:t>¿Qué dígito completa la sustracción para que sea correcta?</a:t>
            </a:r>
          </a:p>
          <a:p>
            <a:pPr marL="0" indent="0">
              <a:buNone/>
            </a:pPr>
            <a:endParaRPr lang="es-CL" dirty="0"/>
          </a:p>
          <a:p>
            <a:pPr marL="514350" lvl="0" indent="-514350">
              <a:buFont typeface="+mj-lt"/>
              <a:buAutoNum type="alphaLcParenR"/>
            </a:pPr>
            <a:r>
              <a:rPr lang="es-CL" dirty="0"/>
              <a:t>3 </a:t>
            </a:r>
            <a:endParaRPr lang="es-CL" dirty="0" smtClean="0"/>
          </a:p>
          <a:p>
            <a:pPr marL="514350" lvl="0" indent="-514350">
              <a:buFont typeface="+mj-lt"/>
              <a:buAutoNum type="alphaLcParenR"/>
            </a:pPr>
            <a:r>
              <a:rPr lang="es-CL" dirty="0" smtClean="0"/>
              <a:t>4</a:t>
            </a:r>
            <a:endParaRPr lang="es-CL" dirty="0"/>
          </a:p>
          <a:p>
            <a:pPr marL="514350" lvl="0" indent="-514350">
              <a:buFont typeface="+mj-lt"/>
              <a:buAutoNum type="alphaLcParenR"/>
            </a:pPr>
            <a:r>
              <a:rPr lang="es-CL" dirty="0"/>
              <a:t>2</a:t>
            </a:r>
          </a:p>
          <a:p>
            <a:pPr marL="514350" lvl="0" indent="-514350">
              <a:buFont typeface="+mj-lt"/>
              <a:buAutoNum type="alphaLcParenR"/>
            </a:pPr>
            <a:r>
              <a:rPr lang="es-CL" dirty="0"/>
              <a:t>5</a:t>
            </a:r>
          </a:p>
          <a:p>
            <a:pPr marL="0" indent="0">
              <a:buNone/>
            </a:pPr>
            <a:endParaRPr lang="es-CL" dirty="0"/>
          </a:p>
          <a:p>
            <a:pPr marL="0" lvl="0" indent="0">
              <a:buNone/>
            </a:pPr>
            <a:r>
              <a:rPr lang="es-CL" dirty="0" smtClean="0"/>
              <a:t>2. </a:t>
            </a:r>
            <a:r>
              <a:rPr lang="es-CL" dirty="0"/>
              <a:t>Si tienes 465 láminas y pierdes 142 ¿Qué operación te dirá cuántas láminas te quedan</a:t>
            </a:r>
            <a:r>
              <a:rPr lang="es-CL" dirty="0" smtClean="0"/>
              <a:t>?</a:t>
            </a:r>
          </a:p>
          <a:p>
            <a:pPr marL="0" lvl="0" indent="0">
              <a:buNone/>
            </a:pPr>
            <a:endParaRPr lang="es-CL" dirty="0"/>
          </a:p>
          <a:p>
            <a:pPr marL="0" lvl="0" indent="0">
              <a:buNone/>
            </a:pPr>
            <a:endParaRPr lang="es-CL" dirty="0"/>
          </a:p>
        </p:txBody>
      </p:sp>
      <p:sp>
        <p:nvSpPr>
          <p:cNvPr id="4" name="3 Rectángulo redondeado"/>
          <p:cNvSpPr/>
          <p:nvPr/>
        </p:nvSpPr>
        <p:spPr>
          <a:xfrm>
            <a:off x="522292" y="2132856"/>
            <a:ext cx="953364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Rectángulo redondeado"/>
          <p:cNvSpPr/>
          <p:nvPr/>
        </p:nvSpPr>
        <p:spPr>
          <a:xfrm flipV="1">
            <a:off x="5292080" y="4340894"/>
            <a:ext cx="1800200" cy="153836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Cuadro de texto 2"/>
          <p:cNvSpPr txBox="1">
            <a:spLocks noChangeArrowheads="1"/>
          </p:cNvSpPr>
          <p:nvPr/>
        </p:nvSpPr>
        <p:spPr bwMode="auto">
          <a:xfrm>
            <a:off x="5292080" y="1904888"/>
            <a:ext cx="1368152" cy="1366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2400" dirty="0">
                <a:effectLst/>
                <a:latin typeface="Calibri"/>
                <a:ea typeface="Calibri"/>
                <a:cs typeface="Times New Roman"/>
              </a:rPr>
              <a:t>    3 8 2  </a:t>
            </a:r>
            <a:r>
              <a:rPr lang="es-CL" sz="2400" dirty="0" smtClean="0">
                <a:effectLst/>
                <a:latin typeface="Calibri"/>
                <a:ea typeface="Calibri"/>
                <a:cs typeface="Times New Roman"/>
              </a:rPr>
              <a:t>   </a:t>
            </a:r>
            <a:r>
              <a:rPr lang="es-CL" sz="2400" u="sng" dirty="0">
                <a:effectLst/>
                <a:latin typeface="Calibri"/>
                <a:ea typeface="Calibri"/>
                <a:cs typeface="Times New Roman"/>
              </a:rPr>
              <a:t>-   1 </a:t>
            </a:r>
            <a:r>
              <a:rPr lang="es-CL" sz="2400" u="sng" dirty="0" smtClean="0">
                <a:effectLst/>
                <a:latin typeface="Calibri"/>
                <a:ea typeface="Calibri"/>
                <a:cs typeface="Times New Roman"/>
              </a:rPr>
              <a:t>3 </a:t>
            </a:r>
            <a:r>
              <a:rPr lang="es-CL" sz="2400" u="sng" dirty="0">
                <a:effectLst/>
                <a:latin typeface="Calibri"/>
                <a:ea typeface="Calibri"/>
                <a:cs typeface="Times New Roman"/>
              </a:rPr>
              <a:t>7</a:t>
            </a:r>
            <a:r>
              <a:rPr lang="es-CL" sz="2400" dirty="0">
                <a:effectLst/>
                <a:latin typeface="Calibri"/>
                <a:ea typeface="Calibri"/>
                <a:cs typeface="Times New Roman"/>
              </a:rPr>
              <a:t>          .   2 4 5      </a:t>
            </a:r>
          </a:p>
        </p:txBody>
      </p:sp>
      <p:sp>
        <p:nvSpPr>
          <p:cNvPr id="8" name="7 Elipse"/>
          <p:cNvSpPr/>
          <p:nvPr/>
        </p:nvSpPr>
        <p:spPr>
          <a:xfrm>
            <a:off x="5868144" y="2312876"/>
            <a:ext cx="288032" cy="54006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Cuadro de texto 2"/>
          <p:cNvSpPr txBox="1">
            <a:spLocks noChangeArrowheads="1"/>
          </p:cNvSpPr>
          <p:nvPr/>
        </p:nvSpPr>
        <p:spPr bwMode="auto">
          <a:xfrm>
            <a:off x="486525" y="4545448"/>
            <a:ext cx="1224136" cy="108337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2800">
                <a:effectLst/>
                <a:latin typeface="Calibri"/>
                <a:ea typeface="Calibri"/>
                <a:cs typeface="Times New Roman"/>
              </a:rPr>
              <a:t>    142   </a:t>
            </a:r>
            <a:r>
              <a:rPr lang="es-CL" sz="2800" u="sng">
                <a:effectLst/>
                <a:latin typeface="Calibri"/>
                <a:ea typeface="Calibri"/>
                <a:cs typeface="Times New Roman"/>
              </a:rPr>
              <a:t>-  465</a:t>
            </a:r>
            <a:endParaRPr lang="es-CL" sz="28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0" name="Cuadro de texto 2"/>
          <p:cNvSpPr txBox="1">
            <a:spLocks noChangeArrowheads="1"/>
          </p:cNvSpPr>
          <p:nvPr/>
        </p:nvSpPr>
        <p:spPr bwMode="auto">
          <a:xfrm>
            <a:off x="2136776" y="4545448"/>
            <a:ext cx="1224136" cy="108337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2800">
                <a:effectLst/>
                <a:latin typeface="Calibri"/>
                <a:ea typeface="Calibri"/>
                <a:cs typeface="Times New Roman"/>
              </a:rPr>
              <a:t>    465   </a:t>
            </a:r>
            <a:r>
              <a:rPr lang="es-CL" sz="2800" u="sng">
                <a:effectLst/>
                <a:latin typeface="Calibri"/>
                <a:ea typeface="Calibri"/>
                <a:cs typeface="Times New Roman"/>
              </a:rPr>
              <a:t>+  142</a:t>
            </a:r>
            <a:endParaRPr lang="es-CL" sz="28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1" name="Cuadro de texto 2"/>
          <p:cNvSpPr txBox="1">
            <a:spLocks noChangeArrowheads="1"/>
          </p:cNvSpPr>
          <p:nvPr/>
        </p:nvSpPr>
        <p:spPr bwMode="auto">
          <a:xfrm>
            <a:off x="3851920" y="4545448"/>
            <a:ext cx="1224136" cy="108337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2800">
                <a:effectLst/>
                <a:latin typeface="Calibri"/>
                <a:ea typeface="Calibri"/>
                <a:cs typeface="Times New Roman"/>
              </a:rPr>
              <a:t>    142   </a:t>
            </a:r>
            <a:r>
              <a:rPr lang="es-CL" sz="2800" u="sng">
                <a:effectLst/>
                <a:latin typeface="Calibri"/>
                <a:ea typeface="Calibri"/>
                <a:cs typeface="Times New Roman"/>
              </a:rPr>
              <a:t>+  465</a:t>
            </a:r>
            <a:endParaRPr lang="es-CL" sz="28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Cuadro de texto 2"/>
          <p:cNvSpPr txBox="1">
            <a:spLocks noChangeArrowheads="1"/>
          </p:cNvSpPr>
          <p:nvPr/>
        </p:nvSpPr>
        <p:spPr bwMode="auto">
          <a:xfrm>
            <a:off x="5544109" y="4568388"/>
            <a:ext cx="1224136" cy="108337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2800">
                <a:effectLst/>
                <a:latin typeface="Calibri"/>
                <a:ea typeface="Calibri"/>
                <a:cs typeface="Times New Roman"/>
              </a:rPr>
              <a:t>    465   </a:t>
            </a:r>
            <a:r>
              <a:rPr lang="es-CL" sz="2800" u="sng">
                <a:effectLst/>
                <a:latin typeface="Calibri"/>
                <a:ea typeface="Calibri"/>
                <a:cs typeface="Times New Roman"/>
              </a:rPr>
              <a:t>-  142</a:t>
            </a:r>
            <a:endParaRPr lang="es-CL" sz="28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4" name="13 Llamada rectangular redondeada"/>
          <p:cNvSpPr/>
          <p:nvPr/>
        </p:nvSpPr>
        <p:spPr>
          <a:xfrm>
            <a:off x="1979712" y="5879256"/>
            <a:ext cx="4392488" cy="790104"/>
          </a:xfrm>
          <a:prstGeom prst="wedgeRoundRectCallout">
            <a:avLst>
              <a:gd name="adj1" fmla="val 73886"/>
              <a:gd name="adj2" fmla="val -3394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b="1" dirty="0" smtClean="0"/>
              <a:t>RESUELVE LAS CUATRO OPERACIONES, NO OLVIDES PRACTICAR.</a:t>
            </a:r>
            <a:endParaRPr lang="es-CL" sz="2000" b="1" dirty="0"/>
          </a:p>
        </p:txBody>
      </p:sp>
    </p:spTree>
    <p:extLst>
      <p:ext uri="{BB962C8B-B14F-4D97-AF65-F5344CB8AC3E}">
        <p14:creationId xmlns:p14="http://schemas.microsoft.com/office/powerpoint/2010/main" val="289649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492</TotalTime>
  <Words>535</Words>
  <Application>Microsoft Office PowerPoint</Application>
  <PresentationFormat>Presentación en pantalla (4:3)</PresentationFormat>
  <Paragraphs>102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APOYO GUÍA N° 8</vt:lpstr>
      <vt:lpstr>Algoritmo de la Sustracción</vt:lpstr>
      <vt:lpstr>Presentación de PowerPoint</vt:lpstr>
      <vt:lpstr>Sustracción con canje</vt:lpstr>
      <vt:lpstr>Para hacer el canje es necesario recordar las equivalencias posicionales:</vt:lpstr>
      <vt:lpstr>¿Qué alternativa marcaste?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APOYO GUÍA N° 3</dc:title>
  <dc:creator>Maritza Medina Silva</dc:creator>
  <cp:lastModifiedBy>Notebook10</cp:lastModifiedBy>
  <cp:revision>48</cp:revision>
  <dcterms:created xsi:type="dcterms:W3CDTF">2020-03-26T01:06:58Z</dcterms:created>
  <dcterms:modified xsi:type="dcterms:W3CDTF">2020-05-23T23:43:49Z</dcterms:modified>
</cp:coreProperties>
</file>