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sldIdLst>
    <p:sldId id="256" r:id="rId2"/>
    <p:sldId id="257" r:id="rId3"/>
    <p:sldId id="264" r:id="rId4"/>
    <p:sldId id="261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4301B-571C-46FD-A683-32846BF45071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A256C-9F9D-4688-B05E-FC267D04DC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28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A256C-9F9D-4688-B05E-FC267D04DCA1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9329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682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434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086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802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077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07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676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683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797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593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023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094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67744" y="1020166"/>
            <a:ext cx="4419600" cy="1298575"/>
          </a:xfrm>
        </p:spPr>
        <p:txBody>
          <a:bodyPr/>
          <a:lstStyle/>
          <a:p>
            <a:r>
              <a:rPr lang="es-CL" dirty="0" smtClean="0"/>
              <a:t>APOYO GUÍA N° 6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9692" y="4365104"/>
            <a:ext cx="6400800" cy="1752600"/>
          </a:xfrm>
        </p:spPr>
        <p:txBody>
          <a:bodyPr>
            <a:normAutofit/>
          </a:bodyPr>
          <a:lstStyle/>
          <a:p>
            <a:r>
              <a:rPr lang="es-CL" dirty="0" smtClean="0"/>
              <a:t>Colegio Mineral El Teniente</a:t>
            </a:r>
          </a:p>
          <a:p>
            <a:r>
              <a:rPr lang="es-CL" dirty="0" smtClean="0"/>
              <a:t>Cuarto año Básico A – B y C</a:t>
            </a:r>
          </a:p>
          <a:p>
            <a:r>
              <a:rPr lang="es-CL" dirty="0" smtClean="0"/>
              <a:t>Maritza Medina Silva</a:t>
            </a:r>
            <a:endParaRPr lang="es-CL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1238961" cy="1226203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225" y="332656"/>
            <a:ext cx="1033603" cy="127474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745356" y="2530351"/>
            <a:ext cx="7949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/>
              <a:t>Objetivo: Redondear números a los valores posicionales más cercanos.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/>
            <a:r>
              <a:rPr lang="es-CL" dirty="0" smtClean="0"/>
              <a:t>Inicio: </a:t>
            </a:r>
            <a:endParaRPr lang="es-CL" dirty="0"/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104876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CL" dirty="0" smtClean="0"/>
              <a:t>Si el producto marcó un precio de $3.890 ¿Por qué crees que él dijo que su valor era de $ 4.000?</a:t>
            </a:r>
            <a:endParaRPr lang="es-CL" dirty="0"/>
          </a:p>
        </p:txBody>
      </p:sp>
      <p:pic>
        <p:nvPicPr>
          <p:cNvPr id="19" name="0 Imagen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75" b="29948"/>
          <a:stretch/>
        </p:blipFill>
        <p:spPr bwMode="auto">
          <a:xfrm>
            <a:off x="899592" y="2444695"/>
            <a:ext cx="5472608" cy="27771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13 Llamada rectangular redondeada"/>
          <p:cNvSpPr/>
          <p:nvPr/>
        </p:nvSpPr>
        <p:spPr>
          <a:xfrm>
            <a:off x="725229" y="2231353"/>
            <a:ext cx="1673225" cy="327660"/>
          </a:xfrm>
          <a:prstGeom prst="wedgeRoundRectCallout">
            <a:avLst>
              <a:gd name="adj1" fmla="val 70009"/>
              <a:gd name="adj2" fmla="val -1167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200">
                <a:solidFill>
                  <a:srgbClr val="000000"/>
                </a:solidFill>
                <a:effectLst/>
                <a:ea typeface="Calibri"/>
                <a:cs typeface="Times New Roman"/>
              </a:rPr>
              <a:t>Mira, cuesta $4.000</a:t>
            </a:r>
            <a:endParaRPr lang="es-CL" sz="1100">
              <a:effectLst/>
              <a:ea typeface="Calibri"/>
              <a:cs typeface="Times New Roman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547417" y="1988840"/>
            <a:ext cx="3201047" cy="20313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Es mucho más fácil trabajar con números que «llamamos cerrados», les decimos a sí a los que están compuestos por un número del 1 a 9 y lo acompañan ceros, ejemplo: </a:t>
            </a:r>
          </a:p>
          <a:p>
            <a:pPr algn="ctr"/>
            <a:r>
              <a:rPr lang="es-CL" dirty="0" smtClean="0"/>
              <a:t>3.000 – 500 – 8.000 – 70 </a:t>
            </a:r>
            <a:endParaRPr lang="es-CL" dirty="0"/>
          </a:p>
        </p:txBody>
      </p:sp>
      <p:sp>
        <p:nvSpPr>
          <p:cNvPr id="12" name="11 CuadroTexto"/>
          <p:cNvSpPr txBox="1"/>
          <p:nvPr/>
        </p:nvSpPr>
        <p:spPr>
          <a:xfrm>
            <a:off x="919982" y="5385288"/>
            <a:ext cx="768446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>
                <a:solidFill>
                  <a:srgbClr val="FF0000"/>
                </a:solidFill>
              </a:rPr>
              <a:t>Si tienes que pagar un producto que tiene un valor de $3.890, y sólo cuentas con billetes de $1.000 ¿Cuántos dinero entregarías para esperar el vuelto?</a:t>
            </a:r>
            <a:endParaRPr lang="es-C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41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s-CL" dirty="0" smtClean="0"/>
              <a:t>Aproximar números</a:t>
            </a:r>
            <a:endParaRPr lang="es-CL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534495" y="955550"/>
            <a:ext cx="7592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Aproximaremos paso a paso 7.648 a la </a:t>
            </a:r>
            <a:r>
              <a:rPr lang="es-CL" b="1" dirty="0" smtClean="0">
                <a:solidFill>
                  <a:srgbClr val="FF0000"/>
                </a:solidFill>
              </a:rPr>
              <a:t>unidad de mil </a:t>
            </a:r>
            <a:endParaRPr lang="es-CL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898826"/>
              </p:ext>
            </p:extLst>
          </p:nvPr>
        </p:nvGraphicFramePr>
        <p:xfrm>
          <a:off x="755576" y="1288766"/>
          <a:ext cx="7344816" cy="3004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204"/>
                <a:gridCol w="1836204"/>
                <a:gridCol w="1836204"/>
                <a:gridCol w="1836204"/>
              </a:tblGrid>
              <a:tr h="625624"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UM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C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D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U</a:t>
                      </a:r>
                      <a:endParaRPr lang="es-CL" sz="3200" b="1" dirty="0"/>
                    </a:p>
                  </a:txBody>
                  <a:tcPr/>
                </a:tc>
              </a:tr>
              <a:tr h="670520"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s-CL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</a:tr>
              <a:tr h="976627">
                <a:tc>
                  <a:txBody>
                    <a:bodyPr/>
                    <a:lstStyle/>
                    <a:p>
                      <a:pPr algn="ctr"/>
                      <a:endParaRPr lang="es-CL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4000" b="1" dirty="0"/>
                    </a:p>
                  </a:txBody>
                  <a:tcPr/>
                </a:tc>
              </a:tr>
              <a:tr h="577029"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 smtClean="0"/>
                        <a:t>8</a:t>
                      </a:r>
                      <a:endParaRPr lang="es-CL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 smtClean="0"/>
                        <a:t>0</a:t>
                      </a:r>
                      <a:endParaRPr lang="es-CL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 smtClean="0"/>
                        <a:t>0</a:t>
                      </a:r>
                      <a:endParaRPr lang="es-CL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 smtClean="0"/>
                        <a:t>0</a:t>
                      </a:r>
                      <a:endParaRPr lang="es-CL" sz="4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Elipse"/>
          <p:cNvSpPr/>
          <p:nvPr/>
        </p:nvSpPr>
        <p:spPr>
          <a:xfrm>
            <a:off x="1331640" y="2051406"/>
            <a:ext cx="648072" cy="576064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CuadroTexto"/>
          <p:cNvSpPr txBox="1"/>
          <p:nvPr/>
        </p:nvSpPr>
        <p:spPr>
          <a:xfrm>
            <a:off x="323528" y="4759949"/>
            <a:ext cx="2232248" cy="163121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2000" b="1" dirty="0" smtClean="0">
                <a:solidFill>
                  <a:srgbClr val="FF0000"/>
                </a:solidFill>
              </a:rPr>
              <a:t>Valor posicional al que se aproxima.</a:t>
            </a:r>
          </a:p>
          <a:p>
            <a:pPr algn="ctr"/>
            <a:r>
              <a:rPr lang="es-CL" sz="2000" b="1" dirty="0" smtClean="0">
                <a:solidFill>
                  <a:srgbClr val="FF0000"/>
                </a:solidFill>
              </a:rPr>
              <a:t>El número que se conserva o se le agrega uno</a:t>
            </a:r>
            <a:endParaRPr lang="es-CL" sz="2000" b="1" dirty="0">
              <a:solidFill>
                <a:srgbClr val="FF0000"/>
              </a:solidFill>
            </a:endParaRPr>
          </a:p>
        </p:txBody>
      </p:sp>
      <p:cxnSp>
        <p:nvCxnSpPr>
          <p:cNvPr id="10" name="9 Conector recto de flecha"/>
          <p:cNvCxnSpPr>
            <a:stCxn id="9" idx="0"/>
          </p:cNvCxnSpPr>
          <p:nvPr/>
        </p:nvCxnSpPr>
        <p:spPr>
          <a:xfrm flipV="1">
            <a:off x="1439652" y="4183885"/>
            <a:ext cx="216024" cy="57606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>
            <a:stCxn id="9" idx="0"/>
          </p:cNvCxnSpPr>
          <p:nvPr/>
        </p:nvCxnSpPr>
        <p:spPr>
          <a:xfrm flipV="1">
            <a:off x="1439652" y="2599711"/>
            <a:ext cx="36004" cy="216023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2777410" y="4471917"/>
            <a:ext cx="5864113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sz="2400" b="1" dirty="0" smtClean="0">
                <a:solidFill>
                  <a:schemeClr val="accent3">
                    <a:lumMod val="50000"/>
                  </a:schemeClr>
                </a:solidFill>
              </a:rPr>
              <a:t>Estos dígitos los reemplazaremos con ceros</a:t>
            </a:r>
            <a:r>
              <a:rPr lang="es-CL" dirty="0" smtClean="0"/>
              <a:t>. </a:t>
            </a:r>
            <a:endParaRPr lang="es-CL" dirty="0"/>
          </a:p>
        </p:txBody>
      </p:sp>
      <p:cxnSp>
        <p:nvCxnSpPr>
          <p:cNvPr id="23" name="22 Conector recto de flecha"/>
          <p:cNvCxnSpPr/>
          <p:nvPr/>
        </p:nvCxnSpPr>
        <p:spPr>
          <a:xfrm>
            <a:off x="3491880" y="2564905"/>
            <a:ext cx="0" cy="1080119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>
            <a:off x="5364088" y="2564903"/>
            <a:ext cx="0" cy="1080119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>
            <a:off x="7164288" y="2564904"/>
            <a:ext cx="0" cy="1080119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2771800" y="5067726"/>
            <a:ext cx="5681030" cy="132343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1600" b="1" dirty="0" smtClean="0">
                <a:solidFill>
                  <a:srgbClr val="FF0000"/>
                </a:solidFill>
              </a:rPr>
              <a:t>Para saber si conservamos el número o le sumamos 1, es necesario poner atención al dígito que está inmediatamente a la derecha del dígito seleccionado.</a:t>
            </a:r>
          </a:p>
          <a:p>
            <a:pPr algn="ctr"/>
            <a:r>
              <a:rPr lang="es-CL" sz="1600" b="1" u="sng" dirty="0" smtClean="0">
                <a:solidFill>
                  <a:srgbClr val="FF0000"/>
                </a:solidFill>
              </a:rPr>
              <a:t>Se conserva el mismo número</a:t>
            </a:r>
            <a:r>
              <a:rPr lang="es-CL" sz="1600" b="1" dirty="0" smtClean="0">
                <a:solidFill>
                  <a:srgbClr val="FF0000"/>
                </a:solidFill>
              </a:rPr>
              <a:t> : si antes es 0, 1, 2, 3 o 4</a:t>
            </a:r>
          </a:p>
          <a:p>
            <a:pPr algn="ctr"/>
            <a:r>
              <a:rPr lang="es-CL" sz="1600" b="1" u="sng" dirty="0" smtClean="0">
                <a:solidFill>
                  <a:srgbClr val="FF0000"/>
                </a:solidFill>
              </a:rPr>
              <a:t>Se suma 1</a:t>
            </a:r>
            <a:r>
              <a:rPr lang="es-CL" sz="1600" b="1" dirty="0" smtClean="0">
                <a:solidFill>
                  <a:srgbClr val="FF0000"/>
                </a:solidFill>
              </a:rPr>
              <a:t>: si a la derecha esta el 5, 6, 7, 8 o 9</a:t>
            </a:r>
            <a:endParaRPr lang="es-CL" sz="1600" b="1" u="sng" dirty="0">
              <a:solidFill>
                <a:srgbClr val="FF0000"/>
              </a:solidFill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3275856" y="2051406"/>
            <a:ext cx="504056" cy="513497"/>
          </a:xfrm>
          <a:prstGeom prst="rect">
            <a:avLst/>
          </a:prstGeom>
          <a:noFill/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1" name="30 CuadroTexto"/>
          <p:cNvSpPr txBox="1"/>
          <p:nvPr/>
        </p:nvSpPr>
        <p:spPr>
          <a:xfrm>
            <a:off x="1655676" y="2420888"/>
            <a:ext cx="18362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Como a la derecha del 7 está el 6 se le debe sumar 1 al 7 quedando 8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9020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44 Imagen"/>
          <p:cNvPicPr/>
          <p:nvPr/>
        </p:nvPicPr>
        <p:blipFill rotWithShape="1">
          <a:blip r:embed="rId2"/>
          <a:srcRect l="27450" t="54642" r="22153" b="26202"/>
          <a:stretch/>
        </p:blipFill>
        <p:spPr bwMode="auto">
          <a:xfrm>
            <a:off x="407817" y="1490986"/>
            <a:ext cx="8007859" cy="239354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34099" y="215961"/>
            <a:ext cx="8229600" cy="1282154"/>
          </a:xfrm>
        </p:spPr>
        <p:txBody>
          <a:bodyPr>
            <a:normAutofit/>
          </a:bodyPr>
          <a:lstStyle/>
          <a:p>
            <a:pPr algn="l"/>
            <a:r>
              <a:rPr lang="es-CL" sz="3200" dirty="0" smtClean="0"/>
              <a:t>Como aproximar números en la recta numérica</a:t>
            </a:r>
            <a:endParaRPr lang="es-CL" sz="32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22" name="21 CuadroTexto"/>
          <p:cNvSpPr txBox="1"/>
          <p:nvPr/>
        </p:nvSpPr>
        <p:spPr>
          <a:xfrm>
            <a:off x="428140" y="1468771"/>
            <a:ext cx="7456227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sz="2800" dirty="0" smtClean="0"/>
              <a:t>Aproximar 3.851 a la Unidad de mil</a:t>
            </a:r>
            <a:endParaRPr lang="es-CL" sz="28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656697" y="4005064"/>
            <a:ext cx="7116511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 smtClean="0"/>
              <a:t>Si es a la unidad de mil puede ser 3.000 o 4.000.  Por lo tanto, la recta la iniciamos en 3.000 y finaliza en 4.000. La secuencia será de 100 en 100.</a:t>
            </a:r>
            <a:endParaRPr lang="es-CL" dirty="0"/>
          </a:p>
        </p:txBody>
      </p:sp>
      <p:sp>
        <p:nvSpPr>
          <p:cNvPr id="29" name="28 CuadroTexto"/>
          <p:cNvSpPr txBox="1"/>
          <p:nvPr/>
        </p:nvSpPr>
        <p:spPr>
          <a:xfrm>
            <a:off x="179512" y="2996952"/>
            <a:ext cx="1243311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sz="3200" dirty="0" smtClean="0"/>
              <a:t>3.000</a:t>
            </a:r>
            <a:endParaRPr lang="es-CL" sz="3200" dirty="0"/>
          </a:p>
        </p:txBody>
      </p:sp>
      <p:sp>
        <p:nvSpPr>
          <p:cNvPr id="53" name="52 CuadroTexto"/>
          <p:cNvSpPr txBox="1"/>
          <p:nvPr/>
        </p:nvSpPr>
        <p:spPr>
          <a:xfrm>
            <a:off x="1115616" y="2946430"/>
            <a:ext cx="6389315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sz="1600" dirty="0"/>
              <a:t> </a:t>
            </a:r>
            <a:r>
              <a:rPr lang="es-CL" sz="1600" dirty="0" smtClean="0"/>
              <a:t> 3.100    3.200     3.300     3.400     3.500      3.600     3.700    3.800    3.900</a:t>
            </a:r>
            <a:endParaRPr lang="es-CL" sz="1600" dirty="0"/>
          </a:p>
        </p:txBody>
      </p:sp>
      <p:sp>
        <p:nvSpPr>
          <p:cNvPr id="57" name="56 CuadroTexto"/>
          <p:cNvSpPr txBox="1"/>
          <p:nvPr/>
        </p:nvSpPr>
        <p:spPr>
          <a:xfrm>
            <a:off x="6263083" y="2012615"/>
            <a:ext cx="947899" cy="40011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2000" b="1" dirty="0" smtClean="0">
                <a:solidFill>
                  <a:srgbClr val="FF0000"/>
                </a:solidFill>
              </a:rPr>
              <a:t>3.851</a:t>
            </a:r>
            <a:endParaRPr lang="es-CL" sz="2000" b="1" dirty="0">
              <a:solidFill>
                <a:srgbClr val="FF0000"/>
              </a:solidFill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7440244" y="3068960"/>
            <a:ext cx="1243311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sz="3200" dirty="0"/>
              <a:t>4</a:t>
            </a:r>
            <a:r>
              <a:rPr lang="es-CL" sz="3200" dirty="0" smtClean="0"/>
              <a:t>.000</a:t>
            </a:r>
            <a:endParaRPr lang="es-CL" sz="3200" dirty="0"/>
          </a:p>
        </p:txBody>
      </p:sp>
      <p:sp>
        <p:nvSpPr>
          <p:cNvPr id="47" name="46 CuadroTexto"/>
          <p:cNvSpPr txBox="1"/>
          <p:nvPr/>
        </p:nvSpPr>
        <p:spPr>
          <a:xfrm>
            <a:off x="656697" y="4810738"/>
            <a:ext cx="722767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 smtClean="0"/>
              <a:t>Ahora es necesario ubicar donde iría el número 3.851 en la recta numérica.</a:t>
            </a:r>
            <a:endParaRPr lang="es-CL" dirty="0"/>
          </a:p>
        </p:txBody>
      </p:sp>
      <p:sp>
        <p:nvSpPr>
          <p:cNvPr id="3" name="2 Elipse"/>
          <p:cNvSpPr/>
          <p:nvPr/>
        </p:nvSpPr>
        <p:spPr>
          <a:xfrm>
            <a:off x="6660232" y="2579744"/>
            <a:ext cx="153603" cy="216024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0" name="49 CuadroTexto"/>
          <p:cNvSpPr txBox="1"/>
          <p:nvPr/>
        </p:nvSpPr>
        <p:spPr>
          <a:xfrm>
            <a:off x="656697" y="5538466"/>
            <a:ext cx="7227670" cy="70788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2000" b="1" dirty="0" smtClean="0">
                <a:solidFill>
                  <a:srgbClr val="FF0000"/>
                </a:solidFill>
              </a:rPr>
              <a:t>Observa como el número 3.851 se encuentra más cerca de 4.000 que de 3.000.  Por lo tanto su aproximación es a 4.000.</a:t>
            </a:r>
            <a:endParaRPr lang="es-CL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0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84697"/>
            <a:ext cx="7499176" cy="418058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Revisa tu trabajo:</a:t>
            </a:r>
            <a:endParaRPr lang="es-CL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630627"/>
              </p:ext>
            </p:extLst>
          </p:nvPr>
        </p:nvGraphicFramePr>
        <p:xfrm>
          <a:off x="395536" y="1484784"/>
          <a:ext cx="8352928" cy="4958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8232"/>
                <a:gridCol w="3744416"/>
                <a:gridCol w="2520280"/>
              </a:tblGrid>
              <a:tr h="100811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dirty="0">
                          <a:effectLst/>
                        </a:rPr>
                        <a:t>Número</a:t>
                      </a:r>
                      <a:endParaRPr lang="es-C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dirty="0">
                          <a:effectLst/>
                        </a:rPr>
                        <a:t>Valor posicional al que debes aproximar</a:t>
                      </a:r>
                      <a:endParaRPr lang="es-C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>
                          <a:effectLst/>
                        </a:rPr>
                        <a:t>Número aproximado</a:t>
                      </a:r>
                      <a:endParaRPr lang="es-CL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673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dirty="0" smtClean="0">
                          <a:effectLst/>
                        </a:rPr>
                        <a:t>3.7</a:t>
                      </a:r>
                      <a:r>
                        <a:rPr lang="es-CL" sz="2800" u="sng" dirty="0" smtClean="0">
                          <a:effectLst/>
                        </a:rPr>
                        <a:t>9</a:t>
                      </a:r>
                      <a:r>
                        <a:rPr lang="es-CL" sz="2800" dirty="0" smtClean="0">
                          <a:effectLst/>
                        </a:rPr>
                        <a:t>4</a:t>
                      </a:r>
                      <a:endParaRPr lang="es-C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dirty="0">
                          <a:effectLst/>
                        </a:rPr>
                        <a:t>Centena</a:t>
                      </a:r>
                      <a:endParaRPr lang="es-C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dirty="0">
                          <a:effectLst/>
                        </a:rPr>
                        <a:t>3.800</a:t>
                      </a:r>
                      <a:endParaRPr lang="es-C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786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dirty="0">
                          <a:effectLst/>
                        </a:rPr>
                        <a:t>7.385</a:t>
                      </a:r>
                      <a:endParaRPr lang="es-C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dirty="0">
                          <a:effectLst/>
                        </a:rPr>
                        <a:t>Unidad de mil</a:t>
                      </a:r>
                      <a:endParaRPr lang="es-C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dirty="0" smtClean="0">
                          <a:effectLst/>
                        </a:rPr>
                        <a:t>7.000</a:t>
                      </a:r>
                      <a:r>
                        <a:rPr lang="es-CL" sz="2800" dirty="0">
                          <a:effectLst/>
                        </a:rPr>
                        <a:t> </a:t>
                      </a:r>
                      <a:endParaRPr lang="es-C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786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>
                          <a:effectLst/>
                        </a:rPr>
                        <a:t>3.879</a:t>
                      </a:r>
                      <a:endParaRPr lang="es-CL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dirty="0">
                          <a:effectLst/>
                        </a:rPr>
                        <a:t>Unidad de mil</a:t>
                      </a:r>
                      <a:endParaRPr lang="es-C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dirty="0">
                          <a:effectLst/>
                        </a:rPr>
                        <a:t> </a:t>
                      </a:r>
                      <a:r>
                        <a:rPr lang="es-CL" sz="2800" dirty="0" smtClean="0">
                          <a:effectLst/>
                        </a:rPr>
                        <a:t>4.000</a:t>
                      </a:r>
                      <a:endParaRPr lang="es-C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786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>
                          <a:effectLst/>
                        </a:rPr>
                        <a:t>1.347</a:t>
                      </a:r>
                      <a:endParaRPr lang="es-CL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>
                          <a:effectLst/>
                        </a:rPr>
                        <a:t>Centena</a:t>
                      </a:r>
                      <a:endParaRPr lang="es-CL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dirty="0">
                          <a:effectLst/>
                        </a:rPr>
                        <a:t> </a:t>
                      </a:r>
                      <a:r>
                        <a:rPr lang="es-CL" sz="2800" dirty="0" smtClean="0">
                          <a:effectLst/>
                        </a:rPr>
                        <a:t>1.300</a:t>
                      </a:r>
                      <a:endParaRPr lang="es-C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4 Elipse"/>
          <p:cNvSpPr/>
          <p:nvPr/>
        </p:nvSpPr>
        <p:spPr>
          <a:xfrm>
            <a:off x="1511660" y="2492896"/>
            <a:ext cx="18002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8" name="27 CuadroTexto"/>
          <p:cNvSpPr txBox="1"/>
          <p:nvPr/>
        </p:nvSpPr>
        <p:spPr>
          <a:xfrm>
            <a:off x="1127720" y="2996952"/>
            <a:ext cx="6540624" cy="40011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2000" b="1" dirty="0" smtClean="0">
                <a:solidFill>
                  <a:srgbClr val="FF0000"/>
                </a:solidFill>
              </a:rPr>
              <a:t>Al 7 LE SUMAREMOS 1 porque a la derecha del 7 hay un 9</a:t>
            </a:r>
            <a:endParaRPr lang="es-CL" sz="2000" b="1" dirty="0">
              <a:solidFill>
                <a:srgbClr val="FF0000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1115616" y="4077072"/>
            <a:ext cx="6540624" cy="40011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2000" b="1" dirty="0" smtClean="0">
                <a:solidFill>
                  <a:srgbClr val="FF0000"/>
                </a:solidFill>
              </a:rPr>
              <a:t>Al 7 lo CONSERVAMOS porque  a la derecha del 7 hay un 3</a:t>
            </a:r>
            <a:endParaRPr lang="es-CL" sz="2000" b="1" dirty="0">
              <a:solidFill>
                <a:srgbClr val="FF0000"/>
              </a:solidFill>
            </a:endParaRPr>
          </a:p>
        </p:txBody>
      </p:sp>
      <p:sp>
        <p:nvSpPr>
          <p:cNvPr id="30" name="29 Elipse"/>
          <p:cNvSpPr/>
          <p:nvPr/>
        </p:nvSpPr>
        <p:spPr>
          <a:xfrm>
            <a:off x="1259632" y="3544760"/>
            <a:ext cx="18002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1" name="30 CuadroTexto"/>
          <p:cNvSpPr txBox="1"/>
          <p:nvPr/>
        </p:nvSpPr>
        <p:spPr>
          <a:xfrm>
            <a:off x="1259632" y="5013176"/>
            <a:ext cx="6540624" cy="40011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2000" b="1" dirty="0" smtClean="0">
                <a:solidFill>
                  <a:srgbClr val="FF0000"/>
                </a:solidFill>
              </a:rPr>
              <a:t>Al 3 LE SUMAREMOS 1 porque a la derecha del 3 hay un 8</a:t>
            </a:r>
            <a:endParaRPr lang="es-CL" sz="2000" b="1" dirty="0">
              <a:solidFill>
                <a:srgbClr val="FF0000"/>
              </a:solidFill>
            </a:endParaRPr>
          </a:p>
        </p:txBody>
      </p:sp>
      <p:sp>
        <p:nvSpPr>
          <p:cNvPr id="32" name="31 Elipse"/>
          <p:cNvSpPr/>
          <p:nvPr/>
        </p:nvSpPr>
        <p:spPr>
          <a:xfrm>
            <a:off x="1259632" y="4525582"/>
            <a:ext cx="18002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3" name="32 CuadroTexto"/>
          <p:cNvSpPr txBox="1"/>
          <p:nvPr/>
        </p:nvSpPr>
        <p:spPr>
          <a:xfrm>
            <a:off x="1268016" y="5949280"/>
            <a:ext cx="6540624" cy="40011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2000" b="1" dirty="0" smtClean="0">
                <a:solidFill>
                  <a:srgbClr val="FF0000"/>
                </a:solidFill>
              </a:rPr>
              <a:t>Al 3 lo CONSERVAMOS porque  a la derecha del 3 hay un 4</a:t>
            </a:r>
            <a:endParaRPr lang="es-CL" sz="2000" b="1" dirty="0">
              <a:solidFill>
                <a:srgbClr val="FF0000"/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395536" y="692696"/>
            <a:ext cx="8352928" cy="126188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solidFill>
                  <a:srgbClr val="FF0000"/>
                </a:solidFill>
              </a:rPr>
              <a:t>Recuerda que debemos ver que número está a la derecha del valor al que aproximaremos.</a:t>
            </a:r>
          </a:p>
          <a:p>
            <a:pPr algn="ctr"/>
            <a:r>
              <a:rPr lang="es-CL" sz="2000" b="1" dirty="0" smtClean="0">
                <a:solidFill>
                  <a:srgbClr val="FF0000"/>
                </a:solidFill>
              </a:rPr>
              <a:t>CONSERVAMOS EL NÚMERO: 0, 1, 2, 3 o 4</a:t>
            </a:r>
          </a:p>
          <a:p>
            <a:pPr algn="ctr"/>
            <a:r>
              <a:rPr lang="es-CL" sz="2000" b="1" dirty="0" smtClean="0">
                <a:solidFill>
                  <a:srgbClr val="FF0000"/>
                </a:solidFill>
              </a:rPr>
              <a:t>SUMAMOS 1: 5, 6, 7, 8 o 9</a:t>
            </a:r>
            <a:endParaRPr lang="es-CL" sz="2000" b="1" dirty="0">
              <a:solidFill>
                <a:srgbClr val="FF0000"/>
              </a:solidFill>
            </a:endParaRPr>
          </a:p>
        </p:txBody>
      </p:sp>
      <p:sp>
        <p:nvSpPr>
          <p:cNvPr id="35" name="34 Elipse"/>
          <p:cNvSpPr/>
          <p:nvPr/>
        </p:nvSpPr>
        <p:spPr>
          <a:xfrm>
            <a:off x="1511660" y="5517232"/>
            <a:ext cx="18002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877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dirty="0" smtClean="0"/>
              <a:t>¿Qué alternativa marcaste?</a:t>
            </a:r>
            <a:endParaRPr lang="es-CL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es-CL" dirty="0"/>
              <a:t>El número 4.765 aproximado a la centena es</a:t>
            </a:r>
          </a:p>
          <a:p>
            <a:pPr lvl="0">
              <a:lnSpc>
                <a:spcPct val="115000"/>
              </a:lnSpc>
              <a:buFont typeface="+mj-lt"/>
              <a:buAutoNum type="alphaLcParenR"/>
            </a:pPr>
            <a:r>
              <a:rPr lang="es-CL" dirty="0"/>
              <a:t>4.000</a:t>
            </a:r>
          </a:p>
          <a:p>
            <a:pPr lvl="0">
              <a:lnSpc>
                <a:spcPct val="115000"/>
              </a:lnSpc>
              <a:buFont typeface="+mj-lt"/>
              <a:buAutoNum type="alphaLcParenR"/>
            </a:pPr>
            <a:r>
              <a:rPr lang="es-CL" dirty="0"/>
              <a:t>4.700</a:t>
            </a:r>
          </a:p>
          <a:p>
            <a:pPr lvl="0">
              <a:lnSpc>
                <a:spcPct val="115000"/>
              </a:lnSpc>
              <a:buFont typeface="+mj-lt"/>
              <a:buAutoNum type="alphaLcParenR"/>
            </a:pPr>
            <a:r>
              <a:rPr lang="es-CL" dirty="0"/>
              <a:t>4.800</a:t>
            </a:r>
          </a:p>
          <a:p>
            <a:pPr lvl="0">
              <a:lnSpc>
                <a:spcPct val="115000"/>
              </a:lnSpc>
              <a:buFont typeface="+mj-lt"/>
              <a:buAutoNum type="alphaLcParenR"/>
            </a:pPr>
            <a:r>
              <a:rPr lang="es-CL" dirty="0"/>
              <a:t>5.000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es-CL" dirty="0" smtClean="0"/>
              <a:t>2. </a:t>
            </a:r>
            <a:r>
              <a:rPr lang="es-CL" dirty="0"/>
              <a:t>El número 6.742 se aproximó a 7.000 ¿Qué valor posicional se consideró?</a:t>
            </a:r>
          </a:p>
          <a:p>
            <a:pPr lvl="0">
              <a:lnSpc>
                <a:spcPct val="115000"/>
              </a:lnSpc>
              <a:buFont typeface="+mj-lt"/>
              <a:buAutoNum type="alphaLcParenR"/>
            </a:pPr>
            <a:r>
              <a:rPr lang="es-CL" dirty="0"/>
              <a:t>unidad</a:t>
            </a:r>
          </a:p>
          <a:p>
            <a:pPr lvl="0">
              <a:lnSpc>
                <a:spcPct val="115000"/>
              </a:lnSpc>
              <a:buFont typeface="+mj-lt"/>
              <a:buAutoNum type="alphaLcParenR"/>
            </a:pPr>
            <a:r>
              <a:rPr lang="es-CL" dirty="0"/>
              <a:t>decena</a:t>
            </a:r>
          </a:p>
          <a:p>
            <a:pPr lvl="0">
              <a:lnSpc>
                <a:spcPct val="115000"/>
              </a:lnSpc>
              <a:buFont typeface="+mj-lt"/>
              <a:buAutoNum type="alphaLcParenR"/>
            </a:pPr>
            <a:r>
              <a:rPr lang="es-CL" dirty="0"/>
              <a:t>centena</a:t>
            </a:r>
          </a:p>
          <a:p>
            <a:pPr lvl="0">
              <a:lnSpc>
                <a:spcPct val="115000"/>
              </a:lnSpc>
              <a:buFont typeface="+mj-lt"/>
              <a:buAutoNum type="alphaLcParenR"/>
            </a:pPr>
            <a:r>
              <a:rPr lang="es-CL" dirty="0"/>
              <a:t>unidad de mil</a:t>
            </a:r>
          </a:p>
        </p:txBody>
      </p:sp>
      <p:sp>
        <p:nvSpPr>
          <p:cNvPr id="4" name="3 Rectángulo redondeado"/>
          <p:cNvSpPr/>
          <p:nvPr/>
        </p:nvSpPr>
        <p:spPr>
          <a:xfrm>
            <a:off x="509676" y="2780928"/>
            <a:ext cx="3231242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Rectángulo redondeado"/>
          <p:cNvSpPr/>
          <p:nvPr/>
        </p:nvSpPr>
        <p:spPr>
          <a:xfrm flipV="1">
            <a:off x="509676" y="5435738"/>
            <a:ext cx="236714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Rectángulo redondeado"/>
          <p:cNvSpPr/>
          <p:nvPr/>
        </p:nvSpPr>
        <p:spPr>
          <a:xfrm>
            <a:off x="5436096" y="4653136"/>
            <a:ext cx="3168352" cy="15652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 smtClean="0"/>
              <a:t>FELICITACIONES POR TU COMPROMISO 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28964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242377" y="3188430"/>
          <a:ext cx="6659245" cy="13495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29305"/>
                <a:gridCol w="3329940"/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CL" sz="1100" dirty="0">
                          <a:effectLst/>
                        </a:rPr>
                        <a:t>El número 4.765 aproximado a la centena es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s-CL" sz="1100" dirty="0">
                          <a:effectLst/>
                        </a:rPr>
                        <a:t>4.000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s-CL" sz="1100" dirty="0">
                          <a:effectLst/>
                        </a:rPr>
                        <a:t>4.700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s-CL" sz="1100" dirty="0">
                          <a:effectLst/>
                        </a:rPr>
                        <a:t>4.800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s-CL" sz="1100" dirty="0">
                          <a:effectLst/>
                        </a:rPr>
                        <a:t>5.000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CL" sz="1100" dirty="0">
                          <a:effectLst/>
                        </a:rPr>
                        <a:t>El número 6.742 se aproximó a 7.000 ¿Qué valor posicional se consideró?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s-CL" sz="1100" dirty="0">
                          <a:effectLst/>
                        </a:rPr>
                        <a:t>unidad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s-CL" sz="1100" dirty="0">
                          <a:effectLst/>
                        </a:rPr>
                        <a:t>decena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s-CL" sz="1100" dirty="0">
                          <a:effectLst/>
                        </a:rPr>
                        <a:t>centena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s-CL" sz="1100" dirty="0">
                          <a:effectLst/>
                        </a:rPr>
                        <a:t>unidad de mil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0018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</TotalTime>
  <Words>564</Words>
  <Application>Microsoft Office PowerPoint</Application>
  <PresentationFormat>Presentación en pantalla (4:3)</PresentationFormat>
  <Paragraphs>89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APOYO GUÍA N° 6</vt:lpstr>
      <vt:lpstr>Inicio: </vt:lpstr>
      <vt:lpstr>Aproximar números</vt:lpstr>
      <vt:lpstr>Como aproximar números en la recta numérica</vt:lpstr>
      <vt:lpstr>Revisa tu trabajo:</vt:lpstr>
      <vt:lpstr>¿Qué alternativa marcaste?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Notebook10</cp:lastModifiedBy>
  <cp:revision>35</cp:revision>
  <dcterms:created xsi:type="dcterms:W3CDTF">2020-03-26T01:06:58Z</dcterms:created>
  <dcterms:modified xsi:type="dcterms:W3CDTF">2020-05-08T03:14:20Z</dcterms:modified>
</cp:coreProperties>
</file>