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1" r:id="rId4"/>
    <p:sldId id="264" r:id="rId5"/>
    <p:sldId id="266" r:id="rId6"/>
    <p:sldId id="267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6820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434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086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802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0777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07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676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683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797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593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023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87DA8-116A-4B1A-95ED-A17CFDEF84C5}" type="datetimeFigureOut">
              <a:rPr lang="es-CL" smtClean="0"/>
              <a:t>01-05-2020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094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67744" y="1020166"/>
            <a:ext cx="4419600" cy="1298575"/>
          </a:xfrm>
        </p:spPr>
        <p:txBody>
          <a:bodyPr/>
          <a:lstStyle/>
          <a:p>
            <a:r>
              <a:rPr lang="es-CL" dirty="0" smtClean="0"/>
              <a:t>APOYO GUÍA N° 5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9692" y="4365104"/>
            <a:ext cx="6400800" cy="1752600"/>
          </a:xfrm>
        </p:spPr>
        <p:txBody>
          <a:bodyPr>
            <a:normAutofit/>
          </a:bodyPr>
          <a:lstStyle/>
          <a:p>
            <a:r>
              <a:rPr lang="es-CL" dirty="0" smtClean="0"/>
              <a:t>Colegio Mineral El Teniente</a:t>
            </a:r>
          </a:p>
          <a:p>
            <a:r>
              <a:rPr lang="es-CL" dirty="0" smtClean="0"/>
              <a:t>Cuarto año Básico A – B y C</a:t>
            </a:r>
          </a:p>
          <a:p>
            <a:r>
              <a:rPr lang="es-CL" dirty="0" smtClean="0"/>
              <a:t>Maritza Medina Silva</a:t>
            </a:r>
            <a:endParaRPr lang="es-CL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197"/>
            <a:ext cx="1238961" cy="1226203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225" y="332656"/>
            <a:ext cx="1033603" cy="127474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745356" y="2530351"/>
            <a:ext cx="79494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/>
              <a:t>Objetivo: Componer y descomponer números según sus valores posicionales.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257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l"/>
            <a:r>
              <a:rPr lang="es-CL" dirty="0" smtClean="0"/>
              <a:t>Inicio: </a:t>
            </a:r>
            <a:endParaRPr lang="es-CL" dirty="0"/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44355" y="1124745"/>
            <a:ext cx="8229600" cy="720080"/>
          </a:xfrm>
        </p:spPr>
        <p:txBody>
          <a:bodyPr>
            <a:normAutofit fontScale="77500" lnSpcReduction="20000"/>
          </a:bodyPr>
          <a:lstStyle/>
          <a:p>
            <a:r>
              <a:rPr lang="es-CL" dirty="0" smtClean="0"/>
              <a:t>La papeleta de depósito varía de un banco a otro, pero en todos debe ir la misma información.</a:t>
            </a:r>
            <a:endParaRPr lang="es-CL" dirty="0"/>
          </a:p>
        </p:txBody>
      </p:sp>
      <p:pic>
        <p:nvPicPr>
          <p:cNvPr id="8" name="7 Imagen"/>
          <p:cNvPicPr/>
          <p:nvPr/>
        </p:nvPicPr>
        <p:blipFill rotWithShape="1">
          <a:blip r:embed="rId3"/>
          <a:srcRect l="27901" t="45263" r="32346" b="32472"/>
          <a:stretch/>
        </p:blipFill>
        <p:spPr bwMode="auto">
          <a:xfrm>
            <a:off x="179512" y="2132856"/>
            <a:ext cx="7769262" cy="308898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2483768" y="2239113"/>
            <a:ext cx="367240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 smtClean="0"/>
              <a:t>NOMBRE DEL BANCO</a:t>
            </a:r>
            <a:endParaRPr lang="es-CL" dirty="0"/>
          </a:p>
        </p:txBody>
      </p:sp>
      <p:sp>
        <p:nvSpPr>
          <p:cNvPr id="10" name="9 CuadroTexto"/>
          <p:cNvSpPr txBox="1"/>
          <p:nvPr/>
        </p:nvSpPr>
        <p:spPr>
          <a:xfrm>
            <a:off x="623845" y="5517231"/>
            <a:ext cx="367240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 smtClean="0"/>
              <a:t>Información  pasa saber a quien se le deposita el dinero y quien lo hace.</a:t>
            </a:r>
            <a:endParaRPr lang="es-CL" dirty="0"/>
          </a:p>
        </p:txBody>
      </p:sp>
      <p:sp>
        <p:nvSpPr>
          <p:cNvPr id="7" name="6 Elipse"/>
          <p:cNvSpPr/>
          <p:nvPr/>
        </p:nvSpPr>
        <p:spPr>
          <a:xfrm>
            <a:off x="4793551" y="2132856"/>
            <a:ext cx="2767616" cy="3384375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CuadroTexto"/>
          <p:cNvSpPr txBox="1"/>
          <p:nvPr/>
        </p:nvSpPr>
        <p:spPr>
          <a:xfrm>
            <a:off x="5004048" y="5544821"/>
            <a:ext cx="3672408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>
                <a:solidFill>
                  <a:srgbClr val="FF0000"/>
                </a:solidFill>
              </a:rPr>
              <a:t>Aquí descomponemos  o componemos el valor total que se deposita.</a:t>
            </a:r>
            <a:endParaRPr lang="es-CL" dirty="0">
              <a:solidFill>
                <a:srgbClr val="FF0000"/>
              </a:solidFill>
            </a:endParaRPr>
          </a:p>
        </p:txBody>
      </p:sp>
      <p:cxnSp>
        <p:nvCxnSpPr>
          <p:cNvPr id="13" name="12 Conector recto de flecha"/>
          <p:cNvCxnSpPr>
            <a:stCxn id="10" idx="0"/>
          </p:cNvCxnSpPr>
          <p:nvPr/>
        </p:nvCxnSpPr>
        <p:spPr>
          <a:xfrm flipV="1">
            <a:off x="2460049" y="5221843"/>
            <a:ext cx="0" cy="2953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flipH="1">
            <a:off x="6211675" y="1821298"/>
            <a:ext cx="560407" cy="8356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5940152" y="1449650"/>
            <a:ext cx="320435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 smtClean="0"/>
              <a:t>¿Cuántos  billetes o monedas deposita?</a:t>
            </a:r>
            <a:endParaRPr lang="es-CL" dirty="0"/>
          </a:p>
        </p:txBody>
      </p:sp>
      <p:sp>
        <p:nvSpPr>
          <p:cNvPr id="17" name="16 Elipse"/>
          <p:cNvSpPr/>
          <p:nvPr/>
        </p:nvSpPr>
        <p:spPr>
          <a:xfrm>
            <a:off x="5724128" y="2656927"/>
            <a:ext cx="767750" cy="26801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17 CuadroTexto"/>
          <p:cNvSpPr txBox="1"/>
          <p:nvPr/>
        </p:nvSpPr>
        <p:spPr>
          <a:xfrm>
            <a:off x="7740352" y="2444695"/>
            <a:ext cx="1393643" cy="14773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 smtClean="0"/>
              <a:t>¿Cuál es el valor de acuerdo a cada cantidad?</a:t>
            </a:r>
            <a:endParaRPr lang="es-CL" dirty="0"/>
          </a:p>
        </p:txBody>
      </p:sp>
      <p:cxnSp>
        <p:nvCxnSpPr>
          <p:cNvPr id="20" name="19 Conector recto de flecha"/>
          <p:cNvCxnSpPr>
            <a:stCxn id="18" idx="1"/>
          </p:cNvCxnSpPr>
          <p:nvPr/>
        </p:nvCxnSpPr>
        <p:spPr>
          <a:xfrm flipH="1" flipV="1">
            <a:off x="7308304" y="2924944"/>
            <a:ext cx="432048" cy="2584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2" name="21 Elipse"/>
          <p:cNvSpPr/>
          <p:nvPr/>
        </p:nvSpPr>
        <p:spPr>
          <a:xfrm>
            <a:off x="6644278" y="2656926"/>
            <a:ext cx="767750" cy="268017"/>
          </a:xfrm>
          <a:prstGeom prst="ellips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941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pPr algn="l"/>
            <a:r>
              <a:rPr lang="es-CL" sz="3200" dirty="0" smtClean="0"/>
              <a:t>Observa Como se puede descomponer el número  $8.420en la papeleta de depósito</a:t>
            </a:r>
            <a:endParaRPr lang="es-CL" sz="32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pic>
        <p:nvPicPr>
          <p:cNvPr id="9" name="8 Imagen"/>
          <p:cNvPicPr/>
          <p:nvPr/>
        </p:nvPicPr>
        <p:blipFill rotWithShape="1">
          <a:blip r:embed="rId3"/>
          <a:srcRect l="50973" t="45263" r="32346" b="32472"/>
          <a:stretch/>
        </p:blipFill>
        <p:spPr bwMode="auto">
          <a:xfrm>
            <a:off x="3995936" y="2081990"/>
            <a:ext cx="2664296" cy="29238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32584"/>
            <a:ext cx="1926672" cy="891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25" y="2775141"/>
            <a:ext cx="1926672" cy="891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92" y="4776033"/>
            <a:ext cx="1926672" cy="891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Billetes y Monedas - Banco Central de Chile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3"/>
          <a:stretch/>
        </p:blipFill>
        <p:spPr bwMode="auto">
          <a:xfrm>
            <a:off x="566468" y="1527069"/>
            <a:ext cx="2176732" cy="110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965" y="2386453"/>
            <a:ext cx="859384" cy="859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039" y="3302892"/>
            <a:ext cx="859384" cy="859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965" y="4194724"/>
            <a:ext cx="859384" cy="859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965" y="1527069"/>
            <a:ext cx="859384" cy="859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2627784" y="5157192"/>
            <a:ext cx="540060" cy="551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2622078" y="5709165"/>
            <a:ext cx="540060" cy="551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5004048" y="2946430"/>
            <a:ext cx="324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 smtClean="0"/>
              <a:t>1</a:t>
            </a:r>
            <a:endParaRPr lang="es-CL" sz="16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5322970" y="1498115"/>
            <a:ext cx="342038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 smtClean="0"/>
              <a:t>¿Cuántos  billetes de $5.000 hay?</a:t>
            </a:r>
            <a:endParaRPr lang="es-CL" dirty="0"/>
          </a:p>
        </p:txBody>
      </p:sp>
      <p:cxnSp>
        <p:nvCxnSpPr>
          <p:cNvPr id="23" name="22 Conector recto de flecha"/>
          <p:cNvCxnSpPr>
            <a:endCxn id="7" idx="3"/>
          </p:cNvCxnSpPr>
          <p:nvPr/>
        </p:nvCxnSpPr>
        <p:spPr>
          <a:xfrm flipH="1">
            <a:off x="5328084" y="1867447"/>
            <a:ext cx="398390" cy="12482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6660232" y="1959553"/>
            <a:ext cx="2005288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 smtClean="0"/>
              <a:t>¿Cuánto vale un solo billete de $5.000?</a:t>
            </a:r>
            <a:endParaRPr lang="es-CL" dirty="0"/>
          </a:p>
        </p:txBody>
      </p:sp>
      <p:cxnSp>
        <p:nvCxnSpPr>
          <p:cNvPr id="26" name="25 Conector recto de flecha"/>
          <p:cNvCxnSpPr/>
          <p:nvPr/>
        </p:nvCxnSpPr>
        <p:spPr>
          <a:xfrm flipH="1">
            <a:off x="6228184" y="2636912"/>
            <a:ext cx="432048" cy="4797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5592808" y="2924944"/>
            <a:ext cx="8513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 smtClean="0"/>
              <a:t>5.000</a:t>
            </a:r>
            <a:endParaRPr lang="es-CL" sz="1600" dirty="0"/>
          </a:p>
        </p:txBody>
      </p:sp>
      <p:sp>
        <p:nvSpPr>
          <p:cNvPr id="29" name="28 CuadroTexto"/>
          <p:cNvSpPr txBox="1"/>
          <p:nvPr/>
        </p:nvSpPr>
        <p:spPr>
          <a:xfrm>
            <a:off x="6472658" y="3014863"/>
            <a:ext cx="248662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 smtClean="0"/>
              <a:t>¿Cuántos  billetes de $1.000 hay?</a:t>
            </a:r>
            <a:endParaRPr lang="es-CL" dirty="0"/>
          </a:p>
        </p:txBody>
      </p:sp>
      <p:cxnSp>
        <p:nvCxnSpPr>
          <p:cNvPr id="30" name="29 Conector recto de flecha"/>
          <p:cNvCxnSpPr>
            <a:endCxn id="32" idx="3"/>
          </p:cNvCxnSpPr>
          <p:nvPr/>
        </p:nvCxnSpPr>
        <p:spPr>
          <a:xfrm flipH="1">
            <a:off x="5328084" y="3094221"/>
            <a:ext cx="114457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5004048" y="3356992"/>
            <a:ext cx="324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/>
              <a:t>3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5592807" y="3368209"/>
            <a:ext cx="8513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 smtClean="0"/>
              <a:t>3.000</a:t>
            </a:r>
            <a:endParaRPr lang="es-CL" sz="1600" dirty="0"/>
          </a:p>
        </p:txBody>
      </p:sp>
      <p:sp>
        <p:nvSpPr>
          <p:cNvPr id="36" name="35 CuadroTexto"/>
          <p:cNvSpPr txBox="1"/>
          <p:nvPr/>
        </p:nvSpPr>
        <p:spPr>
          <a:xfrm>
            <a:off x="6738062" y="3706763"/>
            <a:ext cx="2005288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 smtClean="0"/>
              <a:t>¿Cuánto vale  3 billete s de $1.000?</a:t>
            </a:r>
            <a:endParaRPr lang="es-CL" dirty="0"/>
          </a:p>
        </p:txBody>
      </p:sp>
      <p:cxnSp>
        <p:nvCxnSpPr>
          <p:cNvPr id="37" name="36 Conector recto de flecha"/>
          <p:cNvCxnSpPr/>
          <p:nvPr/>
        </p:nvCxnSpPr>
        <p:spPr>
          <a:xfrm flipH="1" flipV="1">
            <a:off x="6228184" y="3666190"/>
            <a:ext cx="460498" cy="35295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9" name="38 CuadroTexto"/>
          <p:cNvSpPr txBox="1"/>
          <p:nvPr/>
        </p:nvSpPr>
        <p:spPr>
          <a:xfrm>
            <a:off x="6472657" y="4406701"/>
            <a:ext cx="252897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 smtClean="0"/>
              <a:t>¿Cuántas  monedas de $100 hay?</a:t>
            </a:r>
            <a:endParaRPr lang="es-CL" dirty="0"/>
          </a:p>
        </p:txBody>
      </p:sp>
      <p:cxnSp>
        <p:nvCxnSpPr>
          <p:cNvPr id="40" name="39 Conector recto de flecha"/>
          <p:cNvCxnSpPr/>
          <p:nvPr/>
        </p:nvCxnSpPr>
        <p:spPr>
          <a:xfrm flipH="1" flipV="1">
            <a:off x="5480484" y="4162276"/>
            <a:ext cx="992174" cy="244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42 CuadroTexto"/>
          <p:cNvSpPr txBox="1"/>
          <p:nvPr/>
        </p:nvSpPr>
        <p:spPr>
          <a:xfrm>
            <a:off x="3214996" y="5110012"/>
            <a:ext cx="208448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 smtClean="0"/>
              <a:t>¿Cuántas  monedas  de $10 hay?</a:t>
            </a:r>
            <a:endParaRPr lang="es-CL" dirty="0"/>
          </a:p>
        </p:txBody>
      </p:sp>
      <p:cxnSp>
        <p:nvCxnSpPr>
          <p:cNvPr id="44" name="43 Conector recto de flecha"/>
          <p:cNvCxnSpPr>
            <a:stCxn id="43" idx="0"/>
          </p:cNvCxnSpPr>
          <p:nvPr/>
        </p:nvCxnSpPr>
        <p:spPr>
          <a:xfrm flipV="1">
            <a:off x="4257240" y="4623635"/>
            <a:ext cx="746808" cy="4863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47 CuadroTexto"/>
          <p:cNvSpPr txBox="1"/>
          <p:nvPr/>
        </p:nvSpPr>
        <p:spPr>
          <a:xfrm>
            <a:off x="6890462" y="5062834"/>
            <a:ext cx="2005288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 smtClean="0"/>
              <a:t>¿Cuánto vale n 4 monedas de $100?</a:t>
            </a:r>
            <a:endParaRPr lang="es-CL" dirty="0"/>
          </a:p>
        </p:txBody>
      </p:sp>
      <p:cxnSp>
        <p:nvCxnSpPr>
          <p:cNvPr id="49" name="48 Conector recto de flecha"/>
          <p:cNvCxnSpPr/>
          <p:nvPr/>
        </p:nvCxnSpPr>
        <p:spPr>
          <a:xfrm flipH="1" flipV="1">
            <a:off x="6228184" y="4194724"/>
            <a:ext cx="672544" cy="14149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3" name="52 CuadroTexto"/>
          <p:cNvSpPr txBox="1"/>
          <p:nvPr/>
        </p:nvSpPr>
        <p:spPr>
          <a:xfrm>
            <a:off x="3212309" y="5761857"/>
            <a:ext cx="2005288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 smtClean="0"/>
              <a:t>¿Cuánto vale n 2 monedas de $10?</a:t>
            </a:r>
            <a:endParaRPr lang="es-CL" dirty="0"/>
          </a:p>
        </p:txBody>
      </p:sp>
      <p:cxnSp>
        <p:nvCxnSpPr>
          <p:cNvPr id="54" name="53 Conector recto de flecha"/>
          <p:cNvCxnSpPr>
            <a:stCxn id="53" idx="3"/>
          </p:cNvCxnSpPr>
          <p:nvPr/>
        </p:nvCxnSpPr>
        <p:spPr>
          <a:xfrm flipV="1">
            <a:off x="5217597" y="4536926"/>
            <a:ext cx="508877" cy="15480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7" name="56 CuadroTexto"/>
          <p:cNvSpPr txBox="1"/>
          <p:nvPr/>
        </p:nvSpPr>
        <p:spPr>
          <a:xfrm>
            <a:off x="5642164" y="5761857"/>
            <a:ext cx="2810666" cy="70788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2000" b="1" dirty="0" smtClean="0">
                <a:solidFill>
                  <a:srgbClr val="FF0000"/>
                </a:solidFill>
              </a:rPr>
              <a:t>¿Cuánto dinero se depositó en total?</a:t>
            </a:r>
            <a:endParaRPr lang="es-CL" sz="2000" b="1" dirty="0">
              <a:solidFill>
                <a:srgbClr val="FF0000"/>
              </a:solidFill>
            </a:endParaRPr>
          </a:p>
        </p:txBody>
      </p:sp>
      <p:cxnSp>
        <p:nvCxnSpPr>
          <p:cNvPr id="58" name="57 Conector recto de flecha"/>
          <p:cNvCxnSpPr/>
          <p:nvPr/>
        </p:nvCxnSpPr>
        <p:spPr>
          <a:xfrm flipH="1" flipV="1">
            <a:off x="5976571" y="4927448"/>
            <a:ext cx="251614" cy="8288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1" name="60 CuadroTexto"/>
          <p:cNvSpPr txBox="1"/>
          <p:nvPr/>
        </p:nvSpPr>
        <p:spPr>
          <a:xfrm>
            <a:off x="5011212" y="3945934"/>
            <a:ext cx="324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 smtClean="0"/>
              <a:t>4</a:t>
            </a:r>
            <a:endParaRPr lang="es-CL" sz="1600" dirty="0"/>
          </a:p>
        </p:txBody>
      </p:sp>
      <p:sp>
        <p:nvSpPr>
          <p:cNvPr id="62" name="61 CuadroTexto"/>
          <p:cNvSpPr txBox="1"/>
          <p:nvPr/>
        </p:nvSpPr>
        <p:spPr>
          <a:xfrm>
            <a:off x="5018376" y="4367649"/>
            <a:ext cx="324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 smtClean="0"/>
              <a:t>2</a:t>
            </a:r>
            <a:endParaRPr lang="es-CL" sz="1600" dirty="0"/>
          </a:p>
        </p:txBody>
      </p:sp>
      <p:sp>
        <p:nvSpPr>
          <p:cNvPr id="64" name="63 CuadroTexto"/>
          <p:cNvSpPr txBox="1"/>
          <p:nvPr/>
        </p:nvSpPr>
        <p:spPr>
          <a:xfrm>
            <a:off x="5531695" y="3945934"/>
            <a:ext cx="8513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 smtClean="0"/>
              <a:t>    400</a:t>
            </a:r>
            <a:endParaRPr lang="es-CL" sz="1600" dirty="0"/>
          </a:p>
        </p:txBody>
      </p:sp>
      <p:sp>
        <p:nvSpPr>
          <p:cNvPr id="65" name="64 CuadroTexto"/>
          <p:cNvSpPr txBox="1"/>
          <p:nvPr/>
        </p:nvSpPr>
        <p:spPr>
          <a:xfrm>
            <a:off x="5509573" y="4374659"/>
            <a:ext cx="8513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 smtClean="0"/>
              <a:t>      20</a:t>
            </a:r>
            <a:endParaRPr lang="es-CL" sz="1600" dirty="0"/>
          </a:p>
        </p:txBody>
      </p:sp>
      <p:sp>
        <p:nvSpPr>
          <p:cNvPr id="66" name="65 CuadroTexto"/>
          <p:cNvSpPr txBox="1"/>
          <p:nvPr/>
        </p:nvSpPr>
        <p:spPr>
          <a:xfrm>
            <a:off x="5664817" y="4588894"/>
            <a:ext cx="8513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 smtClean="0"/>
              <a:t>8.420</a:t>
            </a:r>
            <a:endParaRPr lang="es-CL" sz="1600" dirty="0"/>
          </a:p>
        </p:txBody>
      </p:sp>
      <p:sp>
        <p:nvSpPr>
          <p:cNvPr id="67" name="66 Rectángulo"/>
          <p:cNvSpPr/>
          <p:nvPr/>
        </p:nvSpPr>
        <p:spPr>
          <a:xfrm>
            <a:off x="5726474" y="4624416"/>
            <a:ext cx="501710" cy="242407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40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es-CL" dirty="0" smtClean="0"/>
              <a:t>Componer y descomponer</a:t>
            </a:r>
            <a:endParaRPr lang="es-CL" dirty="0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539552" y="1124744"/>
            <a:ext cx="7592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Se puede componer y descomponer un número  de forma aditiva (sumando los valores), considerando su posición  o el valor posicional. </a:t>
            </a:r>
            <a:endParaRPr lang="es-CL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943654"/>
              </p:ext>
            </p:extLst>
          </p:nvPr>
        </p:nvGraphicFramePr>
        <p:xfrm>
          <a:off x="539552" y="1867272"/>
          <a:ext cx="7913277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7759"/>
                <a:gridCol w="2637759"/>
                <a:gridCol w="2637759"/>
              </a:tblGrid>
              <a:tr h="912101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="1" dirty="0" smtClean="0"/>
                        <a:t>SEGÚN SU </a:t>
                      </a:r>
                      <a:r>
                        <a:rPr lang="es-CL" sz="2400" b="1" u="sng" dirty="0" smtClean="0">
                          <a:solidFill>
                            <a:srgbClr val="FFFF00"/>
                          </a:solidFill>
                        </a:rPr>
                        <a:t>POSICIÓN</a:t>
                      </a:r>
                    </a:p>
                    <a:p>
                      <a:pPr algn="ctr"/>
                      <a:r>
                        <a:rPr lang="es-CL" b="0" dirty="0" smtClean="0"/>
                        <a:t>(detalla</a:t>
                      </a:r>
                      <a:r>
                        <a:rPr lang="es-CL" b="0" baseline="0" dirty="0" smtClean="0"/>
                        <a:t> cuál es la posición del número, si es  unidad de mil,  centena, decena o unidad)</a:t>
                      </a:r>
                      <a:endParaRPr lang="es-C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SEGÚN SU </a:t>
                      </a:r>
                      <a:r>
                        <a:rPr lang="es-CL" sz="2400" u="sng" dirty="0" smtClean="0">
                          <a:solidFill>
                            <a:srgbClr val="FFFF00"/>
                          </a:solidFill>
                        </a:rPr>
                        <a:t>VALOR POSICIONAL</a:t>
                      </a:r>
                    </a:p>
                    <a:p>
                      <a:r>
                        <a:rPr lang="es-CL" b="0" dirty="0" smtClean="0"/>
                        <a:t>(Señala cuanto vale el número de</a:t>
                      </a:r>
                      <a:r>
                        <a:rPr lang="es-CL" b="0" baseline="0" dirty="0" smtClean="0"/>
                        <a:t> acuerdo a la posición que tiene)</a:t>
                      </a:r>
                      <a:endParaRPr lang="es-CL" b="0" dirty="0"/>
                    </a:p>
                  </a:txBody>
                  <a:tcPr/>
                </a:tc>
              </a:tr>
              <a:tr h="912101">
                <a:tc>
                  <a:txBody>
                    <a:bodyPr/>
                    <a:lstStyle/>
                    <a:p>
                      <a:r>
                        <a:rPr lang="es-CL" dirty="0" smtClean="0"/>
                        <a:t>COMPONER:</a:t>
                      </a:r>
                    </a:p>
                    <a:p>
                      <a:r>
                        <a:rPr lang="es-CL" dirty="0" smtClean="0"/>
                        <a:t>(realizamos</a:t>
                      </a:r>
                      <a:r>
                        <a:rPr lang="es-CL" baseline="0" dirty="0" smtClean="0"/>
                        <a:t> la adición para formar el número)</a:t>
                      </a:r>
                      <a:endParaRPr lang="es-C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3UM + 8C</a:t>
                      </a:r>
                      <a:r>
                        <a:rPr lang="es-CL" baseline="0" dirty="0" smtClean="0"/>
                        <a:t> + 5D + 1U =</a:t>
                      </a:r>
                    </a:p>
                    <a:p>
                      <a:pPr algn="ctr"/>
                      <a:r>
                        <a:rPr lang="es-CL" sz="1200" b="0" baseline="0" dirty="0" smtClean="0"/>
                        <a:t>UM    C    D   U</a:t>
                      </a:r>
                    </a:p>
                    <a:p>
                      <a:pPr algn="ctr"/>
                      <a:r>
                        <a:rPr lang="es-CL" sz="3200" b="1" baseline="0" dirty="0" smtClean="0">
                          <a:solidFill>
                            <a:srgbClr val="FF0000"/>
                          </a:solidFill>
                        </a:rPr>
                        <a:t>3.851</a:t>
                      </a:r>
                      <a:endParaRPr lang="es-CL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3.000</a:t>
                      </a:r>
                      <a:r>
                        <a:rPr lang="es-CL" baseline="0" dirty="0" smtClean="0"/>
                        <a:t> + 800 + 50 + 1 =</a:t>
                      </a:r>
                    </a:p>
                    <a:p>
                      <a:endParaRPr lang="es-CL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3200" b="1" baseline="0" dirty="0" smtClean="0">
                          <a:solidFill>
                            <a:srgbClr val="FF0000"/>
                          </a:solidFill>
                        </a:rPr>
                        <a:t>3.851</a:t>
                      </a:r>
                      <a:endParaRPr lang="es-CL" sz="32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12101">
                <a:tc>
                  <a:txBody>
                    <a:bodyPr/>
                    <a:lstStyle/>
                    <a:p>
                      <a:r>
                        <a:rPr lang="es-CL" dirty="0" smtClean="0"/>
                        <a:t>DESCOMPONER: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 smtClean="0"/>
                        <a:t>(</a:t>
                      </a:r>
                      <a:r>
                        <a:rPr lang="es-CL" baseline="0" dirty="0" smtClean="0"/>
                        <a:t>Realizamos una </a:t>
                      </a:r>
                      <a:r>
                        <a:rPr lang="es-CL" b="1" baseline="0" dirty="0" smtClean="0"/>
                        <a:t>adición</a:t>
                      </a:r>
                      <a:endParaRPr lang="es-CL" b="1" dirty="0" smtClean="0"/>
                    </a:p>
                    <a:p>
                      <a:r>
                        <a:rPr lang="es-CL" dirty="0" smtClean="0"/>
                        <a:t>De</a:t>
                      </a:r>
                      <a:r>
                        <a:rPr lang="es-CL" baseline="0" dirty="0" smtClean="0"/>
                        <a:t> acuerdo a cada dígito que compone el número considerando su valor o su posición)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b="0" baseline="0" dirty="0" smtClean="0"/>
                        <a:t>UM    C    D   U</a:t>
                      </a:r>
                    </a:p>
                    <a:p>
                      <a:pPr algn="ctr"/>
                      <a:r>
                        <a:rPr lang="es-CL" sz="4400" b="1" baseline="0" dirty="0" smtClean="0"/>
                        <a:t>3.851</a:t>
                      </a:r>
                      <a:endParaRPr lang="es-CL" sz="4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 smtClean="0">
                          <a:solidFill>
                            <a:srgbClr val="FF0000"/>
                          </a:solidFill>
                        </a:rPr>
                        <a:t>3UM + 8C</a:t>
                      </a:r>
                      <a:r>
                        <a:rPr lang="es-CL" baseline="0" dirty="0" smtClean="0">
                          <a:solidFill>
                            <a:srgbClr val="FF0000"/>
                          </a:solidFill>
                        </a:rPr>
                        <a:t> + 5D + 1U </a:t>
                      </a: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3.851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 smtClean="0">
                          <a:solidFill>
                            <a:srgbClr val="FF0000"/>
                          </a:solidFill>
                        </a:rPr>
                        <a:t>3.000</a:t>
                      </a:r>
                      <a:r>
                        <a:rPr lang="es-CL" baseline="0" dirty="0" smtClean="0">
                          <a:solidFill>
                            <a:srgbClr val="FF0000"/>
                          </a:solidFill>
                        </a:rPr>
                        <a:t> + 800 + 50 + 1 </a:t>
                      </a:r>
                    </a:p>
                    <a:p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3851920" y="3796153"/>
            <a:ext cx="1296144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020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88640"/>
            <a:ext cx="7499176" cy="418058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Revisa tu trabajo:</a:t>
            </a:r>
            <a:endParaRPr lang="es-CL" dirty="0"/>
          </a:p>
        </p:txBody>
      </p:sp>
      <p:pic>
        <p:nvPicPr>
          <p:cNvPr id="11" name="10 Imagen"/>
          <p:cNvPicPr/>
          <p:nvPr/>
        </p:nvPicPr>
        <p:blipFill rotWithShape="1">
          <a:blip r:embed="rId2"/>
          <a:srcRect l="27901" t="45263" r="32346" b="32472"/>
          <a:stretch/>
        </p:blipFill>
        <p:spPr bwMode="auto">
          <a:xfrm>
            <a:off x="516066" y="955317"/>
            <a:ext cx="7560840" cy="22576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11 Imagen"/>
          <p:cNvPicPr/>
          <p:nvPr/>
        </p:nvPicPr>
        <p:blipFill rotWithShape="1">
          <a:blip r:embed="rId2"/>
          <a:srcRect l="27901" t="45263" r="32346" b="32472"/>
          <a:stretch/>
        </p:blipFill>
        <p:spPr bwMode="auto">
          <a:xfrm>
            <a:off x="516066" y="3356992"/>
            <a:ext cx="7560840" cy="237626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6564738" y="2843644"/>
            <a:ext cx="1175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$ 7.960</a:t>
            </a:r>
            <a:endParaRPr lang="es-CL" dirty="0"/>
          </a:p>
        </p:txBody>
      </p:sp>
      <p:sp>
        <p:nvSpPr>
          <p:cNvPr id="14" name="13 CuadroTexto"/>
          <p:cNvSpPr txBox="1"/>
          <p:nvPr/>
        </p:nvSpPr>
        <p:spPr>
          <a:xfrm>
            <a:off x="6708754" y="5363924"/>
            <a:ext cx="1175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$ 9.480</a:t>
            </a:r>
            <a:endParaRPr lang="es-CL" dirty="0"/>
          </a:p>
        </p:txBody>
      </p:sp>
      <p:sp>
        <p:nvSpPr>
          <p:cNvPr id="15" name="14 CuadroTexto"/>
          <p:cNvSpPr txBox="1"/>
          <p:nvPr/>
        </p:nvSpPr>
        <p:spPr>
          <a:xfrm>
            <a:off x="5976930" y="1556792"/>
            <a:ext cx="1763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1                   $ 5.000</a:t>
            </a:r>
            <a:endParaRPr lang="es-CL" sz="14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012160" y="1753071"/>
            <a:ext cx="1763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1                  $ 2.000</a:t>
            </a:r>
            <a:endParaRPr lang="es-CL" sz="14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5976931" y="2217935"/>
            <a:ext cx="1763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1                   $    500</a:t>
            </a:r>
            <a:endParaRPr lang="es-CL" sz="1400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976929" y="2384894"/>
            <a:ext cx="1763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4                   $    400</a:t>
            </a:r>
            <a:endParaRPr lang="es-CL" sz="14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5976928" y="2689755"/>
            <a:ext cx="1763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/>
              <a:t>1</a:t>
            </a:r>
            <a:r>
              <a:rPr lang="es-CL" sz="1400" dirty="0" smtClean="0"/>
              <a:t>                   $       10</a:t>
            </a:r>
            <a:endParaRPr lang="es-CL" sz="1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5976931" y="2538782"/>
            <a:ext cx="1763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1                   $       50</a:t>
            </a:r>
            <a:endParaRPr lang="es-CL" sz="1400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976929" y="4005064"/>
            <a:ext cx="1763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1                   $ 5.000</a:t>
            </a:r>
            <a:endParaRPr lang="es-CL" sz="14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6012159" y="4201343"/>
            <a:ext cx="1763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/>
              <a:t>2</a:t>
            </a:r>
            <a:r>
              <a:rPr lang="es-CL" sz="1400" dirty="0" smtClean="0"/>
              <a:t>                  $ 4.000</a:t>
            </a:r>
            <a:endParaRPr lang="es-CL" sz="1400" dirty="0"/>
          </a:p>
        </p:txBody>
      </p:sp>
      <p:sp>
        <p:nvSpPr>
          <p:cNvPr id="24" name="23 CuadroTexto"/>
          <p:cNvSpPr txBox="1"/>
          <p:nvPr/>
        </p:nvSpPr>
        <p:spPr>
          <a:xfrm>
            <a:off x="5976928" y="4833166"/>
            <a:ext cx="1763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4                   $    400</a:t>
            </a:r>
            <a:endParaRPr lang="es-CL" sz="14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5976927" y="5138027"/>
            <a:ext cx="1763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3                   $       30</a:t>
            </a:r>
            <a:endParaRPr lang="es-CL" sz="14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976930" y="4987054"/>
            <a:ext cx="1763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1                   $       50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180877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dirty="0" smtClean="0"/>
              <a:t>¿Qué alternativa marcaste?</a:t>
            </a:r>
            <a:endParaRPr lang="es-CL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La descomposición del número  3.760 </a:t>
            </a:r>
            <a:r>
              <a:rPr lang="es-CL" dirty="0" smtClean="0"/>
              <a:t>es: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CL" dirty="0"/>
              <a:t>3.000 + 70 + 60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CL" dirty="0"/>
              <a:t>3 + 700 + 60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CL" dirty="0"/>
              <a:t>3.000 + 700 + 6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CL" dirty="0"/>
              <a:t>3.000 + 700 + 60</a:t>
            </a:r>
          </a:p>
          <a:p>
            <a:pPr marL="0" lvl="0" indent="0">
              <a:buNone/>
            </a:pPr>
            <a:r>
              <a:rPr lang="es-CL" dirty="0" smtClean="0"/>
              <a:t>2.  La </a:t>
            </a:r>
            <a:r>
              <a:rPr lang="es-CL" dirty="0"/>
              <a:t>descomposición 6.000 + 80 + 500 + 3 corresponde al número: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CL" dirty="0"/>
              <a:t>6.853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CL" dirty="0"/>
              <a:t>6.583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CL" dirty="0"/>
              <a:t>6.835</a:t>
            </a:r>
          </a:p>
          <a:p>
            <a:pPr marL="514350" indent="-514350">
              <a:buFont typeface="+mj-lt"/>
              <a:buAutoNum type="alphaLcParenR"/>
            </a:pPr>
            <a:r>
              <a:rPr lang="es-CL" dirty="0" smtClean="0"/>
              <a:t>6.803</a:t>
            </a:r>
          </a:p>
        </p:txBody>
      </p:sp>
      <p:sp>
        <p:nvSpPr>
          <p:cNvPr id="4" name="3 Rectángulo redondeado"/>
          <p:cNvSpPr/>
          <p:nvPr/>
        </p:nvSpPr>
        <p:spPr>
          <a:xfrm>
            <a:off x="476662" y="3212976"/>
            <a:ext cx="3231242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Rectángulo redondeado"/>
          <p:cNvSpPr/>
          <p:nvPr/>
        </p:nvSpPr>
        <p:spPr>
          <a:xfrm flipV="1">
            <a:off x="442865" y="4816124"/>
            <a:ext cx="236714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Rectángulo redondeado"/>
          <p:cNvSpPr/>
          <p:nvPr/>
        </p:nvSpPr>
        <p:spPr>
          <a:xfrm>
            <a:off x="5436096" y="4653136"/>
            <a:ext cx="3168352" cy="15652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 smtClean="0"/>
              <a:t>FELICITACIONES POR TU COMPROMISO 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28964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</TotalTime>
  <Words>443</Words>
  <Application>Microsoft Office PowerPoint</Application>
  <PresentationFormat>Presentación en pantalla (4:3)</PresentationFormat>
  <Paragraphs>80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APOYO GUÍA N° 5</vt:lpstr>
      <vt:lpstr>Inicio: </vt:lpstr>
      <vt:lpstr>Observa Como se puede descomponer el número  $8.420en la papeleta de depósito</vt:lpstr>
      <vt:lpstr>Componer y descomponer</vt:lpstr>
      <vt:lpstr>Revisa tu trabajo:</vt:lpstr>
      <vt:lpstr>¿Qué alternativa marcaste?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GUÍA N° 3</dc:title>
  <dc:creator>Maritza Medina Silva</dc:creator>
  <cp:lastModifiedBy>Notebook10</cp:lastModifiedBy>
  <cp:revision>27</cp:revision>
  <dcterms:created xsi:type="dcterms:W3CDTF">2020-03-26T01:06:58Z</dcterms:created>
  <dcterms:modified xsi:type="dcterms:W3CDTF">2020-05-01T23:22:25Z</dcterms:modified>
</cp:coreProperties>
</file>